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56" r:id="rId2"/>
    <p:sldId id="274" r:id="rId3"/>
    <p:sldId id="275" r:id="rId4"/>
    <p:sldId id="261" r:id="rId5"/>
    <p:sldId id="277" r:id="rId6"/>
    <p:sldId id="276" r:id="rId7"/>
    <p:sldId id="257" r:id="rId8"/>
    <p:sldId id="258" r:id="rId9"/>
    <p:sldId id="260" r:id="rId10"/>
    <p:sldId id="262" r:id="rId11"/>
    <p:sldId id="278" r:id="rId12"/>
    <p:sldId id="268" r:id="rId13"/>
    <p:sldId id="269" r:id="rId14"/>
    <p:sldId id="270" r:id="rId15"/>
    <p:sldId id="271" r:id="rId16"/>
    <p:sldId id="272" r:id="rId17"/>
    <p:sldId id="273" r:id="rId18"/>
    <p:sldId id="263" r:id="rId19"/>
    <p:sldId id="264" r:id="rId20"/>
    <p:sldId id="265" r:id="rId21"/>
    <p:sldId id="266" r:id="rId22"/>
    <p:sldId id="267" r:id="rId23"/>
    <p:sldId id="279" r:id="rId24"/>
    <p:sldId id="281" r:id="rId25"/>
    <p:sldId id="282"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9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A546B7-5F6A-EA47-A545-807E2D7BC42B}" type="datetimeFigureOut">
              <a:rPr lang="en-US" smtClean="0"/>
              <a:t>12/8/11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D1289A-DC4F-084A-8A2B-94A6FA963708}" type="slidenum">
              <a:rPr lang="en-US" smtClean="0"/>
              <a:t>‹#›</a:t>
            </a:fld>
            <a:endParaRPr lang="en-US"/>
          </a:p>
        </p:txBody>
      </p:sp>
    </p:spTree>
    <p:extLst>
      <p:ext uri="{BB962C8B-B14F-4D97-AF65-F5344CB8AC3E}">
        <p14:creationId xmlns:p14="http://schemas.microsoft.com/office/powerpoint/2010/main" val="6722189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73C44-1F55-5148-8CA0-63901A4CDE8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73C44-1F55-5148-8CA0-63901A4CDE8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73C44-1F55-5148-8CA0-63901A4CDE81}" type="datetimeFigureOut">
              <a:rPr lang="en-US" smtClean="0"/>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73C44-1F55-5148-8CA0-63901A4CDE81}" type="datetimeFigureOut">
              <a:rPr lang="en-US" smtClean="0"/>
              <a:t>12/8/11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73C44-1F55-5148-8CA0-63901A4CDE81}" type="datetimeFigureOut">
              <a:rPr lang="en-US" smtClean="0"/>
              <a:t>12/8/11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73C44-1F55-5148-8CA0-63901A4CDE81}" type="datetimeFigureOut">
              <a:rPr lang="en-US" smtClean="0"/>
              <a:t>12/8/11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73C44-1F55-5148-8CA0-63901A4CDE81}" type="datetimeFigureOut">
              <a:rPr lang="en-US" smtClean="0"/>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73C44-1F55-5148-8CA0-63901A4CDE81}" type="datetimeFigureOut">
              <a:rPr lang="en-US" smtClean="0"/>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E9470-DB91-C644-A6F4-E2682532B5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73C44-1F55-5148-8CA0-63901A4CDE81}" type="datetimeFigureOut">
              <a:rPr lang="en-US" smtClean="0"/>
              <a:t>12/8/11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E9470-DB91-C644-A6F4-E2682532B5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 Id="rId3" Type="http://schemas.openxmlformats.org/officeDocument/2006/relationships/image" Target="../media/image1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HFT Geometry Considerations</a:t>
            </a:r>
            <a:endParaRPr lang="en-US" dirty="0"/>
          </a:p>
        </p:txBody>
      </p:sp>
      <p:sp>
        <p:nvSpPr>
          <p:cNvPr id="3" name="Subtitle 2"/>
          <p:cNvSpPr>
            <a:spLocks noGrp="1"/>
          </p:cNvSpPr>
          <p:nvPr>
            <p:ph type="subTitle" idx="1"/>
          </p:nvPr>
        </p:nvSpPr>
        <p:spPr/>
        <p:txBody>
          <a:bodyPr/>
          <a:lstStyle/>
          <a:p>
            <a:r>
              <a:rPr lang="en-US" dirty="0" err="1" smtClean="0"/>
              <a:t>F.Videbæk</a:t>
            </a:r>
            <a:endParaRPr lang="en-US" dirty="0" smtClean="0"/>
          </a:p>
          <a:p>
            <a:r>
              <a:rPr lang="en-US" dirty="0" smtClean="0"/>
              <a:t>BNL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a:t>
            </a:r>
            <a:endParaRPr lang="en-US" dirty="0"/>
          </a:p>
        </p:txBody>
      </p:sp>
    </p:spTree>
    <p:extLst>
      <p:ext uri="{BB962C8B-B14F-4D97-AF65-F5344CB8AC3E}">
        <p14:creationId xmlns:p14="http://schemas.microsoft.com/office/powerpoint/2010/main" val="30467393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C_Flange_as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376" y="-2136783"/>
            <a:ext cx="7190454" cy="9305292"/>
          </a:xfrm>
          <a:prstGeom prst="rect">
            <a:avLst/>
          </a:prstGeom>
        </p:spPr>
      </p:pic>
      <p:sp>
        <p:nvSpPr>
          <p:cNvPr id="2" name="Title 1"/>
          <p:cNvSpPr>
            <a:spLocks noGrp="1"/>
          </p:cNvSpPr>
          <p:nvPr>
            <p:ph type="title"/>
          </p:nvPr>
        </p:nvSpPr>
        <p:spPr/>
        <p:txBody>
          <a:bodyPr/>
          <a:lstStyle/>
          <a:p>
            <a:r>
              <a:rPr lang="en-US" dirty="0" smtClean="0"/>
              <a:t>OSC Flange</a:t>
            </a:r>
            <a:endParaRPr lang="en-US" dirty="0"/>
          </a:p>
        </p:txBody>
      </p:sp>
      <p:cxnSp>
        <p:nvCxnSpPr>
          <p:cNvPr id="5" name="Straight Arrow Connector 4"/>
          <p:cNvCxnSpPr/>
          <p:nvPr/>
        </p:nvCxnSpPr>
        <p:spPr>
          <a:xfrm>
            <a:off x="1406507" y="2430511"/>
            <a:ext cx="618589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485284" y="1938938"/>
            <a:ext cx="1846704" cy="369332"/>
          </a:xfrm>
          <a:prstGeom prst="rect">
            <a:avLst/>
          </a:prstGeom>
          <a:noFill/>
        </p:spPr>
        <p:txBody>
          <a:bodyPr wrap="none" rtlCol="0">
            <a:spAutoFit/>
          </a:bodyPr>
          <a:lstStyle/>
          <a:p>
            <a:r>
              <a:rPr lang="en-US" dirty="0" smtClean="0"/>
              <a:t>Diameter 432.4/2</a:t>
            </a:r>
            <a:endParaRPr lang="en-US" dirty="0"/>
          </a:p>
        </p:txBody>
      </p:sp>
      <p:cxnSp>
        <p:nvCxnSpPr>
          <p:cNvPr id="7" name="Straight Arrow Connector 6"/>
          <p:cNvCxnSpPr/>
          <p:nvPr/>
        </p:nvCxnSpPr>
        <p:spPr>
          <a:xfrm>
            <a:off x="1215331" y="3238351"/>
            <a:ext cx="652947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37684" y="3306633"/>
            <a:ext cx="1846704" cy="369332"/>
          </a:xfrm>
          <a:prstGeom prst="rect">
            <a:avLst/>
          </a:prstGeom>
          <a:noFill/>
        </p:spPr>
        <p:txBody>
          <a:bodyPr wrap="none" rtlCol="0">
            <a:spAutoFit/>
          </a:bodyPr>
          <a:lstStyle/>
          <a:p>
            <a:r>
              <a:rPr lang="en-US" dirty="0" smtClean="0"/>
              <a:t>Diameter 435.4/2</a:t>
            </a:r>
            <a:endParaRPr lang="en-US" dirty="0"/>
          </a:p>
        </p:txBody>
      </p:sp>
    </p:spTree>
    <p:extLst>
      <p:ext uri="{BB962C8B-B14F-4D97-AF65-F5344CB8AC3E}">
        <p14:creationId xmlns:p14="http://schemas.microsoft.com/office/powerpoint/2010/main" val="12376264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and Radiation Lengths</a:t>
            </a:r>
            <a:endParaRPr lang="en-US" dirty="0"/>
          </a:p>
        </p:txBody>
      </p:sp>
      <p:sp>
        <p:nvSpPr>
          <p:cNvPr id="3" name="Content Placeholder 2"/>
          <p:cNvSpPr>
            <a:spLocks noGrp="1"/>
          </p:cNvSpPr>
          <p:nvPr>
            <p:ph idx="1"/>
          </p:nvPr>
        </p:nvSpPr>
        <p:spPr/>
        <p:txBody>
          <a:bodyPr/>
          <a:lstStyle/>
          <a:p>
            <a:r>
              <a:rPr lang="en-US" dirty="0" smtClean="0"/>
              <a:t>OSC:</a:t>
            </a:r>
          </a:p>
          <a:p>
            <a:pPr lvl="1"/>
            <a:r>
              <a:rPr lang="en-US" dirty="0" smtClean="0"/>
              <a:t>The nominal thickness is 1mm (cross check) of CF. The precise rd. length of CF depends on the compositions but is usually around 24 cm.</a:t>
            </a:r>
          </a:p>
          <a:p>
            <a:pPr lvl="1"/>
            <a:r>
              <a:rPr lang="en-US" dirty="0" smtClean="0"/>
              <a:t>Thus 1 mm &lt;-&gt; 1/240= 0.42 % rad length</a:t>
            </a:r>
          </a:p>
          <a:p>
            <a:r>
              <a:rPr lang="en-US" dirty="0" smtClean="0"/>
              <a:t>MSC (PST) </a:t>
            </a:r>
          </a:p>
          <a:p>
            <a:pPr lvl="1"/>
            <a:r>
              <a:rPr lang="en-US" dirty="0" smtClean="0"/>
              <a:t>800microns = 0.33% </a:t>
            </a:r>
          </a:p>
          <a:p>
            <a:pPr lvl="1"/>
            <a:endParaRPr lang="en-US" dirty="0"/>
          </a:p>
        </p:txBody>
      </p:sp>
    </p:spTree>
    <p:extLst>
      <p:ext uri="{BB962C8B-B14F-4D97-AF65-F5344CB8AC3E}">
        <p14:creationId xmlns:p14="http://schemas.microsoft.com/office/powerpoint/2010/main" val="2029023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PXL material budget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42881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Pipe material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307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IST material</a:t>
            </a:r>
            <a:endParaRPr lang="en-US" dirty="0"/>
          </a:p>
        </p:txBody>
      </p:sp>
      <p:sp>
        <p:nvSpPr>
          <p:cNvPr id="3" name="Content Placeholder 2"/>
          <p:cNvSpPr>
            <a:spLocks noGrp="1"/>
          </p:cNvSpPr>
          <p:nvPr>
            <p:ph idx="1"/>
          </p:nvPr>
        </p:nvSpPr>
        <p:spPr/>
        <p:txBody>
          <a:bodyPr/>
          <a:lstStyle/>
          <a:p>
            <a:r>
              <a:rPr lang="en-US" dirty="0" smtClean="0"/>
              <a:t>The TDR claims ~ 1.1% overall. It would be important to look at the budget in the </a:t>
            </a:r>
            <a:r>
              <a:rPr lang="en-US" dirty="0"/>
              <a:t>S</a:t>
            </a:r>
            <a:r>
              <a:rPr lang="en-US" dirty="0" smtClean="0"/>
              <a:t>i/CF foam area and in the APV/cooling tube area separately.</a:t>
            </a:r>
            <a:endParaRPr lang="en-US" dirty="0"/>
          </a:p>
        </p:txBody>
      </p:sp>
    </p:spTree>
    <p:extLst>
      <p:ext uri="{BB962C8B-B14F-4D97-AF65-F5344CB8AC3E}">
        <p14:creationId xmlns:p14="http://schemas.microsoft.com/office/powerpoint/2010/main" val="191181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material</a:t>
            </a:r>
            <a:endParaRPr lang="en-US" dirty="0"/>
          </a:p>
        </p:txBody>
      </p:sp>
      <p:sp>
        <p:nvSpPr>
          <p:cNvPr id="3" name="Content Placeholder 2"/>
          <p:cNvSpPr>
            <a:spLocks noGrp="1"/>
          </p:cNvSpPr>
          <p:nvPr>
            <p:ph idx="1"/>
          </p:nvPr>
        </p:nvSpPr>
        <p:spPr/>
        <p:txBody>
          <a:bodyPr/>
          <a:lstStyle/>
          <a:p>
            <a:r>
              <a:rPr lang="en-US" dirty="0" smtClean="0"/>
              <a:t>This should be accounted for in the current GSTAR, but also in the NIM article.</a:t>
            </a:r>
            <a:endParaRPr lang="en-US" dirty="0"/>
          </a:p>
        </p:txBody>
      </p:sp>
    </p:spTree>
    <p:extLst>
      <p:ext uri="{BB962C8B-B14F-4D97-AF65-F5344CB8AC3E}">
        <p14:creationId xmlns:p14="http://schemas.microsoft.com/office/powerpoint/2010/main" val="271821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PXL ladder and support beam structures.</a:t>
            </a:r>
            <a:endParaRPr lang="en-US" sz="3200" dirty="0"/>
          </a:p>
        </p:txBody>
      </p:sp>
      <p:sp>
        <p:nvSpPr>
          <p:cNvPr id="3" name="Content Placeholder 2"/>
          <p:cNvSpPr>
            <a:spLocks noGrp="1"/>
          </p:cNvSpPr>
          <p:nvPr>
            <p:ph idx="1"/>
          </p:nvPr>
        </p:nvSpPr>
        <p:spPr/>
        <p:txBody>
          <a:bodyPr/>
          <a:lstStyle/>
          <a:p>
            <a:r>
              <a:rPr lang="en-US" dirty="0" smtClean="0"/>
              <a:t>First input is to understand the Sector layout and get it into GSTAR to study phi variation of radiation length, not just averages.</a:t>
            </a:r>
            <a:endParaRPr lang="en-US" dirty="0"/>
          </a:p>
        </p:txBody>
      </p:sp>
    </p:spTree>
    <p:extLst>
      <p:ext uri="{BB962C8B-B14F-4D97-AF65-F5344CB8AC3E}">
        <p14:creationId xmlns:p14="http://schemas.microsoft.com/office/powerpoint/2010/main" val="16797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990600" y="381000"/>
            <a:ext cx="5791200" cy="1384995"/>
          </a:xfrm>
          <a:prstGeom prst="rect">
            <a:avLst/>
          </a:prstGeom>
          <a:noFill/>
        </p:spPr>
        <p:txBody>
          <a:bodyPr wrap="square" rtlCol="0">
            <a:spAutoFit/>
          </a:bodyPr>
          <a:lstStyle/>
          <a:p>
            <a:r>
              <a:rPr lang="en-US" sz="1200" dirty="0" smtClean="0"/>
              <a:t>The outer ladder positions are defined by placing the active edge of the pixel array (side opposite pad row) on an 80 mm radius and positioned 12 mm apart.  The starting point for the first  active region is placed 0.7885 mm from the vertical surface of the sector beam along the surface line of the active silicon.  </a:t>
            </a:r>
          </a:p>
          <a:p>
            <a:endParaRPr lang="en-US" sz="1200" dirty="0" smtClean="0"/>
          </a:p>
          <a:p>
            <a:r>
              <a:rPr lang="en-US" sz="1200" dirty="0" smtClean="0"/>
              <a:t>The side surfaces of the sector beams are defined by lines 1 mm inside and parallel to the vertical radial line and the 36 deg radial line.  </a:t>
            </a:r>
            <a:endParaRPr lang="en-US" sz="1200" dirty="0"/>
          </a:p>
        </p:txBody>
      </p:sp>
      <p:cxnSp>
        <p:nvCxnSpPr>
          <p:cNvPr id="6" name="Straight Arrow Connector 5"/>
          <p:cNvCxnSpPr/>
          <p:nvPr/>
        </p:nvCxnSpPr>
        <p:spPr>
          <a:xfrm>
            <a:off x="3352800" y="990600"/>
            <a:ext cx="182880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8200" y="1524000"/>
            <a:ext cx="12954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1524000"/>
            <a:ext cx="2971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6324600"/>
            <a:ext cx="6553200" cy="276999"/>
          </a:xfrm>
          <a:prstGeom prst="rect">
            <a:avLst/>
          </a:prstGeom>
          <a:noFill/>
        </p:spPr>
        <p:txBody>
          <a:bodyPr wrap="square" rtlCol="0">
            <a:spAutoFit/>
          </a:bodyPr>
          <a:lstStyle/>
          <a:p>
            <a:r>
              <a:rPr lang="en-US" sz="1200" dirty="0" smtClean="0"/>
              <a:t>The ladder angle is defined by requiring a 1 mm overlap of the active regions for the phase 1 detector</a:t>
            </a:r>
            <a:endParaRPr lang="en-US" sz="1200" dirty="0"/>
          </a:p>
        </p:txBody>
      </p:sp>
    </p:spTree>
    <p:extLst>
      <p:ext uri="{BB962C8B-B14F-4D97-AF65-F5344CB8AC3E}">
        <p14:creationId xmlns:p14="http://schemas.microsoft.com/office/powerpoint/2010/main" val="360482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10" name="TextBox 9"/>
          <p:cNvSpPr txBox="1"/>
          <p:nvPr/>
        </p:nvSpPr>
        <p:spPr>
          <a:xfrm>
            <a:off x="990600" y="838200"/>
            <a:ext cx="6553200" cy="830997"/>
          </a:xfrm>
          <a:prstGeom prst="rect">
            <a:avLst/>
          </a:prstGeom>
          <a:noFill/>
        </p:spPr>
        <p:txBody>
          <a:bodyPr wrap="square" rtlCol="0">
            <a:spAutoFit/>
          </a:bodyPr>
          <a:lstStyle/>
          <a:p>
            <a:r>
              <a:rPr lang="en-US" sz="1200" dirty="0" smtClean="0"/>
              <a:t>The grey rectangles have the length of the active region of phase 1 detector and the thickness represents what was expected to be the ladder thickness.  This is what is used to define the sector beam surface that the ladder gets bonded to.  The ladder thickness ended up slightly different than the value here of 0.7716 mm, so the ladders will be off a little from the 80 mm radius circle.</a:t>
            </a:r>
            <a:endParaRPr lang="en-US" sz="1200" dirty="0"/>
          </a:p>
        </p:txBody>
      </p:sp>
      <p:sp>
        <p:nvSpPr>
          <p:cNvPr id="12" name="TextBox 11"/>
          <p:cNvSpPr txBox="1"/>
          <p:nvPr/>
        </p:nvSpPr>
        <p:spPr>
          <a:xfrm>
            <a:off x="762000" y="152400"/>
            <a:ext cx="6136616" cy="369332"/>
          </a:xfrm>
          <a:prstGeom prst="rect">
            <a:avLst/>
          </a:prstGeom>
          <a:noFill/>
        </p:spPr>
        <p:txBody>
          <a:bodyPr wrap="none" rtlCol="0">
            <a:spAutoFit/>
          </a:bodyPr>
          <a:lstStyle/>
          <a:p>
            <a:r>
              <a:rPr lang="en-US" dirty="0" smtClean="0"/>
              <a:t>sector geometry based on </a:t>
            </a:r>
            <a:r>
              <a:rPr lang="en-US" b="1" dirty="0" smtClean="0"/>
              <a:t>ladder layout ph1.SLDPRT  (Sketch2)</a:t>
            </a:r>
            <a:endParaRPr lang="en-US" b="1" dirty="0"/>
          </a:p>
        </p:txBody>
      </p:sp>
    </p:spTree>
    <p:extLst>
      <p:ext uri="{BB962C8B-B14F-4D97-AF65-F5344CB8AC3E}">
        <p14:creationId xmlns:p14="http://schemas.microsoft.com/office/powerpoint/2010/main" val="234918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a:bodyPr>
          <a:lstStyle/>
          <a:p>
            <a:r>
              <a:rPr lang="en-US" sz="1800" dirty="0" smtClean="0"/>
              <a:t>This presentation is meant to be a living document, updated as more and better information becomes available.</a:t>
            </a:r>
          </a:p>
          <a:p>
            <a:pPr marL="0" indent="0">
              <a:buNone/>
            </a:pPr>
            <a:endParaRPr lang="en-US" sz="1800" dirty="0"/>
          </a:p>
        </p:txBody>
      </p:sp>
      <p:sp>
        <p:nvSpPr>
          <p:cNvPr id="4" name="Content Placeholder 3"/>
          <p:cNvSpPr>
            <a:spLocks noGrp="1"/>
          </p:cNvSpPr>
          <p:nvPr>
            <p:ph sz="half" idx="2"/>
          </p:nvPr>
        </p:nvSpPr>
        <p:spPr/>
        <p:txBody>
          <a:bodyPr>
            <a:normAutofit/>
          </a:bodyPr>
          <a:lstStyle/>
          <a:p>
            <a:pPr marL="0" indent="0">
              <a:buNone/>
            </a:pPr>
            <a:r>
              <a:rPr lang="en-US" sz="1800" dirty="0" smtClean="0"/>
              <a:t>Version </a:t>
            </a:r>
            <a:r>
              <a:rPr lang="en-US" sz="1800" dirty="0" smtClean="0"/>
              <a:t>2 December 9, 2011</a:t>
            </a:r>
            <a:endParaRPr lang="en-US" sz="1800" dirty="0"/>
          </a:p>
        </p:txBody>
      </p:sp>
    </p:spTree>
    <p:extLst>
      <p:ext uri="{BB962C8B-B14F-4D97-AF65-F5344CB8AC3E}">
        <p14:creationId xmlns:p14="http://schemas.microsoft.com/office/powerpoint/2010/main" val="21376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38213"/>
            <a:ext cx="9051972" cy="3938587"/>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609600" y="5257800"/>
            <a:ext cx="7010400" cy="461665"/>
          </a:xfrm>
          <a:prstGeom prst="rect">
            <a:avLst/>
          </a:prstGeom>
          <a:noFill/>
        </p:spPr>
        <p:txBody>
          <a:bodyPr wrap="square" rtlCol="0">
            <a:spAutoFit/>
          </a:bodyPr>
          <a:lstStyle/>
          <a:p>
            <a:r>
              <a:rPr lang="en-US" sz="1200" dirty="0" smtClean="0"/>
              <a:t>The inner ladder is positioned with the active edge next to the wire pads on a 25 mm radius circle.  The angle is defined by a 1 mm overlap of the active region.  There is an arbitrary offset from the sector beam side edge.</a:t>
            </a:r>
            <a:endParaRPr lang="en-US" sz="1200" dirty="0"/>
          </a:p>
        </p:txBody>
      </p:sp>
    </p:spTree>
    <p:extLst>
      <p:ext uri="{BB962C8B-B14F-4D97-AF65-F5344CB8AC3E}">
        <p14:creationId xmlns:p14="http://schemas.microsoft.com/office/powerpoint/2010/main" val="235334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800" y="2819400"/>
            <a:ext cx="3967162" cy="3687874"/>
          </a:xfrm>
          <a:prstGeom prst="rect">
            <a:avLst/>
          </a:prstGeom>
          <a:noFill/>
          <a:ln w="9525">
            <a:noFill/>
            <a:miter lim="800000"/>
            <a:headEnd/>
            <a:tailEnd/>
          </a:ln>
        </p:spPr>
      </p:pic>
      <p:sp>
        <p:nvSpPr>
          <p:cNvPr id="3" name="TextBox 2"/>
          <p:cNvSpPr txBox="1"/>
          <p:nvPr/>
        </p:nvSpPr>
        <p:spPr>
          <a:xfrm>
            <a:off x="304800" y="152400"/>
            <a:ext cx="3733800" cy="369332"/>
          </a:xfrm>
          <a:prstGeom prst="rect">
            <a:avLst/>
          </a:prstGeom>
          <a:noFill/>
        </p:spPr>
        <p:txBody>
          <a:bodyPr wrap="square" rtlCol="0">
            <a:spAutoFit/>
          </a:bodyPr>
          <a:lstStyle/>
          <a:p>
            <a:r>
              <a:rPr lang="en-US" b="1" dirty="0" smtClean="0"/>
              <a:t>sector beam ph1.SLDPRT</a:t>
            </a:r>
            <a:r>
              <a:rPr lang="en-US" dirty="0" smtClean="0"/>
              <a:t> (Sketch1)</a:t>
            </a:r>
            <a:endParaRPr lang="en-US" dirty="0"/>
          </a:p>
        </p:txBody>
      </p:sp>
      <p:sp>
        <p:nvSpPr>
          <p:cNvPr id="4" name="TextBox 3"/>
          <p:cNvSpPr txBox="1"/>
          <p:nvPr/>
        </p:nvSpPr>
        <p:spPr>
          <a:xfrm>
            <a:off x="457199" y="609600"/>
            <a:ext cx="4704735" cy="1569660"/>
          </a:xfrm>
          <a:prstGeom prst="rect">
            <a:avLst/>
          </a:prstGeom>
          <a:noFill/>
        </p:spPr>
        <p:txBody>
          <a:bodyPr wrap="square" rtlCol="0">
            <a:spAutoFit/>
          </a:bodyPr>
          <a:lstStyle/>
          <a:p>
            <a:r>
              <a:rPr lang="en-US" sz="1200" dirty="0" smtClean="0"/>
              <a:t>The sector beam shape is linked to </a:t>
            </a:r>
            <a:r>
              <a:rPr lang="en-US" sz="1200" b="1" dirty="0" smtClean="0"/>
              <a:t>ladder layout ph1.SLDPRT </a:t>
            </a:r>
            <a:r>
              <a:rPr lang="en-US" sz="1200" dirty="0" smtClean="0"/>
              <a:t>(Sketch  2)</a:t>
            </a:r>
          </a:p>
          <a:p>
            <a:endParaRPr lang="en-US" sz="1200" b="1" dirty="0" smtClean="0"/>
          </a:p>
          <a:p>
            <a:r>
              <a:rPr lang="en-US" sz="1200" dirty="0" smtClean="0"/>
              <a:t>The 6 longer straight lines are collinear with the inside rectangle edges.  All the arcs but one have a 1.5 mm radius .  All arc are tangent to joining lines.  The 2 short lines are collinear with radius lines.  3 points are coincident with points in </a:t>
            </a:r>
            <a:r>
              <a:rPr lang="en-US" sz="1200" b="1" dirty="0" smtClean="0"/>
              <a:t>ladder layout ph1.SLDPRT  </a:t>
            </a:r>
            <a:r>
              <a:rPr lang="en-US" sz="1200" dirty="0" smtClean="0"/>
              <a:t>(Sketch 2).  This completely defines the shape.  The beam material extends in from the sketch.</a:t>
            </a:r>
            <a:endParaRPr lang="en-US" sz="1200" dirty="0"/>
          </a:p>
        </p:txBody>
      </p:sp>
      <p:pic>
        <p:nvPicPr>
          <p:cNvPr id="3075" name="Picture 3"/>
          <p:cNvPicPr>
            <a:picLocks noChangeAspect="1" noChangeArrowheads="1"/>
          </p:cNvPicPr>
          <p:nvPr/>
        </p:nvPicPr>
        <p:blipFill>
          <a:blip r:embed="rId3" cstate="print"/>
          <a:srcRect/>
          <a:stretch>
            <a:fillRect/>
          </a:stretch>
        </p:blipFill>
        <p:spPr bwMode="auto">
          <a:xfrm>
            <a:off x="5638800" y="2133600"/>
            <a:ext cx="3371850" cy="2962275"/>
          </a:xfrm>
          <a:prstGeom prst="rect">
            <a:avLst/>
          </a:prstGeom>
          <a:noFill/>
          <a:ln w="9525">
            <a:noFill/>
            <a:miter lim="800000"/>
            <a:headEnd/>
            <a:tailEnd/>
          </a:ln>
        </p:spPr>
      </p:pic>
      <p:sp>
        <p:nvSpPr>
          <p:cNvPr id="6" name="TextBox 5"/>
          <p:cNvSpPr txBox="1"/>
          <p:nvPr/>
        </p:nvSpPr>
        <p:spPr>
          <a:xfrm>
            <a:off x="6172200" y="5257800"/>
            <a:ext cx="2971800" cy="369332"/>
          </a:xfrm>
          <a:prstGeom prst="rect">
            <a:avLst/>
          </a:prstGeom>
          <a:noFill/>
        </p:spPr>
        <p:txBody>
          <a:bodyPr wrap="square" rtlCol="0">
            <a:spAutoFit/>
          </a:bodyPr>
          <a:lstStyle/>
          <a:p>
            <a:r>
              <a:rPr lang="en-US" b="1" dirty="0" smtClean="0"/>
              <a:t>ladder layout ph1.SLDPRT</a:t>
            </a:r>
            <a:endParaRPr lang="en-US" b="1" dirty="0"/>
          </a:p>
        </p:txBody>
      </p:sp>
      <p:sp>
        <p:nvSpPr>
          <p:cNvPr id="8" name="TextBox 7"/>
          <p:cNvSpPr txBox="1"/>
          <p:nvPr/>
        </p:nvSpPr>
        <p:spPr>
          <a:xfrm>
            <a:off x="2362200" y="3505200"/>
            <a:ext cx="228600"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1447800" y="3810000"/>
            <a:ext cx="301686" cy="369332"/>
          </a:xfrm>
          <a:prstGeom prst="rect">
            <a:avLst/>
          </a:prstGeom>
          <a:noFill/>
        </p:spPr>
        <p:txBody>
          <a:bodyPr wrap="none" rtlCol="0">
            <a:spAutoFit/>
          </a:bodyPr>
          <a:lstStyle/>
          <a:p>
            <a:r>
              <a:rPr lang="en-US" dirty="0" smtClean="0"/>
              <a:t>2</a:t>
            </a:r>
            <a:endParaRPr lang="en-US" dirty="0"/>
          </a:p>
        </p:txBody>
      </p:sp>
      <p:sp>
        <p:nvSpPr>
          <p:cNvPr id="13" name="TextBox 12"/>
          <p:cNvSpPr txBox="1"/>
          <p:nvPr/>
        </p:nvSpPr>
        <p:spPr>
          <a:xfrm>
            <a:off x="2286000" y="5410200"/>
            <a:ext cx="301686" cy="369332"/>
          </a:xfrm>
          <a:prstGeom prst="rect">
            <a:avLst/>
          </a:prstGeom>
          <a:noFill/>
        </p:spPr>
        <p:txBody>
          <a:bodyPr wrap="none" rtlCol="0">
            <a:spAutoFit/>
          </a:bodyPr>
          <a:lstStyle/>
          <a:p>
            <a:r>
              <a:rPr lang="en-US" dirty="0" smtClean="0"/>
              <a:t>3</a:t>
            </a:r>
            <a:endParaRPr lang="en-US" dirty="0"/>
          </a:p>
        </p:txBody>
      </p:sp>
      <p:cxnSp>
        <p:nvCxnSpPr>
          <p:cNvPr id="17" name="Straight Arrow Connector 16"/>
          <p:cNvCxnSpPr>
            <a:stCxn id="13" idx="2"/>
          </p:cNvCxnSpPr>
          <p:nvPr/>
        </p:nvCxnSpPr>
        <p:spPr>
          <a:xfrm>
            <a:off x="2436843" y="5779532"/>
            <a:ext cx="92505" cy="431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p:cNvCxnSpPr>
          <p:nvPr/>
        </p:nvCxnSpPr>
        <p:spPr>
          <a:xfrm flipH="1" flipV="1">
            <a:off x="1563330" y="3522407"/>
            <a:ext cx="35313" cy="287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p:cNvCxnSpPr>
          <p:nvPr/>
        </p:nvCxnSpPr>
        <p:spPr>
          <a:xfrm flipV="1">
            <a:off x="2476500" y="3200400"/>
            <a:ext cx="381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24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793" y="373625"/>
            <a:ext cx="8278761" cy="461665"/>
          </a:xfrm>
          <a:prstGeom prst="rect">
            <a:avLst/>
          </a:prstGeom>
          <a:noFill/>
        </p:spPr>
        <p:txBody>
          <a:bodyPr wrap="square" rtlCol="0">
            <a:spAutoFit/>
          </a:bodyPr>
          <a:lstStyle/>
          <a:p>
            <a:r>
              <a:rPr lang="en-US" sz="1200" dirty="0" smtClean="0"/>
              <a:t>The actual placement of the ladders in the model deviate a little from the </a:t>
            </a:r>
            <a:r>
              <a:rPr lang="en-US" sz="1200" b="1" dirty="0" smtClean="0"/>
              <a:t>ladder layout ph1.SLDPRT</a:t>
            </a:r>
            <a:r>
              <a:rPr lang="en-US" sz="1200" dirty="0" smtClean="0"/>
              <a:t> because the ladder thickness is not quite as specified in the layout.</a:t>
            </a:r>
            <a:endParaRPr lang="en-US" sz="1200" dirty="0"/>
          </a:p>
        </p:txBody>
      </p:sp>
      <p:sp>
        <p:nvSpPr>
          <p:cNvPr id="4" name="TextBox 3"/>
          <p:cNvSpPr txBox="1"/>
          <p:nvPr/>
        </p:nvSpPr>
        <p:spPr>
          <a:xfrm>
            <a:off x="747251" y="1514168"/>
            <a:ext cx="3569109" cy="646331"/>
          </a:xfrm>
          <a:prstGeom prst="rect">
            <a:avLst/>
          </a:prstGeom>
          <a:noFill/>
        </p:spPr>
        <p:txBody>
          <a:bodyPr wrap="square" rtlCol="0">
            <a:spAutoFit/>
          </a:bodyPr>
          <a:lstStyle/>
          <a:p>
            <a:r>
              <a:rPr lang="en-US" dirty="0" smtClean="0"/>
              <a:t>ladder layout thickness:  0.7716 mm</a:t>
            </a:r>
          </a:p>
          <a:p>
            <a:r>
              <a:rPr lang="en-US" dirty="0" smtClean="0"/>
              <a:t>ladder model thickness:  0.8716 mm</a:t>
            </a:r>
            <a:endParaRPr lang="en-US" dirty="0"/>
          </a:p>
        </p:txBody>
      </p:sp>
    </p:spTree>
    <p:extLst>
      <p:ext uri="{BB962C8B-B14F-4D97-AF65-F5344CB8AC3E}">
        <p14:creationId xmlns:p14="http://schemas.microsoft.com/office/powerpoint/2010/main" val="330834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Got all information from Howard how the geometry in SW is setup.</a:t>
            </a:r>
          </a:p>
          <a:p>
            <a:r>
              <a:rPr lang="en-US" dirty="0" smtClean="0"/>
              <a:t>Put this information into a root script  that could generate cross section of geometry. i.e. picture from last week.</a:t>
            </a:r>
          </a:p>
          <a:p>
            <a:r>
              <a:rPr lang="en-US" dirty="0" smtClean="0"/>
              <a:t>Generated root </a:t>
            </a:r>
            <a:r>
              <a:rPr lang="en-US" dirty="0" err="1" smtClean="0"/>
              <a:t>Tgeo</a:t>
            </a:r>
            <a:r>
              <a:rPr lang="en-US" dirty="0" smtClean="0"/>
              <a:t> script that could be executed to generate geometry. See next two slides for output.</a:t>
            </a:r>
          </a:p>
          <a:p>
            <a:r>
              <a:rPr lang="en-US" dirty="0" smtClean="0"/>
              <a:t>Communicated with Jonathan and Jason</a:t>
            </a:r>
          </a:p>
          <a:p>
            <a:endParaRPr lang="en-US" dirty="0" smtClean="0"/>
          </a:p>
          <a:p>
            <a:endParaRPr lang="en-US" dirty="0"/>
          </a:p>
        </p:txBody>
      </p:sp>
    </p:spTree>
    <p:extLst>
      <p:ext uri="{BB962C8B-B14F-4D97-AF65-F5344CB8AC3E}">
        <p14:creationId xmlns:p14="http://schemas.microsoft.com/office/powerpoint/2010/main" val="83689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section plots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392597" y="1834362"/>
            <a:ext cx="3743837" cy="3844667"/>
          </a:xfrm>
          <a:prstGeom prst="rect">
            <a:avLst/>
          </a:prstGeom>
          <a:noFill/>
          <a:ln>
            <a:noFill/>
          </a:ln>
        </p:spPr>
      </p:pic>
    </p:spTree>
    <p:extLst>
      <p:ext uri="{BB962C8B-B14F-4D97-AF65-F5344CB8AC3E}">
        <p14:creationId xmlns:p14="http://schemas.microsoft.com/office/powerpoint/2010/main" val="156502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d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24" y="127066"/>
            <a:ext cx="6786473" cy="3063006"/>
          </a:xfrm>
          <a:prstGeom prst="rect">
            <a:avLst/>
          </a:prstGeom>
        </p:spPr>
      </p:pic>
      <p:pic>
        <p:nvPicPr>
          <p:cNvPr id="5" name="Picture 4" descr="code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24" y="3190072"/>
            <a:ext cx="6215642" cy="3197394"/>
          </a:xfrm>
          <a:prstGeom prst="rect">
            <a:avLst/>
          </a:prstGeom>
        </p:spPr>
      </p:pic>
    </p:spTree>
    <p:extLst>
      <p:ext uri="{BB962C8B-B14F-4D97-AF65-F5344CB8AC3E}">
        <p14:creationId xmlns:p14="http://schemas.microsoft.com/office/powerpoint/2010/main" val="276682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 view (</a:t>
            </a:r>
            <a:r>
              <a:rPr lang="en-US" dirty="0" err="1" smtClean="0"/>
              <a:t>Tgeo</a:t>
            </a:r>
            <a:r>
              <a:rPr lang="en-US" dirty="0" smtClean="0"/>
              <a:t>)</a:t>
            </a:r>
            <a:endParaRPr lang="en-US" dirty="0"/>
          </a:p>
        </p:txBody>
      </p:sp>
      <p:pic>
        <p:nvPicPr>
          <p:cNvPr id="5" name="Picture 4" descr="endvie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13" y="1019563"/>
            <a:ext cx="4867603" cy="5667209"/>
          </a:xfrm>
          <a:prstGeom prst="rect">
            <a:avLst/>
          </a:prstGeom>
        </p:spPr>
      </p:pic>
      <p:pic>
        <p:nvPicPr>
          <p:cNvPr id="6" name="Picture 5" descr="c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015" y="-171228"/>
            <a:ext cx="4644571" cy="6858000"/>
          </a:xfrm>
          <a:prstGeom prst="rect">
            <a:avLst/>
          </a:prstGeom>
        </p:spPr>
      </p:pic>
    </p:spTree>
    <p:extLst>
      <p:ext uri="{BB962C8B-B14F-4D97-AF65-F5344CB8AC3E}">
        <p14:creationId xmlns:p14="http://schemas.microsoft.com/office/powerpoint/2010/main" val="223349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 Structure Overview</a:t>
            </a:r>
            <a:endParaRPr lang="en-US" dirty="0"/>
          </a:p>
        </p:txBody>
      </p:sp>
      <p:pic>
        <p:nvPicPr>
          <p:cNvPr id="6" name="Picture 5"/>
          <p:cNvPicPr>
            <a:picLocks noChangeAspect="1"/>
          </p:cNvPicPr>
          <p:nvPr/>
        </p:nvPicPr>
        <p:blipFill>
          <a:blip r:embed="rId2"/>
          <a:stretch>
            <a:fillRect/>
          </a:stretch>
        </p:blipFill>
        <p:spPr>
          <a:xfrm>
            <a:off x="1828799" y="1892292"/>
            <a:ext cx="6314893" cy="4356107"/>
          </a:xfrm>
          <a:prstGeom prst="rect">
            <a:avLst/>
          </a:prstGeom>
        </p:spPr>
      </p:pic>
    </p:spTree>
    <p:extLst>
      <p:ext uri="{BB962C8B-B14F-4D97-AF65-F5344CB8AC3E}">
        <p14:creationId xmlns:p14="http://schemas.microsoft.com/office/powerpoint/2010/main" val="40498643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Layout</a:t>
            </a:r>
            <a:endParaRPr lang="en-US" dirty="0"/>
          </a:p>
        </p:txBody>
      </p:sp>
      <p:pic>
        <p:nvPicPr>
          <p:cNvPr id="4" name="Picture 3" descr="IDS_layou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0"/>
            <a:ext cx="3205238" cy="6858000"/>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1761643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a:t>
            </a:r>
            <a:r>
              <a:rPr lang="en-US" dirty="0" err="1" smtClean="0"/>
              <a:t>Geant</a:t>
            </a:r>
            <a:r>
              <a:rPr lang="en-US" dirty="0" smtClean="0"/>
              <a:t> View</a:t>
            </a:r>
            <a:br>
              <a:rPr lang="en-US" dirty="0" smtClean="0"/>
            </a:br>
            <a:r>
              <a:rPr lang="en-US" dirty="0" smtClean="0"/>
              <a:t>courtesy </a:t>
            </a:r>
            <a:r>
              <a:rPr lang="en-US" dirty="0" err="1" smtClean="0"/>
              <a:t>Spiros</a:t>
            </a:r>
            <a:endParaRPr lang="en-US" dirty="0"/>
          </a:p>
        </p:txBody>
      </p:sp>
      <p:pic>
        <p:nvPicPr>
          <p:cNvPr id="4" name="Picture 3" descr="y2013_support_material.pdf"/>
          <p:cNvPicPr/>
          <p:nvPr/>
        </p:nvPicPr>
        <p:blipFill rotWithShape="1">
          <a:blip r:embed="rId2">
            <a:extLst>
              <a:ext uri="{28A0092B-C50C-407E-A947-70E740481C1C}">
                <a14:useLocalDpi xmlns:a14="http://schemas.microsoft.com/office/drawing/2010/main" val="0"/>
              </a:ext>
            </a:extLst>
          </a:blip>
          <a:srcRect l="8529" t="29778" r="11222" b="25185"/>
          <a:stretch/>
        </p:blipFill>
        <p:spPr>
          <a:xfrm>
            <a:off x="1362504" y="1938893"/>
            <a:ext cx="6871705" cy="2949438"/>
          </a:xfrm>
          <a:prstGeom prst="rect">
            <a:avLst/>
          </a:prstGeom>
        </p:spPr>
      </p:pic>
    </p:spTree>
    <p:extLst>
      <p:ext uri="{BB962C8B-B14F-4D97-AF65-F5344CB8AC3E}">
        <p14:creationId xmlns:p14="http://schemas.microsoft.com/office/powerpoint/2010/main" val="3101952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build</a:t>
            </a:r>
            <a:endParaRPr lang="en-US" dirty="0"/>
          </a:p>
        </p:txBody>
      </p:sp>
      <p:pic>
        <p:nvPicPr>
          <p:cNvPr id="4" name="Picture 3" descr="JS_WCS_OSC01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371" y="1417638"/>
            <a:ext cx="6226865" cy="4670148"/>
          </a:xfrm>
          <a:prstGeom prst="rect">
            <a:avLst/>
          </a:prstGeom>
        </p:spPr>
      </p:pic>
    </p:spTree>
    <p:extLst>
      <p:ext uri="{BB962C8B-B14F-4D97-AF65-F5344CB8AC3E}">
        <p14:creationId xmlns:p14="http://schemas.microsoft.com/office/powerpoint/2010/main" val="33075948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94"/>
            <a:ext cx="8229600" cy="1143000"/>
          </a:xfrm>
        </p:spPr>
        <p:txBody>
          <a:bodyPr>
            <a:normAutofit fontScale="90000"/>
          </a:bodyPr>
          <a:lstStyle/>
          <a:p>
            <a:r>
              <a:rPr lang="en-US" dirty="0" smtClean="0"/>
              <a:t>Supporting Structures</a:t>
            </a:r>
            <a:br>
              <a:rPr lang="en-US" dirty="0" smtClean="0"/>
            </a:br>
            <a:r>
              <a:rPr lang="en-US" dirty="0" smtClean="0"/>
              <a:t>XY cut</a:t>
            </a:r>
            <a:endParaRPr lang="en-US" dirty="0"/>
          </a:p>
        </p:txBody>
      </p:sp>
      <p:sp>
        <p:nvSpPr>
          <p:cNvPr id="4" name="Oval 3"/>
          <p:cNvSpPr/>
          <p:nvPr/>
        </p:nvSpPr>
        <p:spPr>
          <a:xfrm>
            <a:off x="2170638" y="1417638"/>
            <a:ext cx="5182954" cy="475537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548009" y="3573917"/>
            <a:ext cx="471413" cy="3390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52851" y="1609738"/>
            <a:ext cx="1574620" cy="369332"/>
          </a:xfrm>
          <a:prstGeom prst="rect">
            <a:avLst/>
          </a:prstGeom>
          <a:noFill/>
        </p:spPr>
        <p:txBody>
          <a:bodyPr wrap="none" rtlCol="0">
            <a:spAutoFit/>
          </a:bodyPr>
          <a:lstStyle/>
          <a:p>
            <a:r>
              <a:rPr lang="en-US" dirty="0" smtClean="0"/>
              <a:t>OSC  (</a:t>
            </a:r>
            <a:r>
              <a:rPr lang="en-US" dirty="0" err="1" smtClean="0"/>
              <a:t>r</a:t>
            </a:r>
            <a:r>
              <a:rPr lang="en-US" dirty="0" smtClean="0"/>
              <a:t>=21 cm)</a:t>
            </a:r>
          </a:p>
        </p:txBody>
      </p:sp>
      <p:sp>
        <p:nvSpPr>
          <p:cNvPr id="7" name="Oval 6"/>
          <p:cNvSpPr/>
          <p:nvPr/>
        </p:nvSpPr>
        <p:spPr>
          <a:xfrm>
            <a:off x="3351934" y="2363039"/>
            <a:ext cx="2908947" cy="27910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552110" y="2363039"/>
            <a:ext cx="1309974" cy="369332"/>
          </a:xfrm>
          <a:prstGeom prst="rect">
            <a:avLst/>
          </a:prstGeom>
          <a:noFill/>
        </p:spPr>
        <p:txBody>
          <a:bodyPr wrap="none" rtlCol="0">
            <a:spAutoFit/>
          </a:bodyPr>
          <a:lstStyle/>
          <a:p>
            <a:r>
              <a:rPr lang="en-US" dirty="0" smtClean="0"/>
              <a:t>PST  ~13 cm</a:t>
            </a:r>
            <a:endParaRPr lang="en-US" dirty="0"/>
          </a:p>
        </p:txBody>
      </p:sp>
      <p:sp>
        <p:nvSpPr>
          <p:cNvPr id="9" name="TextBox 8"/>
          <p:cNvSpPr txBox="1"/>
          <p:nvPr/>
        </p:nvSpPr>
        <p:spPr>
          <a:xfrm>
            <a:off x="5019422" y="3381926"/>
            <a:ext cx="1180582" cy="369332"/>
          </a:xfrm>
          <a:prstGeom prst="rect">
            <a:avLst/>
          </a:prstGeom>
          <a:noFill/>
        </p:spPr>
        <p:txBody>
          <a:bodyPr wrap="none" rtlCol="0">
            <a:spAutoFit/>
          </a:bodyPr>
          <a:lstStyle/>
          <a:p>
            <a:r>
              <a:rPr lang="en-US" dirty="0" smtClean="0"/>
              <a:t>Beam Pipe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cylinders</a:t>
            </a:r>
            <a:endParaRPr lang="en-US" dirty="0"/>
          </a:p>
        </p:txBody>
      </p:sp>
      <p:sp>
        <p:nvSpPr>
          <p:cNvPr id="3" name="Content Placeholder 2"/>
          <p:cNvSpPr>
            <a:spLocks noGrp="1"/>
          </p:cNvSpPr>
          <p:nvPr>
            <p:ph idx="1"/>
          </p:nvPr>
        </p:nvSpPr>
        <p:spPr/>
        <p:txBody>
          <a:bodyPr/>
          <a:lstStyle/>
          <a:p>
            <a:r>
              <a:rPr lang="en-US" dirty="0" smtClean="0"/>
              <a:t>OSC Outer Support Cylinder</a:t>
            </a:r>
          </a:p>
          <a:p>
            <a:pPr lvl="1"/>
            <a:r>
              <a:rPr lang="en-US" dirty="0" smtClean="0"/>
              <a:t>CF  ~ 800 micron;</a:t>
            </a:r>
          </a:p>
          <a:p>
            <a:pPr lvl="1"/>
            <a:r>
              <a:rPr lang="en-US" dirty="0" smtClean="0"/>
              <a:t>Will support SSD for run14+</a:t>
            </a:r>
          </a:p>
          <a:p>
            <a:r>
              <a:rPr lang="en-US" dirty="0" smtClean="0"/>
              <a:t>PST (Pixel Support Tube)</a:t>
            </a:r>
          </a:p>
          <a:p>
            <a:pPr lvl="1"/>
            <a:r>
              <a:rPr lang="en-US" dirty="0" smtClean="0"/>
              <a:t>Isolate PXL from other part. Enables cooling of PXL</a:t>
            </a:r>
          </a:p>
          <a:p>
            <a:pPr lvl="1"/>
            <a:r>
              <a:rPr lang="en-US" dirty="0" smtClean="0"/>
              <a:t>Install for engineering run 13.</a:t>
            </a:r>
          </a:p>
          <a:p>
            <a:pPr lvl="1"/>
            <a:r>
              <a:rPr lang="en-US" dirty="0" smtClean="0"/>
              <a:t>Will support IST from run-14+</a:t>
            </a:r>
          </a:p>
          <a:p>
            <a:pPr lvl="1"/>
            <a:r>
              <a:rPr lang="en-US" dirty="0" smtClean="0"/>
              <a:t>CF ~ 800 Micro</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ST_trans_no_fix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22" y="-1037746"/>
            <a:ext cx="5439929" cy="7039908"/>
          </a:xfrm>
          <a:prstGeom prst="rect">
            <a:avLst/>
          </a:prstGeom>
        </p:spPr>
      </p:pic>
      <p:sp>
        <p:nvSpPr>
          <p:cNvPr id="2" name="Title 1"/>
          <p:cNvSpPr>
            <a:spLocks noGrp="1"/>
          </p:cNvSpPr>
          <p:nvPr>
            <p:ph type="title"/>
          </p:nvPr>
        </p:nvSpPr>
        <p:spPr/>
        <p:txBody>
          <a:bodyPr/>
          <a:lstStyle/>
          <a:p>
            <a:r>
              <a:rPr lang="en-US" dirty="0" smtClean="0"/>
              <a:t>Pixel Support Tube</a:t>
            </a:r>
            <a:endParaRPr lang="en-US" dirty="0"/>
          </a:p>
        </p:txBody>
      </p:sp>
      <p:sp>
        <p:nvSpPr>
          <p:cNvPr id="3" name="Content Placeholder 2"/>
          <p:cNvSpPr>
            <a:spLocks noGrp="1"/>
          </p:cNvSpPr>
          <p:nvPr>
            <p:ph idx="1"/>
          </p:nvPr>
        </p:nvSpPr>
        <p:spPr/>
        <p:txBody>
          <a:bodyPr/>
          <a:lstStyle/>
          <a:p>
            <a:r>
              <a:rPr lang="en-US" dirty="0" smtClean="0"/>
              <a:t>SW model</a:t>
            </a:r>
            <a:endParaRPr lang="en-US" dirty="0"/>
          </a:p>
        </p:txBody>
      </p:sp>
    </p:spTree>
    <p:extLst>
      <p:ext uri="{BB962C8B-B14F-4D97-AF65-F5344CB8AC3E}">
        <p14:creationId xmlns:p14="http://schemas.microsoft.com/office/powerpoint/2010/main" val="782100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7629</TotalTime>
  <Words>760</Words>
  <Application>Microsoft Macintosh PowerPoint</Application>
  <PresentationFormat>On-screen Show (4:3)</PresentationFormat>
  <Paragraphs>70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HFT Geometry Considerations</vt:lpstr>
      <vt:lpstr>Introduction</vt:lpstr>
      <vt:lpstr>Support Structure Overview</vt:lpstr>
      <vt:lpstr>Schematic Layout</vt:lpstr>
      <vt:lpstr>Current Geant View courtesy Spiros</vt:lpstr>
      <vt:lpstr>As build</vt:lpstr>
      <vt:lpstr>Supporting Structures XY cut</vt:lpstr>
      <vt:lpstr>Details on cylinders</vt:lpstr>
      <vt:lpstr>Pixel Support Tube</vt:lpstr>
      <vt:lpstr>OSC</vt:lpstr>
      <vt:lpstr>OSC Flange</vt:lpstr>
      <vt:lpstr>Material and Radiation Lengths</vt:lpstr>
      <vt:lpstr>PXL material budget</vt:lpstr>
      <vt:lpstr>Beam Pipe material</vt:lpstr>
      <vt:lpstr>IST material</vt:lpstr>
      <vt:lpstr>SSD material</vt:lpstr>
      <vt:lpstr>PXL ladder and support beam structures.</vt:lpstr>
      <vt:lpstr>PowerPoint Presentation</vt:lpstr>
      <vt:lpstr>PowerPoint Presentation</vt:lpstr>
      <vt:lpstr>PowerPoint Presentation</vt:lpstr>
      <vt:lpstr>PowerPoint Presentation</vt:lpstr>
      <vt:lpstr>PowerPoint Presentation</vt:lpstr>
      <vt:lpstr>Approach</vt:lpstr>
      <vt:lpstr>Cross section plots</vt:lpstr>
      <vt:lpstr>PowerPoint Presentation</vt:lpstr>
      <vt:lpstr>End view (Tgeo)</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HFT Geometry Considerations</dc:title>
  <dc:creator>flemming videbaek</dc:creator>
  <cp:lastModifiedBy>flemming videbaek</cp:lastModifiedBy>
  <cp:revision>22</cp:revision>
  <cp:lastPrinted>2011-11-09T19:46:27Z</cp:lastPrinted>
  <dcterms:created xsi:type="dcterms:W3CDTF">2011-10-15T19:04:20Z</dcterms:created>
  <dcterms:modified xsi:type="dcterms:W3CDTF">2011-12-09T18:14:26Z</dcterms:modified>
</cp:coreProperties>
</file>