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550" r:id="rId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0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21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316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421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552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2630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199736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6841" algn="l" defTabSz="457106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33A0"/>
    <a:srgbClr val="AAF4FF"/>
    <a:srgbClr val="075014"/>
    <a:srgbClr val="0D8222"/>
    <a:srgbClr val="FFFF00"/>
    <a:srgbClr val="000099"/>
    <a:srgbClr val="FFFF99"/>
    <a:srgbClr val="FFF5E6"/>
    <a:srgbClr val="F0E0FF"/>
    <a:srgbClr val="E9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9" autoAdjust="0"/>
    <p:restoredTop sz="92105" autoAdjust="0"/>
  </p:normalViewPr>
  <p:slideViewPr>
    <p:cSldViewPr>
      <p:cViewPr>
        <p:scale>
          <a:sx n="150" d="100"/>
          <a:sy n="150" d="100"/>
        </p:scale>
        <p:origin x="752" y="-24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059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778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2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42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552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oleObject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oleObject" Target="../embeddings/oleObject9.bin"/><Relationship Id="rId5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07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08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09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31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32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33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27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28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29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51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52" r:id="rId4" imgW="0" imgH="0" progId="PowerPoint.Show.8">
                  <p:embed/>
                </p:oleObj>
              </mc:Choice>
              <mc:Fallback>
                <p:oleObj r:id="rId4" imgW="0" imgH="0" progId="PowerPoint.Show.8">
                  <p:embed/>
                  <p:pic>
                    <p:nvPicPr>
                      <p:cNvPr id="0" name="Rectangle 3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53" r:id="rId5" imgW="0" imgH="0" progId="PowerPoint.Show.8">
                  <p:embed/>
                </p:oleObj>
              </mc:Choice>
              <mc:Fallback>
                <p:oleObj r:id="rId5" imgW="0" imgH="0" progId="PowerPoint.Show.8">
                  <p:embed/>
                  <p:pic>
                    <p:nvPicPr>
                      <p:cNvPr id="0" name="Rectangle 4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vmlDrawing" Target="../drawings/vmlDrawing1.vml"/><Relationship Id="rId7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2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1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90912" y="6453336"/>
            <a:ext cx="611560" cy="363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" r:id="rId7" imgW="0" imgH="0" progId="PowerPoint.Show.8">
                  <p:embed/>
                </p:oleObj>
              </mc:Choice>
              <mc:Fallback>
                <p:oleObj r:id="rId7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6" r:id="rId3"/>
    <p:sldLayoutId id="2147483967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829" indent="-342829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796" indent="-28569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276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599868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97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07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18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289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5394" indent="-228553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/>
          <p:cNvSpPr txBox="1">
            <a:spLocks/>
          </p:cNvSpPr>
          <p:nvPr/>
        </p:nvSpPr>
        <p:spPr bwMode="auto">
          <a:xfrm>
            <a:off x="467544" y="116632"/>
            <a:ext cx="8280920" cy="5040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5pPr>
            <a:lvl6pPr marL="45710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6pPr>
            <a:lvl7pPr marL="91421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7pPr>
            <a:lvl8pPr marL="137131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8pPr>
            <a:lvl9pPr marL="1828421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Comic Sans MS" charset="0"/>
              </a:defRPr>
            </a:lvl9pPr>
          </a:lstStyle>
          <a:p>
            <a:r>
              <a:rPr lang="en-US" sz="2400" b="0" dirty="0" smtClean="0">
                <a:solidFill>
                  <a:srgbClr val="000090"/>
                </a:solidFill>
              </a:rPr>
              <a:t>Flowchart of Geometry/Survey/Alignment</a:t>
            </a:r>
            <a:endParaRPr lang="en-US" sz="2400" b="0" dirty="0">
              <a:solidFill>
                <a:srgbClr val="00009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115616" y="1414517"/>
            <a:ext cx="7416824" cy="2086491"/>
            <a:chOff x="1115616" y="1124744"/>
            <a:chExt cx="7416824" cy="2086491"/>
          </a:xfrm>
        </p:grpSpPr>
        <p:sp>
          <p:nvSpPr>
            <p:cNvPr id="2" name="TextBox 1"/>
            <p:cNvSpPr txBox="1"/>
            <p:nvPr/>
          </p:nvSpPr>
          <p:spPr>
            <a:xfrm>
              <a:off x="1259632" y="1124744"/>
              <a:ext cx="1584176" cy="369332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Simulation</a:t>
              </a:r>
              <a:endParaRPr lang="en-US" sz="1800" b="1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59632" y="1772816"/>
              <a:ext cx="1584176" cy="369332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 smtClean="0">
                  <a:solidFill>
                    <a:srgbClr val="000090"/>
                  </a:solidFill>
                  <a:latin typeface="Comic Sans MS"/>
                  <a:cs typeface="Comic Sans MS"/>
                </a:rPr>
                <a:t>PxlFastSim</a:t>
              </a:r>
              <a:endParaRPr lang="en-US" sz="18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59632" y="2420888"/>
              <a:ext cx="1567397" cy="369332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/HALL/…</a:t>
              </a:r>
              <a:endParaRPr lang="en-US" sz="18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15616" y="2780928"/>
              <a:ext cx="1944216" cy="338554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GEANT geometry</a:t>
              </a:r>
              <a:endParaRPr lang="en-US" sz="16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51" name="Straight Connector 50"/>
            <p:cNvCxnSpPr>
              <a:stCxn id="67" idx="1"/>
              <a:endCxn id="96" idx="3"/>
            </p:cNvCxnSpPr>
            <p:nvPr/>
          </p:nvCxnSpPr>
          <p:spPr bwMode="auto">
            <a:xfrm flipH="1" flipV="1">
              <a:off x="6300192" y="2888070"/>
              <a:ext cx="576064" cy="1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65" idx="1"/>
              <a:endCxn id="4" idx="3"/>
            </p:cNvCxnSpPr>
            <p:nvPr/>
          </p:nvCxnSpPr>
          <p:spPr bwMode="auto">
            <a:xfrm flipH="1">
              <a:off x="2843808" y="1957482"/>
              <a:ext cx="64807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65" name="TextBox 64"/>
            <p:cNvSpPr txBox="1"/>
            <p:nvPr/>
          </p:nvSpPr>
          <p:spPr>
            <a:xfrm>
              <a:off x="3491880" y="1772816"/>
              <a:ext cx="1567397" cy="369332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 smtClean="0">
                  <a:solidFill>
                    <a:srgbClr val="000090"/>
                  </a:solidFill>
                  <a:latin typeface="Comic Sans MS"/>
                  <a:cs typeface="Comic Sans MS"/>
                </a:rPr>
                <a:t>St</a:t>
              </a:r>
              <a:r>
                <a:rPr lang="en-US" sz="1800" dirty="0" err="1" smtClean="0">
                  <a:solidFill>
                    <a:srgbClr val="000090"/>
                  </a:solidFill>
                  <a:latin typeface="Comic Sans MS"/>
                  <a:cs typeface="Comic Sans MS"/>
                </a:rPr>
                <a:t>DbMaker</a:t>
              </a:r>
              <a:endParaRPr lang="en-US" sz="18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72" name="Straight Connector 71"/>
            <p:cNvCxnSpPr>
              <a:stCxn id="65" idx="3"/>
              <a:endCxn id="46" idx="2"/>
            </p:cNvCxnSpPr>
            <p:nvPr/>
          </p:nvCxnSpPr>
          <p:spPr bwMode="auto">
            <a:xfrm flipV="1">
              <a:off x="5059277" y="1494076"/>
              <a:ext cx="2105011" cy="46340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>
              <a:endCxn id="65" idx="2"/>
            </p:cNvCxnSpPr>
            <p:nvPr/>
          </p:nvCxnSpPr>
          <p:spPr bwMode="auto">
            <a:xfrm flipH="1" flipV="1">
              <a:off x="4275579" y="2142148"/>
              <a:ext cx="8389" cy="42275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96" name="TextBox 95"/>
            <p:cNvSpPr txBox="1"/>
            <p:nvPr/>
          </p:nvSpPr>
          <p:spPr>
            <a:xfrm>
              <a:off x="3491880" y="2564904"/>
              <a:ext cx="2808312" cy="646331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sz="12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Local </a:t>
              </a:r>
              <a:r>
                <a:rPr lang="en-US" sz="1200" dirty="0" err="1" smtClean="0">
                  <a:solidFill>
                    <a:srgbClr val="000090"/>
                  </a:solidFill>
                  <a:latin typeface="Comic Sans MS"/>
                  <a:cs typeface="Comic Sans MS"/>
                </a:rPr>
                <a:t>StarDb</a:t>
              </a:r>
              <a:r>
                <a:rPr lang="en-US" sz="12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/Geometry/</a:t>
              </a:r>
              <a:r>
                <a:rPr lang="en-US" sz="1200" dirty="0" err="1" smtClean="0">
                  <a:solidFill>
                    <a:srgbClr val="000090"/>
                  </a:solidFill>
                  <a:latin typeface="Comic Sans MS"/>
                  <a:cs typeface="Comic Sans MS"/>
                </a:rPr>
                <a:t>pxl</a:t>
              </a:r>
              <a:endParaRPr lang="en-US" sz="1200" dirty="0" smtClean="0">
                <a:solidFill>
                  <a:srgbClr val="000090"/>
                </a:solidFill>
                <a:latin typeface="Comic Sans MS"/>
                <a:cs typeface="Comic Sans MS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US" sz="12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Repository </a:t>
              </a:r>
              <a:r>
                <a:rPr lang="en-US" sz="1200" dirty="0" err="1" smtClean="0">
                  <a:solidFill>
                    <a:srgbClr val="000090"/>
                  </a:solidFill>
                  <a:latin typeface="Comic Sans MS"/>
                  <a:cs typeface="Comic Sans MS"/>
                </a:rPr>
                <a:t>StarDb</a:t>
              </a:r>
              <a:r>
                <a:rPr lang="en-US" sz="12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/…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200" dirty="0" err="1" smtClean="0">
                  <a:solidFill>
                    <a:srgbClr val="000090"/>
                  </a:solidFill>
                  <a:latin typeface="Comic Sans MS"/>
                  <a:cs typeface="Comic Sans MS"/>
                </a:rPr>
                <a:t>DataBase</a:t>
              </a:r>
              <a:r>
                <a:rPr lang="en-US" sz="12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 entries for timestamp</a:t>
              </a:r>
              <a:endParaRPr lang="en-US" sz="12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372200" y="1124744"/>
              <a:ext cx="1584176" cy="369332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Data</a:t>
              </a:r>
              <a:endParaRPr lang="en-US" sz="1800" b="1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48" name="Straight Connector 47"/>
            <p:cNvCxnSpPr>
              <a:stCxn id="4" idx="0"/>
              <a:endCxn id="2" idx="2"/>
            </p:cNvCxnSpPr>
            <p:nvPr/>
          </p:nvCxnSpPr>
          <p:spPr bwMode="auto">
            <a:xfrm flipV="1">
              <a:off x="2051720" y="1494076"/>
              <a:ext cx="0" cy="2787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>
              <a:stCxn id="6" idx="0"/>
              <a:endCxn id="4" idx="2"/>
            </p:cNvCxnSpPr>
            <p:nvPr/>
          </p:nvCxnSpPr>
          <p:spPr bwMode="auto">
            <a:xfrm flipV="1">
              <a:off x="2043331" y="2142148"/>
              <a:ext cx="8389" cy="2787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sp>
          <p:nvSpPr>
            <p:cNvPr id="67" name="TextBox 66"/>
            <p:cNvSpPr txBox="1"/>
            <p:nvPr/>
          </p:nvSpPr>
          <p:spPr>
            <a:xfrm>
              <a:off x="6876256" y="2734321"/>
              <a:ext cx="1656184" cy="307777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Local to Global</a:t>
              </a:r>
              <a:endParaRPr lang="en-US" sz="14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99592" y="4138907"/>
            <a:ext cx="7992888" cy="1378325"/>
            <a:chOff x="899592" y="3861048"/>
            <a:chExt cx="7992888" cy="1378325"/>
          </a:xfrm>
        </p:grpSpPr>
        <p:sp>
          <p:nvSpPr>
            <p:cNvPr id="78" name="TextBox 77"/>
            <p:cNvSpPr txBox="1"/>
            <p:nvPr/>
          </p:nvSpPr>
          <p:spPr>
            <a:xfrm>
              <a:off x="3453740" y="4962374"/>
              <a:ext cx="2088232" cy="276999"/>
            </a:xfrm>
            <a:prstGeom prst="rect">
              <a:avLst/>
            </a:prstGeom>
            <a:gradFill flip="none" rotWithShape="1">
              <a:gsLst>
                <a:gs pos="73000">
                  <a:srgbClr val="AAF4FF"/>
                </a:gs>
                <a:gs pos="100000">
                  <a:srgbClr val="FFFFFF"/>
                </a:gs>
              </a:gsLst>
              <a:lin ang="16200000" scaled="0"/>
              <a:tileRect/>
            </a:gra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srgbClr val="000090"/>
                  </a:solidFill>
                  <a:latin typeface="Comic Sans MS"/>
                  <a:cs typeface="Comic Sans MS"/>
                </a:rPr>
                <a:t>Calib</a:t>
              </a:r>
              <a:r>
                <a:rPr lang="en-US" sz="12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 * Survey * Ideal</a:t>
              </a:r>
              <a:endParaRPr lang="en-US" sz="12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97" name="Straight Connector 96"/>
            <p:cNvCxnSpPr/>
            <p:nvPr/>
          </p:nvCxnSpPr>
          <p:spPr bwMode="auto">
            <a:xfrm flipV="1">
              <a:off x="4499992" y="4581128"/>
              <a:ext cx="2" cy="3600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grpSp>
          <p:nvGrpSpPr>
            <p:cNvPr id="30" name="Group 29"/>
            <p:cNvGrpSpPr/>
            <p:nvPr/>
          </p:nvGrpSpPr>
          <p:grpSpPr>
            <a:xfrm>
              <a:off x="899592" y="3861048"/>
              <a:ext cx="7992888" cy="755650"/>
              <a:chOff x="35496" y="5374957"/>
              <a:chExt cx="6408712" cy="755650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35496" y="5661248"/>
                <a:ext cx="6408712" cy="469359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rgbClr val="FF66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00FF"/>
                    </a:solidFill>
                  </a:rPr>
                  <a:t>PG </a:t>
                </a:r>
                <a:r>
                  <a:rPr lang="en-US" sz="1100" dirty="0" smtClean="0">
                    <a:solidFill>
                      <a:srgbClr val="0000FF"/>
                    </a:solidFill>
                  </a:rPr>
                  <a:t>	    = Tpc2Global *GL      </a:t>
                </a:r>
                <a:r>
                  <a:rPr lang="en-US" sz="1100" dirty="0" smtClean="0">
                    <a:solidFill>
                      <a:srgbClr val="0000FF"/>
                    </a:solidFill>
                  </a:rPr>
                  <a:t>     </a:t>
                </a:r>
                <a:r>
                  <a:rPr lang="en-US" sz="1100" dirty="0">
                    <a:solidFill>
                      <a:srgbClr val="0000FF"/>
                    </a:solidFill>
                  </a:rPr>
                  <a:t>* </a:t>
                </a:r>
                <a:r>
                  <a:rPr lang="en-US" sz="1100" dirty="0" smtClean="0">
                    <a:solidFill>
                      <a:srgbClr val="0000FF"/>
                    </a:solidFill>
                  </a:rPr>
                  <a:t>PI        </a:t>
                </a:r>
                <a:r>
                  <a:rPr lang="en-US" sz="1100" dirty="0" smtClean="0">
                    <a:solidFill>
                      <a:srgbClr val="0000FF"/>
                    </a:solidFill>
                  </a:rPr>
                  <a:t>      </a:t>
                </a:r>
                <a:r>
                  <a:rPr lang="en-US" sz="1100" dirty="0" smtClean="0">
                    <a:solidFill>
                      <a:srgbClr val="0000FF"/>
                    </a:solidFill>
                  </a:rPr>
                  <a:t>*DP          </a:t>
                </a:r>
                <a:r>
                  <a:rPr lang="en-US" sz="1100" dirty="0" smtClean="0">
                    <a:solidFill>
                      <a:srgbClr val="0000FF"/>
                    </a:solidFill>
                  </a:rPr>
                  <a:t>          </a:t>
                </a:r>
                <a:r>
                  <a:rPr lang="en-US" sz="1100" dirty="0" smtClean="0">
                    <a:solidFill>
                      <a:srgbClr val="0000FF"/>
                    </a:solidFill>
                  </a:rPr>
                  <a:t>* SD          </a:t>
                </a:r>
                <a:r>
                  <a:rPr lang="en-US" sz="1100" dirty="0" smtClean="0">
                    <a:solidFill>
                      <a:srgbClr val="0000FF"/>
                    </a:solidFill>
                  </a:rPr>
                  <a:t>          </a:t>
                </a:r>
                <a:r>
                  <a:rPr lang="en-US" sz="1100" dirty="0" smtClean="0">
                    <a:solidFill>
                      <a:srgbClr val="0000FF"/>
                    </a:solidFill>
                  </a:rPr>
                  <a:t>* </a:t>
                </a:r>
                <a:r>
                  <a:rPr lang="en-US" sz="1100" dirty="0" smtClean="0">
                    <a:solidFill>
                      <a:srgbClr val="0000FF"/>
                    </a:solidFill>
                  </a:rPr>
                  <a:t>WLL                    *SL                   *PS     </a:t>
                </a:r>
                <a:endParaRPr lang="en-US" sz="1100" dirty="0" smtClean="0">
                  <a:solidFill>
                    <a:srgbClr val="0000FF"/>
                  </a:solidFill>
                </a:endParaRPr>
              </a:p>
              <a:p>
                <a:r>
                  <a:rPr lang="en-US" sz="1050" dirty="0" err="1" smtClean="0">
                    <a:latin typeface="Comic Sans MS"/>
                    <a:cs typeface="Comic Sans MS"/>
                  </a:rPr>
                  <a:t>PXLInGlobal</a:t>
                </a:r>
                <a:r>
                  <a:rPr lang="en-US" sz="1050" dirty="0" smtClean="0">
                    <a:latin typeface="Comic Sans MS"/>
                    <a:cs typeface="Comic Sans MS"/>
                  </a:rPr>
                  <a:t>=Tpc2Magnet*IDS2Tpc*PXL2IDS*DShell2PXL*</a:t>
                </a:r>
                <a:r>
                  <a:rPr lang="en-US" sz="1050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Sector2DShell</a:t>
                </a:r>
                <a:r>
                  <a:rPr lang="en-US" sz="1050" dirty="0" smtClean="0">
                    <a:latin typeface="Comic Sans MS"/>
                    <a:cs typeface="Comic Sans MS"/>
                  </a:rPr>
                  <a:t>*</a:t>
                </a:r>
                <a:r>
                  <a:rPr lang="en-US" sz="1050" dirty="0" smtClean="0">
                    <a:solidFill>
                      <a:srgbClr val="6533A0"/>
                    </a:solidFill>
                    <a:latin typeface="Comic Sans MS"/>
                    <a:cs typeface="Comic Sans MS"/>
                  </a:rPr>
                  <a:t>Ladder2</a:t>
                </a:r>
                <a:r>
                  <a:rPr lang="en-US" sz="1050" dirty="0" smtClean="0">
                    <a:solidFill>
                      <a:srgbClr val="6533A0"/>
                    </a:solidFill>
                    <a:latin typeface="Comic Sans MS"/>
                    <a:cs typeface="Comic Sans MS"/>
                  </a:rPr>
                  <a:t>Sector</a:t>
                </a:r>
                <a:r>
                  <a:rPr lang="en-US" sz="1050" dirty="0" smtClean="0">
                    <a:latin typeface="Comic Sans MS"/>
                    <a:cs typeface="Comic Sans MS"/>
                  </a:rPr>
                  <a:t>*</a:t>
                </a:r>
                <a:r>
                  <a:rPr lang="en-US" sz="105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Sensor2Ladder*TPS</a:t>
                </a:r>
                <a:endParaRPr lang="en-US" sz="105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74053" y="5374957"/>
                <a:ext cx="812800" cy="276999"/>
              </a:xfrm>
              <a:prstGeom prst="rect">
                <a:avLst/>
              </a:prstGeom>
              <a:solidFill>
                <a:srgbClr val="FFF5E6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008000"/>
                    </a:solidFill>
                  </a:rPr>
                  <a:t>PXL</a:t>
                </a:r>
                <a:endParaRPr lang="en-US" sz="1200" b="1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4067944" y="4254956"/>
              <a:ext cx="936104" cy="307777"/>
            </a:xfrm>
            <a:prstGeom prst="rect">
              <a:avLst/>
            </a:prstGeom>
            <a:solidFill>
              <a:srgbClr val="F0E0FF">
                <a:alpha val="57000"/>
              </a:srgbClr>
            </a:solidFill>
            <a:ln w="19050" cmpd="sng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90"/>
                  </a:solidFill>
                  <a:latin typeface="Comic Sans MS"/>
                  <a:cs typeface="Comic Sans MS"/>
                </a:rPr>
                <a:t> </a:t>
              </a:r>
              <a:endParaRPr lang="en-US" sz="1400" dirty="0">
                <a:solidFill>
                  <a:srgbClr val="000090"/>
                </a:solidFill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58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21736</TotalTime>
  <Words>42</Words>
  <Application>Microsoft Macintosh PowerPoint</Application>
  <PresentationFormat>On-screen Show (4:3)</PresentationFormat>
  <Paragraphs>16</Paragraphs>
  <Slides>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Blank Presentation</vt:lpstr>
      <vt:lpstr>PowerPoint.Show.8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501</cp:revision>
  <cp:lastPrinted>2005-05-03T16:20:45Z</cp:lastPrinted>
  <dcterms:created xsi:type="dcterms:W3CDTF">2010-12-08T17:11:25Z</dcterms:created>
  <dcterms:modified xsi:type="dcterms:W3CDTF">2013-03-22T15:33:55Z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