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70" r:id="rId3"/>
    <p:sldId id="262" r:id="rId4"/>
    <p:sldId id="274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5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5DC98-1BEF-4246-A31D-1A751915CA3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66970-8C74-0945-84D1-9825DE618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863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767EB-F6A0-C047-BD68-27AFFD30BA62}" type="datetimeFigureOut">
              <a:rPr lang="en-US" smtClean="0"/>
              <a:t>4/18/12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74630-D0A3-104F-BFA4-02879CE4F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83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610D-A78C-194C-A393-8F403204DF39}" type="datetime1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0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9A5E-5674-B24B-BC85-43FBDF403B33}" type="datetime1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1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12B3-A7F9-A845-AEED-B30C08B0FDC2}" type="datetime1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4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D065-836D-B140-BC77-0767D2151FF1}" type="datetime1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60AB-A52E-E349-916D-024855544A82}" type="datetime1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0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3C2-02BB-9642-9F5F-645A771E6703}" type="datetime1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7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FA39-7D1B-224C-9354-09AEE2BAF756}" type="datetime1">
              <a:rPr lang="en-US" smtClean="0"/>
              <a:t>4/18/12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A2C4-0E00-CB41-8D93-99A48B8127B6}" type="datetime1">
              <a:rPr lang="en-US" smtClean="0"/>
              <a:t>4/18/12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5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B2BE-09CE-DD4F-AAE2-E4C4161B699F}" type="datetime1">
              <a:rPr lang="en-US" smtClean="0"/>
              <a:t>4/18/12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4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857A-3F23-9B4F-BD07-BA9C2AB83EC8}" type="datetime1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67D0-1EA4-CD46-A1D3-4EE08C1DCA20}" type="datetime1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8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B1BF-56A0-6F43-9344-8F338D7CC2BD}" type="datetime1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8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157006"/>
            <a:ext cx="7772400" cy="477994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HFT-prototype BUR considerations for Run-13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426" y="984058"/>
            <a:ext cx="8414146" cy="3996253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The main goal of the HFT engineering run will be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system verification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and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correction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; this includes the study of the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collision environment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,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detector response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,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backgrounds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,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operational experience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,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first attempts on Alignment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and basic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detector performance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(e.g. DCA resolution).</a:t>
            </a:r>
          </a:p>
          <a:p>
            <a:pPr marL="457200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At the same time we performed simulation studies to determine what physics could be done in Run-13 assuming that a certain number of sectors have sensors?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Relates to how long would be the </a:t>
            </a:r>
            <a:r>
              <a:rPr lang="en-US" sz="1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AuAu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 run, if any.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How many sectors will have sensors-&gt; can we change/afford changes in configuration?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Is there a possibility for a </a:t>
            </a:r>
            <a:r>
              <a:rPr lang="en-US" sz="16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high </a:t>
            </a:r>
            <a:r>
              <a:rPr lang="en-US" sz="1600" b="1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pt</a:t>
            </a:r>
            <a:r>
              <a:rPr lang="en-US" sz="16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 trigger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in prototype acceptance? What are the peripheral-event rates (error defining) for a given threshold? This makes sense only for the Joined-configuration</a:t>
            </a:r>
            <a:endParaRPr lang="en-US" sz="1600" dirty="0">
              <a:solidFill>
                <a:srgbClr val="000090"/>
              </a:solidFill>
              <a:latin typeface="Comic Sans MS"/>
              <a:cs typeface="Comic Sans MS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Need realistic data-taking rates, duty factors, detector ‘up’ estimates</a:t>
            </a:r>
          </a:p>
          <a:p>
            <a:pPr marL="457200" indent="-457200" algn="l">
              <a:buFont typeface="Arial"/>
              <a:buChar char="•"/>
            </a:pPr>
            <a:r>
              <a:rPr lang="en-US" sz="16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Full simulations are underway and </a:t>
            </a:r>
            <a:r>
              <a:rPr lang="en-US" sz="16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partially done</a:t>
            </a:r>
            <a:endParaRPr lang="en-US" sz="1600" b="1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47700" y="5045781"/>
            <a:ext cx="2615319" cy="1685745"/>
            <a:chOff x="647700" y="1786898"/>
            <a:chExt cx="2615319" cy="1685745"/>
          </a:xfrm>
        </p:grpSpPr>
        <p:pic>
          <p:nvPicPr>
            <p:cNvPr id="6" name="Picture 13"/>
            <p:cNvPicPr>
              <a:picLocks noChangeAspect="1"/>
            </p:cNvPicPr>
            <p:nvPr/>
          </p:nvPicPr>
          <p:blipFill>
            <a:blip r:embed="rId2"/>
            <a:srcRect t="5640"/>
            <a:stretch>
              <a:fillRect/>
            </a:stretch>
          </p:blipFill>
          <p:spPr bwMode="auto">
            <a:xfrm>
              <a:off x="1032865" y="1786898"/>
              <a:ext cx="1469319" cy="1347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47700" y="3134089"/>
              <a:ext cx="2615319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Mercedes </a:t>
              </a:r>
              <a:r>
                <a:rPr lang="en-US" sz="1600" dirty="0" err="1" smtClean="0"/>
                <a:t>config</a:t>
              </a:r>
              <a:r>
                <a:rPr lang="en-US" sz="1600" dirty="0" smtClean="0"/>
                <a:t>. – low </a:t>
              </a:r>
              <a:r>
                <a:rPr lang="en-US" sz="1600" dirty="0" err="1" smtClean="0"/>
                <a:t>pt</a:t>
              </a:r>
              <a:r>
                <a:rPr lang="en-US" sz="1600" dirty="0" smtClean="0"/>
                <a:t> D0</a:t>
              </a:r>
              <a:endParaRPr lang="en-US" sz="16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265269" y="5092385"/>
            <a:ext cx="2556609" cy="1639141"/>
            <a:chOff x="4843385" y="1833502"/>
            <a:chExt cx="2556609" cy="1639141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35482" y="1833502"/>
              <a:ext cx="1335721" cy="1269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4843385" y="3134089"/>
              <a:ext cx="2556609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Joined </a:t>
              </a:r>
              <a:r>
                <a:rPr lang="en-US" sz="1600" dirty="0" err="1" smtClean="0"/>
                <a:t>config</a:t>
              </a:r>
              <a:r>
                <a:rPr lang="en-US" sz="1600" dirty="0" smtClean="0"/>
                <a:t>. – higher </a:t>
              </a:r>
              <a:r>
                <a:rPr lang="en-US" sz="1600" dirty="0" err="1" smtClean="0"/>
                <a:t>pt</a:t>
              </a:r>
              <a:r>
                <a:rPr lang="en-US" sz="1600" dirty="0" smtClean="0"/>
                <a:t> D0</a:t>
              </a:r>
              <a:endParaRPr lang="en-US" sz="16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037641" y="5512588"/>
            <a:ext cx="26347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Assuming 3-sectors equipped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0439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320" y="1558190"/>
            <a:ext cx="8450439" cy="5007569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Both </a:t>
            </a:r>
            <a:r>
              <a:rPr lang="en-US" sz="2000" dirty="0" smtClean="0">
                <a:solidFill>
                  <a:srgbClr val="000090"/>
                </a:solidFill>
              </a:rPr>
              <a:t>configurations have </a:t>
            </a:r>
            <a:r>
              <a:rPr lang="en-US" sz="2000" i="1" dirty="0" smtClean="0">
                <a:solidFill>
                  <a:srgbClr val="000090"/>
                </a:solidFill>
              </a:rPr>
              <a:t>geometrical acceptance</a:t>
            </a:r>
            <a:r>
              <a:rPr lang="en-US" sz="2000" dirty="0" smtClean="0">
                <a:solidFill>
                  <a:srgbClr val="000090"/>
                </a:solidFill>
              </a:rPr>
              <a:t> (ACC) penalty for D0s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800" dirty="0" smtClean="0">
                <a:solidFill>
                  <a:srgbClr val="000090"/>
                </a:solidFill>
              </a:rPr>
              <a:t>Acceptance doesn’t affect S/(S+B) but lowers signal significance</a:t>
            </a:r>
          </a:p>
          <a:p>
            <a:pPr lvl="2" algn="l"/>
            <a:r>
              <a:rPr lang="en-US" sz="1800" dirty="0">
                <a:solidFill>
                  <a:srgbClr val="000090"/>
                </a:solidFill>
              </a:rPr>
              <a:t> </a:t>
            </a:r>
            <a:r>
              <a:rPr lang="en-US" sz="1800" dirty="0" smtClean="0">
                <a:solidFill>
                  <a:srgbClr val="000090"/>
                </a:solidFill>
              </a:rPr>
              <a:t>        S/</a:t>
            </a:r>
            <a:r>
              <a:rPr lang="en-US" sz="1800" dirty="0" err="1" smtClean="0">
                <a:solidFill>
                  <a:srgbClr val="000090"/>
                </a:solidFill>
              </a:rPr>
              <a:t>sqrt</a:t>
            </a:r>
            <a:r>
              <a:rPr lang="en-US" sz="1800" dirty="0" smtClean="0">
                <a:solidFill>
                  <a:srgbClr val="000090"/>
                </a:solidFill>
              </a:rPr>
              <a:t>(S+B</a:t>
            </a:r>
            <a:r>
              <a:rPr lang="en-US" sz="1800" dirty="0" smtClean="0">
                <a:solidFill>
                  <a:srgbClr val="000090"/>
                </a:solidFill>
              </a:rPr>
              <a:t>)</a:t>
            </a:r>
          </a:p>
          <a:p>
            <a:pPr marL="1200150" lvl="2" indent="-285750" algn="l">
              <a:buFont typeface="Arial"/>
              <a:buChar char="•"/>
            </a:pPr>
            <a:r>
              <a:rPr lang="en-US" sz="1800" dirty="0">
                <a:solidFill>
                  <a:srgbClr val="000090"/>
                </a:solidFill>
              </a:rPr>
              <a:t> </a:t>
            </a:r>
            <a:r>
              <a:rPr lang="en-US" sz="1800" dirty="0" smtClean="0">
                <a:solidFill>
                  <a:srgbClr val="000090"/>
                </a:solidFill>
              </a:rPr>
              <a:t>Figures below are Full simulations for Mercedes (left) and Joined (right)</a:t>
            </a:r>
            <a:endParaRPr lang="en-US" sz="1800" dirty="0" smtClean="0">
              <a:solidFill>
                <a:srgbClr val="000090"/>
              </a:solidFill>
            </a:endParaRPr>
          </a:p>
          <a:p>
            <a:pPr lvl="2" algn="l"/>
            <a:endParaRPr lang="en-US" sz="1400" dirty="0" smtClean="0">
              <a:solidFill>
                <a:srgbClr val="000090"/>
              </a:solidFill>
            </a:endParaRPr>
          </a:p>
          <a:p>
            <a:pPr marL="914400" lvl="1" indent="-457200" algn="l">
              <a:buFont typeface="Arial"/>
              <a:buChar char="•"/>
            </a:pPr>
            <a:endParaRPr lang="en-US" sz="1600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2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43483" y="3234043"/>
            <a:ext cx="4077292" cy="3487432"/>
            <a:chOff x="0" y="1299030"/>
            <a:chExt cx="4518442" cy="4244597"/>
          </a:xfrm>
        </p:grpSpPr>
        <p:pic>
          <p:nvPicPr>
            <p:cNvPr id="12" name="Picture 11" descr="Breakdown_Mercedes_4Spiros_ptProj.pm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299030"/>
              <a:ext cx="4518442" cy="4244597"/>
            </a:xfrm>
            <a:prstGeom prst="rect">
              <a:avLst/>
            </a:prstGeom>
          </p:spPr>
        </p:pic>
        <p:sp>
          <p:nvSpPr>
            <p:cNvPr id="15" name="Oval 14"/>
            <p:cNvSpPr/>
            <p:nvPr/>
          </p:nvSpPr>
          <p:spPr>
            <a:xfrm>
              <a:off x="1293385" y="2295224"/>
              <a:ext cx="873909" cy="44273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38324" y="2323670"/>
              <a:ext cx="1057006" cy="44951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|</a:t>
              </a:r>
              <a:r>
                <a:rPr lang="en-US" b="1" dirty="0" smtClean="0">
                  <a:solidFill>
                    <a:srgbClr val="FF0000"/>
                  </a:solidFill>
                  <a:latin typeface="Symbol" charset="2"/>
                  <a:cs typeface="Symbol" charset="2"/>
                </a:rPr>
                <a:t>h</a:t>
              </a:r>
              <a:r>
                <a:rPr lang="en-US" b="1" dirty="0">
                  <a:solidFill>
                    <a:srgbClr val="FF0000"/>
                  </a:solidFill>
                </a:rPr>
                <a:t>|</a:t>
              </a:r>
              <a:r>
                <a:rPr lang="en-US" b="1" dirty="0" smtClean="0">
                  <a:solidFill>
                    <a:srgbClr val="FF0000"/>
                  </a:solidFill>
                </a:rPr>
                <a:t>&lt;0.5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647700" y="302924"/>
            <a:ext cx="7772400" cy="10981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000" b="1" dirty="0" smtClean="0">
                <a:solidFill>
                  <a:srgbClr val="000090"/>
                </a:solidFill>
              </a:rPr>
              <a:t>Single track efficiency </a:t>
            </a:r>
            <a:r>
              <a:rPr lang="en-US" sz="2000" dirty="0" smtClean="0">
                <a:solidFill>
                  <a:srgbClr val="000090"/>
                </a:solidFill>
              </a:rPr>
              <a:t>(STE) changes about ~10% for all </a:t>
            </a:r>
            <a:r>
              <a:rPr lang="en-US" sz="2000" dirty="0" err="1" smtClean="0">
                <a:solidFill>
                  <a:srgbClr val="000090"/>
                </a:solidFill>
              </a:rPr>
              <a:t>pt</a:t>
            </a:r>
            <a:r>
              <a:rPr lang="en-US" sz="2000" dirty="0" smtClean="0">
                <a:solidFill>
                  <a:srgbClr val="000090"/>
                </a:solidFill>
              </a:rPr>
              <a:t> (from ~80%-&gt;70%), so impact on D0 signal is ~15% (or multiplication factor .85) for ideal TPC. In </a:t>
            </a:r>
            <a:r>
              <a:rPr lang="en-US" sz="2000" dirty="0" smtClean="0">
                <a:solidFill>
                  <a:srgbClr val="000090"/>
                </a:solidFill>
              </a:rPr>
              <a:t>reality </a:t>
            </a:r>
            <a:r>
              <a:rPr lang="en-US" sz="2000" b="1" i="1" dirty="0" smtClean="0">
                <a:solidFill>
                  <a:srgbClr val="000090"/>
                </a:solidFill>
              </a:rPr>
              <a:t>TPC-&gt;PXL tracking needs rethinking</a:t>
            </a:r>
            <a:r>
              <a:rPr lang="en-US" sz="2000" dirty="0" smtClean="0">
                <a:solidFill>
                  <a:srgbClr val="000090"/>
                </a:solidFill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168" y="3247137"/>
            <a:ext cx="4722640" cy="34102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37303" y="3522111"/>
            <a:ext cx="180680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Joined </a:t>
            </a:r>
            <a:r>
              <a:rPr lang="en-US" dirty="0" smtClean="0"/>
              <a:t>- ACC+STE</a:t>
            </a:r>
          </a:p>
          <a:p>
            <a:r>
              <a:rPr lang="en-US" b="1" dirty="0" smtClean="0"/>
              <a:t>|y|&lt;1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1038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6135" y="320289"/>
            <a:ext cx="7772400" cy="56896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Rough estimates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:</a:t>
            </a:r>
            <a:endParaRPr lang="en-US" sz="1800" dirty="0">
              <a:solidFill>
                <a:srgbClr val="000090"/>
              </a:solidFill>
              <a:latin typeface="Comic Sans MS"/>
              <a:cs typeface="Comic Sans MS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For 500 Million </a:t>
            </a:r>
            <a:r>
              <a:rPr lang="en-US" sz="1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AuAu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 200 </a:t>
            </a:r>
            <a:r>
              <a:rPr lang="en-US" sz="1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GeV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 events (CDR plot input).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400" dirty="0" smtClean="0">
                <a:solidFill>
                  <a:srgbClr val="000090"/>
                </a:solidFill>
                <a:latin typeface="Comic Sans MS"/>
                <a:cs typeface="Comic Sans MS"/>
              </a:rPr>
              <a:t>This can be a couple of weeks running time in Run-13 provided things are not going to be terribly wrong.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400" dirty="0" smtClean="0">
                <a:solidFill>
                  <a:srgbClr val="000090"/>
                </a:solidFill>
                <a:latin typeface="Comic Sans MS"/>
                <a:cs typeface="Comic Sans MS"/>
              </a:rPr>
              <a:t>Needs  a VPD event vertex trigger to constraint it within +- 5cm </a:t>
            </a:r>
          </a:p>
          <a:p>
            <a:pPr marL="457200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The </a:t>
            </a:r>
            <a:r>
              <a:rPr lang="en-US" sz="1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pt</a:t>
            </a:r>
            <a:r>
              <a:rPr lang="en-US" sz="1600" dirty="0">
                <a:solidFill>
                  <a:srgbClr val="000090"/>
                </a:solidFill>
                <a:latin typeface="Comic Sans MS"/>
                <a:cs typeface="Comic Sans MS"/>
              </a:rPr>
              <a:t>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spectra plot  errors should be increased @ 1 </a:t>
            </a:r>
            <a:r>
              <a:rPr lang="en-US" sz="1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GeV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 </a:t>
            </a:r>
            <a:r>
              <a:rPr lang="en-US" sz="16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only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pt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 by a factor of </a:t>
            </a:r>
            <a:r>
              <a:rPr lang="en-US" sz="16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3-4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for the Mercedes prototype, and the same factor @ &gt;= 5 </a:t>
            </a:r>
            <a:r>
              <a:rPr lang="en-US" sz="1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GeV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 for the Joined prototype.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This number results from evaluating the signal significance with the new penalties in track efficiency and acceptance combined for these two sweet spots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. </a:t>
            </a:r>
          </a:p>
          <a:p>
            <a:pPr marL="457200" indent="-457200" algn="l">
              <a:buFont typeface="Arial"/>
              <a:buChar char="•"/>
            </a:pPr>
            <a:r>
              <a:rPr lang="en-US" sz="1600" b="1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We should be able to do something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3</a:t>
            </a:fld>
            <a:endParaRPr lang="en-US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l="-441" r="-564"/>
          <a:stretch/>
        </p:blipFill>
        <p:spPr>
          <a:xfrm>
            <a:off x="78561" y="3541928"/>
            <a:ext cx="4648105" cy="32782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30096" y="5633549"/>
            <a:ext cx="2018501" cy="276999"/>
          </a:xfrm>
          <a:prstGeom prst="rect">
            <a:avLst/>
          </a:prstGeom>
          <a:solidFill>
            <a:srgbClr val="C6D9F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Fig-4 CDR   Signal significance</a:t>
            </a:r>
            <a:endParaRPr lang="en-US" sz="1200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/>
          <a:srcRect l="-2068" r="-2068"/>
          <a:stretch>
            <a:fillRect/>
          </a:stretch>
        </p:blipFill>
        <p:spPr>
          <a:xfrm>
            <a:off x="4713573" y="3541928"/>
            <a:ext cx="4484284" cy="317954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5527204" y="3725244"/>
            <a:ext cx="2213134" cy="1083386"/>
            <a:chOff x="1885606" y="1101128"/>
            <a:chExt cx="3446254" cy="1836932"/>
          </a:xfrm>
        </p:grpSpPr>
        <p:sp>
          <p:nvSpPr>
            <p:cNvPr id="9" name="TextBox 8"/>
            <p:cNvSpPr txBox="1"/>
            <p:nvPr/>
          </p:nvSpPr>
          <p:spPr>
            <a:xfrm>
              <a:off x="2717724" y="1101128"/>
              <a:ext cx="1375128" cy="521850"/>
            </a:xfrm>
            <a:prstGeom prst="rect">
              <a:avLst/>
            </a:prstGeom>
            <a:solidFill>
              <a:srgbClr val="C6D9F1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Fig-5 CDR</a:t>
              </a:r>
              <a:endParaRPr lang="en-US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5606" y="2468395"/>
              <a:ext cx="1322375" cy="469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Mercedes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222387" y="2147867"/>
              <a:ext cx="401523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879026" y="2147867"/>
              <a:ext cx="2452834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485359" y="1677602"/>
              <a:ext cx="1407628" cy="574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FF"/>
                  </a:solidFill>
                </a:rPr>
                <a:t>Joined</a:t>
              </a:r>
              <a:endParaRPr lang="en-US" sz="1600" dirty="0">
                <a:solidFill>
                  <a:srgbClr val="0000FF"/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154" y="3562624"/>
            <a:ext cx="4252139" cy="298756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60388" y="5434024"/>
            <a:ext cx="1907994" cy="584776"/>
          </a:xfrm>
          <a:prstGeom prst="rect">
            <a:avLst/>
          </a:prstGeom>
          <a:solidFill>
            <a:schemeClr val="bg1"/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Joined</a:t>
            </a:r>
            <a:r>
              <a:rPr lang="en-US" sz="1600" dirty="0" smtClean="0"/>
              <a:t> Configuration</a:t>
            </a:r>
          </a:p>
          <a:p>
            <a:pPr algn="ctr"/>
            <a:r>
              <a:rPr lang="en-US" sz="1600" dirty="0" smtClean="0"/>
              <a:t>Significance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890345" y="3784176"/>
            <a:ext cx="1262147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Full Simulation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3516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65" y="181432"/>
            <a:ext cx="4656978" cy="363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99889" y="2563152"/>
            <a:ext cx="1082636" cy="369332"/>
          </a:xfrm>
          <a:prstGeom prst="rect">
            <a:avLst/>
          </a:prstGeom>
          <a:solidFill>
            <a:srgbClr val="C6D9F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Fig-8 CDR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4</a:t>
            </a:fld>
            <a:endParaRPr lang="en-US"/>
          </a:p>
        </p:txBody>
      </p:sp>
      <p:cxnSp>
        <p:nvCxnSpPr>
          <p:cNvPr id="11" name="Straight Arrow Connector 10"/>
          <p:cNvCxnSpPr>
            <a:stCxn id="16" idx="0"/>
          </p:cNvCxnSpPr>
          <p:nvPr/>
        </p:nvCxnSpPr>
        <p:spPr>
          <a:xfrm flipH="1" flipV="1">
            <a:off x="1580861" y="2563152"/>
            <a:ext cx="414965" cy="1681405"/>
          </a:xfrm>
          <a:prstGeom prst="straightConnector1">
            <a:avLst/>
          </a:prstGeom>
          <a:ln w="12700" cmpd="sng"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2151" y="4244557"/>
            <a:ext cx="2907349" cy="923330"/>
          </a:xfrm>
          <a:prstGeom prst="rect">
            <a:avLst/>
          </a:prstGeom>
          <a:solidFill>
            <a:srgbClr val="DCE6F2"/>
          </a:solidFill>
          <a:ln>
            <a:solidFill>
              <a:srgbClr val="DCE6F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With larger errors </a:t>
            </a:r>
            <a:r>
              <a:rPr lang="en-US" dirty="0" smtClean="0">
                <a:solidFill>
                  <a:srgbClr val="008000"/>
                </a:solidFill>
              </a:rPr>
              <a:t>lower </a:t>
            </a:r>
            <a:r>
              <a:rPr lang="en-US" dirty="0" err="1" smtClean="0">
                <a:solidFill>
                  <a:srgbClr val="008000"/>
                </a:solidFill>
              </a:rPr>
              <a:t>pt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is not useful and </a:t>
            </a:r>
            <a:r>
              <a:rPr lang="en-US" dirty="0" smtClean="0">
                <a:solidFill>
                  <a:srgbClr val="000090"/>
                </a:solidFill>
              </a:rPr>
              <a:t>higher </a:t>
            </a:r>
            <a:r>
              <a:rPr lang="en-US" dirty="0" err="1" smtClean="0">
                <a:solidFill>
                  <a:srgbClr val="000090"/>
                </a:solidFill>
              </a:rPr>
              <a:t>pt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smtClean="0"/>
              <a:t>needs statistics</a:t>
            </a:r>
            <a:endParaRPr lang="en-US" dirty="0"/>
          </a:p>
        </p:txBody>
      </p:sp>
      <p:pic>
        <p:nvPicPr>
          <p:cNvPr id="12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rcRect l="-8573" r="-8573"/>
          <a:stretch>
            <a:fillRect/>
          </a:stretch>
        </p:blipFill>
        <p:spPr>
          <a:xfrm>
            <a:off x="4137078" y="2354354"/>
            <a:ext cx="5348290" cy="3131613"/>
          </a:xfrm>
        </p:spPr>
      </p:pic>
      <p:cxnSp>
        <p:nvCxnSpPr>
          <p:cNvPr id="14" name="Straight Arrow Connector 13"/>
          <p:cNvCxnSpPr>
            <a:stCxn id="16" idx="0"/>
          </p:cNvCxnSpPr>
          <p:nvPr/>
        </p:nvCxnSpPr>
        <p:spPr>
          <a:xfrm flipV="1">
            <a:off x="1995826" y="1979773"/>
            <a:ext cx="1301013" cy="2264784"/>
          </a:xfrm>
          <a:prstGeom prst="straightConnector1">
            <a:avLst/>
          </a:prstGeom>
          <a:ln>
            <a:solidFill>
              <a:srgbClr val="00009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40043" y="5620511"/>
            <a:ext cx="2907349" cy="923330"/>
          </a:xfrm>
          <a:prstGeom prst="rect">
            <a:avLst/>
          </a:prstGeom>
          <a:solidFill>
            <a:srgbClr val="DCE6F2"/>
          </a:solidFill>
          <a:ln>
            <a:solidFill>
              <a:srgbClr val="DCE6F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With larger errors higher </a:t>
            </a:r>
            <a:r>
              <a:rPr lang="en-US" dirty="0" err="1" smtClean="0"/>
              <a:t>pt</a:t>
            </a:r>
            <a:r>
              <a:rPr lang="en-US" dirty="0" smtClean="0"/>
              <a:t> needs statistics since TOF is  doing lower </a:t>
            </a:r>
            <a:r>
              <a:rPr lang="en-US" dirty="0" err="1" smtClean="0"/>
              <a:t>pt</a:t>
            </a:r>
            <a:r>
              <a:rPr lang="en-US" dirty="0" smtClean="0"/>
              <a:t> thoroughly </a:t>
            </a:r>
            <a:endParaRPr lang="en-US" dirty="0"/>
          </a:p>
        </p:txBody>
      </p:sp>
      <p:cxnSp>
        <p:nvCxnSpPr>
          <p:cNvPr id="10" name="Straight Arrow Connector 9"/>
          <p:cNvCxnSpPr>
            <a:stCxn id="21" idx="0"/>
          </p:cNvCxnSpPr>
          <p:nvPr/>
        </p:nvCxnSpPr>
        <p:spPr>
          <a:xfrm flipV="1">
            <a:off x="6293718" y="4134052"/>
            <a:ext cx="718821" cy="1486459"/>
          </a:xfrm>
          <a:prstGeom prst="straightConnector1">
            <a:avLst/>
          </a:prstGeom>
          <a:ln>
            <a:solidFill>
              <a:srgbClr val="00009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512259" y="353539"/>
            <a:ext cx="3047642" cy="369332"/>
          </a:xfrm>
          <a:prstGeom prst="rect">
            <a:avLst/>
          </a:prstGeom>
          <a:solidFill>
            <a:srgbClr val="C6D9F1"/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Full simulation results pending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944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96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995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Depending on 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many factors like e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vents 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on tape AND # </a:t>
            </a:r>
            <a:r>
              <a:rPr lang="en-US" sz="1800" smtClean="0">
                <a:solidFill>
                  <a:srgbClr val="000090"/>
                </a:solidFill>
                <a:latin typeface="Comic Sans MS"/>
                <a:cs typeface="Comic Sans MS"/>
              </a:rPr>
              <a:t>of </a:t>
            </a:r>
            <a:r>
              <a:rPr lang="en-US" sz="1800" smtClean="0">
                <a:solidFill>
                  <a:srgbClr val="000090"/>
                </a:solidFill>
                <a:latin typeface="Comic Sans MS"/>
                <a:cs typeface="Comic Sans MS"/>
              </a:rPr>
              <a:t>instrumented 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sectors 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available AND %-detector alive AND … we should be able to get a x-section and a R</a:t>
            </a:r>
            <a:r>
              <a:rPr lang="en-US" sz="1800" baseline="-25000" dirty="0" smtClean="0">
                <a:solidFill>
                  <a:srgbClr val="000090"/>
                </a:solidFill>
                <a:latin typeface="Comic Sans MS"/>
                <a:cs typeface="Comic Sans MS"/>
              </a:rPr>
              <a:t>CP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 estimate</a:t>
            </a:r>
          </a:p>
          <a:p>
            <a:endParaRPr lang="en-US" sz="1800" dirty="0" smtClean="0">
              <a:solidFill>
                <a:srgbClr val="000090"/>
              </a:solidFill>
              <a:latin typeface="Comic Sans MS"/>
              <a:cs typeface="Comic Sans MS"/>
            </a:endParaRPr>
          </a:p>
          <a:p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Need to be confirmed by ongoing simulation studies </a:t>
            </a:r>
            <a:endParaRPr lang="en-US" sz="1800" dirty="0">
              <a:solidFill>
                <a:srgbClr val="000090"/>
              </a:solidFill>
              <a:latin typeface="Comic Sans MS"/>
              <a:cs typeface="Comic Sans MS"/>
            </a:endParaRPr>
          </a:p>
          <a:p>
            <a:endParaRPr lang="en-US" sz="1800" dirty="0" smtClean="0">
              <a:solidFill>
                <a:srgbClr val="000090"/>
              </a:solidFill>
              <a:latin typeface="Comic Sans MS"/>
              <a:cs typeface="Comic Sans MS"/>
            </a:endParaRPr>
          </a:p>
          <a:p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If only ONE configuration is allowed then </a:t>
            </a:r>
            <a:r>
              <a:rPr lang="en-US" sz="18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Joined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 seems to be the one to run, since it explores the higher </a:t>
            </a:r>
            <a:r>
              <a:rPr lang="en-US" sz="18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pt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 area which is also easier to reconstruct (high </a:t>
            </a:r>
            <a:r>
              <a:rPr lang="en-US" sz="18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pt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 tracks).</a:t>
            </a:r>
          </a:p>
          <a:p>
            <a:pPr lvl="1"/>
            <a:r>
              <a:rPr lang="en-US" sz="1400" dirty="0" smtClean="0">
                <a:solidFill>
                  <a:srgbClr val="000090"/>
                </a:solidFill>
                <a:latin typeface="Comic Sans MS"/>
                <a:cs typeface="Comic Sans MS"/>
              </a:rPr>
              <a:t>But keep in mind that HFT’s advantage is at lower </a:t>
            </a:r>
            <a:r>
              <a:rPr lang="en-US" sz="14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pt</a:t>
            </a:r>
            <a:r>
              <a:rPr lang="en-US" sz="1400" dirty="0" smtClean="0">
                <a:solidFill>
                  <a:srgbClr val="000090"/>
                </a:solidFill>
                <a:latin typeface="Comic Sans MS"/>
                <a:cs typeface="Comic Sans MS"/>
              </a:rPr>
              <a:t> over </a:t>
            </a:r>
            <a:r>
              <a:rPr lang="en-US" sz="14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Phenix</a:t>
            </a:r>
            <a:endParaRPr lang="en-US" sz="1400" dirty="0" smtClean="0">
              <a:solidFill>
                <a:srgbClr val="000090"/>
              </a:solidFill>
              <a:latin typeface="Comic Sans MS"/>
              <a:cs typeface="Comic Sans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28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586</Words>
  <Application>Microsoft Macintosh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HFT-prototype BUR considerations for Run-13</vt:lpstr>
      <vt:lpstr>PowerPoint Presentation</vt:lpstr>
      <vt:lpstr>PowerPoint Presentation</vt:lpstr>
      <vt:lpstr>PowerPoint Presentation</vt:lpstr>
      <vt:lpstr>Summary</vt:lpstr>
    </vt:vector>
  </TitlesOfParts>
  <Company>Kent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Spyridon Margetis</dc:creator>
  <cp:lastModifiedBy>Spyridon Margetis</cp:lastModifiedBy>
  <cp:revision>42</cp:revision>
  <cp:lastPrinted>2012-03-27T19:48:24Z</cp:lastPrinted>
  <dcterms:created xsi:type="dcterms:W3CDTF">2012-03-27T19:20:27Z</dcterms:created>
  <dcterms:modified xsi:type="dcterms:W3CDTF">2012-04-19T00:48:03Z</dcterms:modified>
</cp:coreProperties>
</file>