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6" r:id="rId3"/>
    <p:sldId id="262" r:id="rId4"/>
    <p:sldId id="256" r:id="rId5"/>
    <p:sldId id="264" r:id="rId6"/>
    <p:sldId id="265" r:id="rId7"/>
    <p:sldId id="259" r:id="rId8"/>
    <p:sldId id="263" r:id="rId9"/>
    <p:sldId id="257" r:id="rId10"/>
    <p:sldId id="258" r:id="rId11"/>
    <p:sldId id="260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5DC98-1BEF-4246-A31D-1A751915CA3C}" type="datetimeFigureOut">
              <a:rPr lang="en-US" smtClean="0"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66970-8C74-0945-84D1-9825DE618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6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767EB-F6A0-C047-BD68-27AFFD30BA62}" type="datetimeFigureOut">
              <a:rPr lang="en-US" smtClean="0"/>
              <a:t>3/30/12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74630-D0A3-104F-BFA4-02879CE4F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83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610D-A78C-194C-A393-8F403204DF39}" type="datetime1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0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9A5E-5674-B24B-BC85-43FBDF403B33}" type="datetime1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1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12B3-A7F9-A845-AEED-B30C08B0FDC2}" type="datetime1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4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D065-836D-B140-BC77-0767D2151FF1}" type="datetime1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60AB-A52E-E349-916D-024855544A82}" type="datetime1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0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3C2-02BB-9642-9F5F-645A771E6703}" type="datetime1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7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FA39-7D1B-224C-9354-09AEE2BAF756}" type="datetime1">
              <a:rPr lang="en-US" smtClean="0"/>
              <a:t>3/30/12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A2C4-0E00-CB41-8D93-99A48B8127B6}" type="datetime1">
              <a:rPr lang="en-US" smtClean="0"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5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B2BE-09CE-DD4F-AAE2-E4C4161B699F}" type="datetime1">
              <a:rPr lang="en-US" smtClean="0"/>
              <a:t>3/30/12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4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857A-3F23-9B4F-BD07-BA9C2AB83EC8}" type="datetime1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67D0-1EA4-CD46-A1D3-4EE08C1DCA20}" type="datetime1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8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B1BF-56A0-6F43-9344-8F338D7CC2BD}" type="datetime1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8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635000"/>
            <a:ext cx="7772400" cy="571500"/>
          </a:xfrm>
        </p:spPr>
        <p:txBody>
          <a:bodyPr>
            <a:noAutofit/>
          </a:bodyPr>
          <a:lstStyle/>
          <a:p>
            <a:r>
              <a:rPr lang="en-US" sz="2400" dirty="0" smtClean="0"/>
              <a:t>HFT-prototype BUR considerations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1992299"/>
            <a:ext cx="7772400" cy="3996253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(Quantitative) What physics is possible in Run-13 assuming some (prototype) sectors are there?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Relates to how long would be the </a:t>
            </a:r>
            <a:r>
              <a:rPr lang="en-US" sz="1600" dirty="0" err="1" smtClean="0">
                <a:solidFill>
                  <a:srgbClr val="000000"/>
                </a:solidFill>
              </a:rPr>
              <a:t>AuAu</a:t>
            </a:r>
            <a:r>
              <a:rPr lang="en-US" sz="1600" dirty="0" smtClean="0">
                <a:solidFill>
                  <a:srgbClr val="000000"/>
                </a:solidFill>
              </a:rPr>
              <a:t> run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How many sectors will be build -&gt; can we change/afford changes in configuration?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Is there a possibility for a high </a:t>
            </a:r>
            <a:r>
              <a:rPr lang="en-US" sz="1600" dirty="0" err="1" smtClean="0">
                <a:solidFill>
                  <a:srgbClr val="000000"/>
                </a:solidFill>
              </a:rPr>
              <a:t>pt</a:t>
            </a:r>
            <a:r>
              <a:rPr lang="en-US" sz="1600" dirty="0" smtClean="0">
                <a:solidFill>
                  <a:srgbClr val="000000"/>
                </a:solidFill>
              </a:rPr>
              <a:t> trigger in prototype acceptance? (patch </a:t>
            </a:r>
            <a:r>
              <a:rPr lang="en-US" sz="1600" dirty="0" err="1" smtClean="0">
                <a:solidFill>
                  <a:srgbClr val="000000"/>
                </a:solidFill>
              </a:rPr>
              <a:t>EMCal</a:t>
            </a:r>
            <a:r>
              <a:rPr lang="en-US" sz="1600" dirty="0" smtClean="0">
                <a:solidFill>
                  <a:srgbClr val="000000"/>
                </a:solidFill>
              </a:rPr>
              <a:t>) to enhance </a:t>
            </a:r>
            <a:r>
              <a:rPr lang="en-US" sz="1600" dirty="0" err="1" smtClean="0">
                <a:solidFill>
                  <a:srgbClr val="000000"/>
                </a:solidFill>
              </a:rPr>
              <a:t>Rcp</a:t>
            </a:r>
            <a:r>
              <a:rPr lang="en-US" sz="1600" dirty="0" smtClean="0">
                <a:solidFill>
                  <a:srgbClr val="000000"/>
                </a:solidFill>
              </a:rPr>
              <a:t> at higher pt. What are the </a:t>
            </a:r>
            <a:r>
              <a:rPr lang="en-US" sz="1600" dirty="0" smtClean="0">
                <a:solidFill>
                  <a:srgbClr val="000000"/>
                </a:solidFill>
              </a:rPr>
              <a:t>peripheral event (limiting), error defining </a:t>
            </a:r>
            <a:r>
              <a:rPr lang="en-US" sz="1600" dirty="0" smtClean="0">
                <a:solidFill>
                  <a:srgbClr val="000000"/>
                </a:solidFill>
              </a:rPr>
              <a:t>rates for a given threshold? This makes sense only for the Joined-configuration</a:t>
            </a:r>
          </a:p>
          <a:p>
            <a:pPr marL="914400" lvl="1" indent="-457200" algn="l">
              <a:buFont typeface="Arial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Need realistic data-taking rates, duty factors, detector ‘up’ estimates</a:t>
            </a:r>
          </a:p>
          <a:p>
            <a:pPr marL="457200" indent="-457200" algn="l">
              <a:buFont typeface="Arial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This is a project question NOT just a software exercise.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99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1161" r="-11161"/>
          <a:stretch>
            <a:fillRect/>
          </a:stretch>
        </p:blipFill>
        <p:spPr>
          <a:xfrm>
            <a:off x="457200" y="1333500"/>
            <a:ext cx="8229600" cy="4792663"/>
          </a:xfrm>
        </p:spPr>
      </p:pic>
      <p:sp>
        <p:nvSpPr>
          <p:cNvPr id="5" name="TextBox 4"/>
          <p:cNvSpPr txBox="1"/>
          <p:nvPr/>
        </p:nvSpPr>
        <p:spPr>
          <a:xfrm>
            <a:off x="1587500" y="622300"/>
            <a:ext cx="1082636" cy="369332"/>
          </a:xfrm>
          <a:prstGeom prst="rect">
            <a:avLst/>
          </a:prstGeom>
          <a:solidFill>
            <a:srgbClr val="C6D9F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Fig-4 CDR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90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068" r="-2068"/>
          <a:stretch>
            <a:fillRect/>
          </a:stretch>
        </p:blipFill>
        <p:spPr>
          <a:xfrm>
            <a:off x="139700" y="635000"/>
            <a:ext cx="4758644" cy="325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1017" y="3225800"/>
            <a:ext cx="4656978" cy="363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08800" y="2768600"/>
            <a:ext cx="1082636" cy="369332"/>
          </a:xfrm>
          <a:prstGeom prst="rect">
            <a:avLst/>
          </a:prstGeom>
          <a:solidFill>
            <a:srgbClr val="C6D9F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Fig-8 CDR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36800" y="229537"/>
            <a:ext cx="1082636" cy="369332"/>
          </a:xfrm>
          <a:prstGeom prst="rect">
            <a:avLst/>
          </a:prstGeom>
          <a:solidFill>
            <a:srgbClr val="C6D9F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Fig-5 CDR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93386" y="1118485"/>
            <a:ext cx="46608" cy="233017"/>
          </a:xfrm>
          <a:prstGeom prst="rect">
            <a:avLst/>
          </a:prstGeom>
          <a:solidFill>
            <a:srgbClr val="0000FF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87526" y="978675"/>
            <a:ext cx="45719" cy="454384"/>
          </a:xfrm>
          <a:prstGeom prst="rect">
            <a:avLst/>
          </a:prstGeom>
          <a:solidFill>
            <a:srgbClr val="FF0000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584689" y="1200041"/>
            <a:ext cx="4194762" cy="151461"/>
          </a:xfrm>
          <a:prstGeom prst="straightConnector1">
            <a:avLst/>
          </a:prstGeom>
          <a:ln>
            <a:solidFill>
              <a:srgbClr val="00009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79451" y="862165"/>
            <a:ext cx="2907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Estimated errors for ideal, realistic TPC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73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8573" r="-8573"/>
          <a:stretch>
            <a:fillRect/>
          </a:stretch>
        </p:blipFill>
        <p:spPr>
          <a:xfrm>
            <a:off x="897399" y="1449779"/>
            <a:ext cx="7597716" cy="444873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96561" y="599083"/>
            <a:ext cx="2262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NEEDs TRIGGERING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29815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96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Depending on events on tape AND # of sectors available AND %-detector alive AND … we should be able to get a x-section and a R</a:t>
            </a:r>
            <a:r>
              <a:rPr lang="en-US" sz="1800" baseline="-25000" dirty="0" smtClean="0"/>
              <a:t>CP</a:t>
            </a:r>
            <a:r>
              <a:rPr lang="en-US" sz="1800" dirty="0" smtClean="0"/>
              <a:t> estimate</a:t>
            </a:r>
          </a:p>
          <a:p>
            <a:r>
              <a:rPr lang="en-US" sz="1800" dirty="0" smtClean="0"/>
              <a:t>Need detailed input, simulation studies</a:t>
            </a:r>
          </a:p>
          <a:p>
            <a:endParaRPr lang="en-US" sz="1800" dirty="0"/>
          </a:p>
          <a:p>
            <a:r>
              <a:rPr lang="en-US" sz="1800" dirty="0" smtClean="0"/>
              <a:t>Unfortunately many critical factors are still undefined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2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02923"/>
            <a:ext cx="7772400" cy="6262977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ASSUMPTIONS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457200" indent="-457200" algn="l">
              <a:buAutoNum type="arabicParenR"/>
            </a:pPr>
            <a:r>
              <a:rPr lang="en-US" sz="1800" dirty="0" smtClean="0">
                <a:solidFill>
                  <a:srgbClr val="000000"/>
                </a:solidFill>
              </a:rPr>
              <a:t>Only 3 PXL sectors will be installed (</a:t>
            </a:r>
            <a:r>
              <a:rPr lang="en-US" sz="1800" dirty="0" smtClean="0">
                <a:solidFill>
                  <a:srgbClr val="FF0000"/>
                </a:solidFill>
              </a:rPr>
              <a:t>reality</a:t>
            </a:r>
            <a:r>
              <a:rPr lang="en-US" sz="1800" dirty="0" smtClean="0">
                <a:solidFill>
                  <a:srgbClr val="000000"/>
                </a:solidFill>
              </a:rPr>
              <a:t>: 0-4 will be build)</a:t>
            </a:r>
          </a:p>
          <a:p>
            <a:pPr marL="457200" indent="-457200" algn="l">
              <a:buAutoNum type="arabicParenR"/>
            </a:pPr>
            <a:r>
              <a:rPr lang="en-US" sz="1800" dirty="0" smtClean="0">
                <a:solidFill>
                  <a:srgbClr val="000000"/>
                </a:solidFill>
              </a:rPr>
              <a:t>To first-order Ghosting is not affecting combinatorial background (~N</a:t>
            </a:r>
            <a:r>
              <a:rPr lang="en-US" sz="1800" baseline="30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, N = #tracks in TPC with HFT hits) </a:t>
            </a:r>
            <a:r>
              <a:rPr lang="en-US" sz="1800" b="1" dirty="0" smtClean="0">
                <a:solidFill>
                  <a:srgbClr val="000000"/>
                </a:solidFill>
              </a:rPr>
              <a:t>or</a:t>
            </a:r>
            <a:r>
              <a:rPr lang="en-US" sz="1800" dirty="0" smtClean="0">
                <a:solidFill>
                  <a:srgbClr val="000000"/>
                </a:solidFill>
              </a:rPr>
              <a:t> S/B [if we require tracks to have HFT hits]. There will be second order, cut dependent effects though. Here we </a:t>
            </a:r>
            <a:r>
              <a:rPr lang="en-US" sz="1800" dirty="0" smtClean="0">
                <a:solidFill>
                  <a:srgbClr val="000000"/>
                </a:solidFill>
              </a:rPr>
              <a:t>account for loss of signal due to </a:t>
            </a:r>
            <a:r>
              <a:rPr lang="en-US" sz="1800" dirty="0" smtClean="0">
                <a:solidFill>
                  <a:srgbClr val="000000"/>
                </a:solidFill>
              </a:rPr>
              <a:t>ghosting (% loss of efficiency</a:t>
            </a:r>
            <a:r>
              <a:rPr lang="en-US" sz="1800" dirty="0" smtClean="0">
                <a:solidFill>
                  <a:srgbClr val="000000"/>
                </a:solidFill>
              </a:rPr>
              <a:t>).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457200" indent="-457200" algn="l">
              <a:buAutoNum type="arabicParenR"/>
            </a:pPr>
            <a:r>
              <a:rPr lang="en-US" sz="1800" dirty="0" smtClean="0">
                <a:solidFill>
                  <a:srgbClr val="000000"/>
                </a:solidFill>
              </a:rPr>
              <a:t>For now we can rely on </a:t>
            </a:r>
            <a:r>
              <a:rPr lang="en-US" sz="1800" dirty="0" err="1" smtClean="0">
                <a:solidFill>
                  <a:srgbClr val="000000"/>
                </a:solidFill>
              </a:rPr>
              <a:t>Yifei’s</a:t>
            </a:r>
            <a:r>
              <a:rPr lang="en-US" sz="1800" dirty="0" smtClean="0">
                <a:solidFill>
                  <a:srgbClr val="000000"/>
                </a:solidFill>
              </a:rPr>
              <a:t> CDR plots adapted/scaled for partial coverage using Jonathan’s acceptance/single-track-efficiency (with pileup) results.</a:t>
            </a:r>
          </a:p>
          <a:p>
            <a:pPr algn="l"/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http://</a:t>
            </a:r>
            <a:r>
              <a:rPr lang="en-US" sz="1600" dirty="0" err="1" smtClean="0">
                <a:solidFill>
                  <a:srgbClr val="0000FF"/>
                </a:solidFill>
              </a:rPr>
              <a:t>www.star.bnl.gov</a:t>
            </a:r>
            <a:r>
              <a:rPr lang="en-US" sz="1600" dirty="0" smtClean="0">
                <a:solidFill>
                  <a:srgbClr val="0000FF"/>
                </a:solidFill>
              </a:rPr>
              <a:t>/protected/</a:t>
            </a:r>
            <a:r>
              <a:rPr lang="en-US" sz="1600" dirty="0" err="1" smtClean="0">
                <a:solidFill>
                  <a:srgbClr val="0000FF"/>
                </a:solidFill>
              </a:rPr>
              <a:t>lfspectra</a:t>
            </a:r>
            <a:r>
              <a:rPr lang="en-US" sz="1600" dirty="0" smtClean="0">
                <a:solidFill>
                  <a:srgbClr val="0000FF"/>
                </a:solidFill>
              </a:rPr>
              <a:t>/</a:t>
            </a:r>
            <a:r>
              <a:rPr lang="en-US" sz="1600" dirty="0" err="1" smtClean="0">
                <a:solidFill>
                  <a:srgbClr val="0000FF"/>
                </a:solidFill>
              </a:rPr>
              <a:t>yfzhang</a:t>
            </a:r>
            <a:r>
              <a:rPr lang="en-US" sz="1600" dirty="0" smtClean="0">
                <a:solidFill>
                  <a:srgbClr val="0000FF"/>
                </a:solidFill>
              </a:rPr>
              <a:t>/</a:t>
            </a:r>
            <a:r>
              <a:rPr lang="en-US" sz="1600" dirty="0" err="1" smtClean="0">
                <a:solidFill>
                  <a:srgbClr val="0000FF"/>
                </a:solidFill>
              </a:rPr>
              <a:t>hft</a:t>
            </a:r>
            <a:r>
              <a:rPr lang="en-US" sz="1600" dirty="0" smtClean="0">
                <a:solidFill>
                  <a:srgbClr val="0000FF"/>
                </a:solidFill>
              </a:rPr>
              <a:t>/plots/CDR/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Single track efficiency (STE) changes </a:t>
            </a:r>
            <a:r>
              <a:rPr lang="en-US" sz="1600" dirty="0" smtClean="0">
                <a:solidFill>
                  <a:srgbClr val="000000"/>
                </a:solidFill>
              </a:rPr>
              <a:t>about </a:t>
            </a:r>
            <a:r>
              <a:rPr lang="en-US" sz="1600" dirty="0" smtClean="0">
                <a:solidFill>
                  <a:srgbClr val="000000"/>
                </a:solidFill>
              </a:rPr>
              <a:t>~10% for all </a:t>
            </a:r>
            <a:r>
              <a:rPr lang="en-US" sz="1600" dirty="0" err="1" smtClean="0">
                <a:solidFill>
                  <a:srgbClr val="000000"/>
                </a:solidFill>
              </a:rPr>
              <a:t>pt</a:t>
            </a:r>
            <a:r>
              <a:rPr lang="en-US" sz="1600" dirty="0" smtClean="0">
                <a:solidFill>
                  <a:srgbClr val="000000"/>
                </a:solidFill>
              </a:rPr>
              <a:t> (from 70%-&gt;60%, see fig below), so impact on D0 signal is ~15% (or multiplication factor .85)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For </a:t>
            </a:r>
            <a:r>
              <a:rPr lang="en-US" sz="1600" dirty="0" smtClean="0">
                <a:solidFill>
                  <a:srgbClr val="000000"/>
                </a:solidFill>
              </a:rPr>
              <a:t>Mercedes/Joined </a:t>
            </a:r>
            <a:r>
              <a:rPr lang="en-US" sz="1600" dirty="0" smtClean="0">
                <a:solidFill>
                  <a:srgbClr val="000000"/>
                </a:solidFill>
              </a:rPr>
              <a:t>configuration we have geom. acceptance penalty for D0s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</a:rPr>
              <a:t>Handwave</a:t>
            </a:r>
            <a:r>
              <a:rPr lang="en-US" sz="1400" dirty="0" smtClean="0">
                <a:solidFill>
                  <a:srgbClr val="000000"/>
                </a:solidFill>
              </a:rPr>
              <a:t> estimation (3/10)</a:t>
            </a:r>
            <a:r>
              <a:rPr lang="en-US" sz="1400" baseline="30000" dirty="0" smtClean="0">
                <a:solidFill>
                  <a:srgbClr val="000000"/>
                </a:solidFill>
              </a:rPr>
              <a:t>2</a:t>
            </a:r>
            <a:r>
              <a:rPr lang="en-US" sz="1400" dirty="0" smtClean="0">
                <a:solidFill>
                  <a:srgbClr val="000000"/>
                </a:solidFill>
              </a:rPr>
              <a:t> = ~ 10% @ sweet spot of  </a:t>
            </a:r>
            <a:r>
              <a:rPr lang="en-US" sz="1400" dirty="0" err="1" smtClean="0">
                <a:solidFill>
                  <a:srgbClr val="000000"/>
                </a:solidFill>
              </a:rPr>
              <a:t>pt</a:t>
            </a:r>
            <a:r>
              <a:rPr lang="en-US" sz="1400" dirty="0" smtClean="0">
                <a:solidFill>
                  <a:srgbClr val="000000"/>
                </a:solidFill>
              </a:rPr>
              <a:t>=1 </a:t>
            </a:r>
            <a:r>
              <a:rPr lang="en-US" sz="1400" dirty="0" err="1" smtClean="0">
                <a:solidFill>
                  <a:srgbClr val="000000"/>
                </a:solidFill>
              </a:rPr>
              <a:t>GeV</a:t>
            </a:r>
            <a:r>
              <a:rPr lang="en-US" sz="1400" dirty="0" smtClean="0">
                <a:solidFill>
                  <a:srgbClr val="000000"/>
                </a:solidFill>
              </a:rPr>
              <a:t>/c for Mercedes and 10% for </a:t>
            </a:r>
            <a:r>
              <a:rPr lang="en-US" sz="1400" dirty="0" err="1" smtClean="0">
                <a:solidFill>
                  <a:srgbClr val="000000"/>
                </a:solidFill>
              </a:rPr>
              <a:t>pt</a:t>
            </a:r>
            <a:r>
              <a:rPr lang="en-US" sz="1400" dirty="0" smtClean="0">
                <a:solidFill>
                  <a:srgbClr val="000000"/>
                </a:solidFill>
              </a:rPr>
              <a:t>=5 </a:t>
            </a:r>
            <a:r>
              <a:rPr lang="en-US" sz="1400" dirty="0" err="1" smtClean="0">
                <a:solidFill>
                  <a:srgbClr val="000000"/>
                </a:solidFill>
              </a:rPr>
              <a:t>GeV</a:t>
            </a:r>
            <a:r>
              <a:rPr lang="en-US" sz="1400" dirty="0" smtClean="0">
                <a:solidFill>
                  <a:srgbClr val="000000"/>
                </a:solidFill>
              </a:rPr>
              <a:t>/c in Joined configuration </a:t>
            </a:r>
            <a:r>
              <a:rPr lang="en-US" sz="1400" b="1" dirty="0" smtClean="0">
                <a:solidFill>
                  <a:srgbClr val="000000"/>
                </a:solidFill>
              </a:rPr>
              <a:t>only. </a:t>
            </a:r>
            <a:r>
              <a:rPr lang="en-US" sz="1400" dirty="0" smtClean="0">
                <a:solidFill>
                  <a:srgbClr val="000000"/>
                </a:solidFill>
              </a:rPr>
              <a:t>In all other </a:t>
            </a:r>
            <a:r>
              <a:rPr lang="en-US" sz="1400" dirty="0" err="1" smtClean="0">
                <a:solidFill>
                  <a:srgbClr val="000000"/>
                </a:solidFill>
              </a:rPr>
              <a:t>pt</a:t>
            </a:r>
            <a:r>
              <a:rPr lang="en-US" sz="1400" dirty="0" smtClean="0">
                <a:solidFill>
                  <a:srgbClr val="000000"/>
                </a:solidFill>
              </a:rPr>
              <a:t> one needs to read the STE and ACC curves.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 marL="1371600" lvl="2" indent="-457200" algn="l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Realistic/GEANT estimation from Jonathan see plots below, but about the same.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</a:rPr>
              <a:t>Yifei’s</a:t>
            </a:r>
            <a:r>
              <a:rPr lang="en-US" sz="1400" dirty="0" smtClean="0">
                <a:solidFill>
                  <a:srgbClr val="000000"/>
                </a:solidFill>
              </a:rPr>
              <a:t> estimates of efficiency (= STE plus acceptance) (see fig-3 CDR and below) are about the </a:t>
            </a:r>
            <a:r>
              <a:rPr lang="en-US" sz="1400" dirty="0" smtClean="0">
                <a:solidFill>
                  <a:srgbClr val="000000"/>
                </a:solidFill>
              </a:rPr>
              <a:t>same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</a:rPr>
              <a:t>Hao</a:t>
            </a:r>
            <a:r>
              <a:rPr lang="en-US" sz="1400" dirty="0" smtClean="0">
                <a:solidFill>
                  <a:srgbClr val="000000"/>
                </a:solidFill>
              </a:rPr>
              <a:t> will pin this down precisely</a:t>
            </a:r>
            <a:endParaRPr lang="en-US" sz="1400" dirty="0" smtClean="0">
              <a:solidFill>
                <a:srgbClr val="000000"/>
              </a:solidFill>
            </a:endParaRPr>
          </a:p>
          <a:p>
            <a:pPr lvl="2" algn="l"/>
            <a:endParaRPr lang="en-US" sz="140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Arial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8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63500"/>
            <a:ext cx="7772400" cy="5715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HFT-prototype BUR considerations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825500"/>
            <a:ext cx="7772400" cy="56896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Rough estimates:</a:t>
            </a:r>
            <a:endParaRPr lang="en-US" sz="2000" dirty="0" smtClean="0">
              <a:solidFill>
                <a:srgbClr val="000000"/>
              </a:solidFill>
            </a:endParaRPr>
          </a:p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marL="457200" indent="-457200" algn="l">
              <a:buAutoNum type="arabicParenR"/>
            </a:pPr>
            <a:r>
              <a:rPr lang="en-US" sz="2000" dirty="0" smtClean="0">
                <a:solidFill>
                  <a:srgbClr val="000000"/>
                </a:solidFill>
              </a:rPr>
              <a:t>For 500 Million </a:t>
            </a:r>
            <a:r>
              <a:rPr lang="en-US" sz="2000" dirty="0" err="1" smtClean="0">
                <a:solidFill>
                  <a:srgbClr val="000000"/>
                </a:solidFill>
              </a:rPr>
              <a:t>AuAu</a:t>
            </a:r>
            <a:r>
              <a:rPr lang="en-US" sz="2000" dirty="0" smtClean="0">
                <a:solidFill>
                  <a:srgbClr val="000000"/>
                </a:solidFill>
              </a:rPr>
              <a:t> 200 </a:t>
            </a:r>
            <a:r>
              <a:rPr lang="en-US" sz="2000" dirty="0" err="1" smtClean="0">
                <a:solidFill>
                  <a:srgbClr val="000000"/>
                </a:solidFill>
              </a:rPr>
              <a:t>GeV</a:t>
            </a:r>
            <a:r>
              <a:rPr lang="en-US" sz="2000" dirty="0" smtClean="0">
                <a:solidFill>
                  <a:srgbClr val="000000"/>
                </a:solidFill>
              </a:rPr>
              <a:t> events (CDR plot input)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arenR"/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 err="1" smtClean="0">
                <a:solidFill>
                  <a:schemeClr val="tx1"/>
                </a:solidFill>
              </a:rPr>
              <a:t>pt</a:t>
            </a:r>
            <a:r>
              <a:rPr lang="en-US" sz="2000" dirty="0" smtClean="0">
                <a:solidFill>
                  <a:schemeClr val="tx1"/>
                </a:solidFill>
              </a:rPr>
              <a:t>, and v2, plot  errors should be increased @ 1 </a:t>
            </a:r>
            <a:r>
              <a:rPr lang="en-US" sz="2000" dirty="0" err="1" smtClean="0">
                <a:solidFill>
                  <a:schemeClr val="tx1"/>
                </a:solidFill>
              </a:rPr>
              <a:t>GeV</a:t>
            </a:r>
            <a:r>
              <a:rPr lang="en-US" sz="2000" dirty="0" smtClean="0">
                <a:solidFill>
                  <a:schemeClr val="tx1"/>
                </a:solidFill>
              </a:rPr>
              <a:t> only </a:t>
            </a:r>
            <a:r>
              <a:rPr lang="en-US" sz="2000" dirty="0" err="1" smtClean="0">
                <a:solidFill>
                  <a:schemeClr val="tx1"/>
                </a:solidFill>
              </a:rPr>
              <a:t>pt</a:t>
            </a:r>
            <a:r>
              <a:rPr lang="en-US" sz="2000" dirty="0" smtClean="0">
                <a:solidFill>
                  <a:schemeClr val="tx1"/>
                </a:solidFill>
              </a:rPr>
              <a:t> by a factor of 3-4 for the Mercedes prototype, and the same factor @ 5 </a:t>
            </a:r>
            <a:r>
              <a:rPr lang="en-US" sz="2000" dirty="0" err="1" smtClean="0">
                <a:solidFill>
                  <a:schemeClr val="tx1"/>
                </a:solidFill>
              </a:rPr>
              <a:t>GeV</a:t>
            </a:r>
            <a:r>
              <a:rPr lang="en-US" sz="2000" dirty="0" smtClean="0">
                <a:solidFill>
                  <a:schemeClr val="tx1"/>
                </a:solidFill>
              </a:rPr>
              <a:t> for the Joined prototype. This number results from evaluating the signal error (</a:t>
            </a:r>
            <a:r>
              <a:rPr lang="en-US" sz="2000" dirty="0" err="1" smtClean="0">
                <a:solidFill>
                  <a:schemeClr val="tx1"/>
                </a:solidFill>
              </a:rPr>
              <a:t>sqrt</a:t>
            </a:r>
            <a:r>
              <a:rPr lang="en-US" sz="2000" dirty="0" smtClean="0">
                <a:solidFill>
                  <a:schemeClr val="tx1"/>
                </a:solidFill>
              </a:rPr>
              <a:t>(S)) with the new penalties in track efficiency and acceptance combined for these two sweet spots. The number increases rapidly for lower/higher </a:t>
            </a:r>
            <a:r>
              <a:rPr lang="en-US" sz="2000" dirty="0" err="1" smtClean="0">
                <a:solidFill>
                  <a:schemeClr val="tx1"/>
                </a:solidFill>
              </a:rPr>
              <a:t>pt</a:t>
            </a:r>
            <a:r>
              <a:rPr lang="en-US" sz="2000" dirty="0" smtClean="0">
                <a:solidFill>
                  <a:schemeClr val="tx1"/>
                </a:solidFill>
              </a:rPr>
              <a:t> (Mercedes) and lower </a:t>
            </a:r>
            <a:r>
              <a:rPr lang="en-US" sz="2000" dirty="0" err="1" smtClean="0">
                <a:solidFill>
                  <a:schemeClr val="tx1"/>
                </a:solidFill>
              </a:rPr>
              <a:t>pt</a:t>
            </a:r>
            <a:r>
              <a:rPr lang="en-US" sz="2000" dirty="0" smtClean="0">
                <a:solidFill>
                  <a:schemeClr val="tx1"/>
                </a:solidFill>
              </a:rPr>
              <a:t> (Joined). See full acceptance plots below for details.</a:t>
            </a:r>
          </a:p>
          <a:p>
            <a:pPr marL="457200" indent="-457200" algn="l">
              <a:buAutoNum type="arabicParenR"/>
            </a:pPr>
            <a:r>
              <a:rPr lang="en-US" sz="2000" dirty="0" smtClean="0">
                <a:solidFill>
                  <a:schemeClr val="tx1"/>
                </a:solidFill>
              </a:rPr>
              <a:t>The above estimate is based on simulations with ideal TPC. For a more realistic approach with a TPC with distortions the factor to increase the errors is 6-7 !! This is mainly due to sharp drop in TPC+PXL track matching efficiency.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6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1428750"/>
            <a:ext cx="6899368" cy="4914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8200" y="711200"/>
            <a:ext cx="1082636" cy="369332"/>
          </a:xfrm>
          <a:prstGeom prst="rect">
            <a:avLst/>
          </a:prstGeom>
          <a:solidFill>
            <a:srgbClr val="C6D9F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Fig-3 CDR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4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373" r="52850"/>
          <a:stretch/>
        </p:blipFill>
        <p:spPr>
          <a:xfrm>
            <a:off x="93217" y="1011198"/>
            <a:ext cx="3647113" cy="43626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75000" y="641866"/>
            <a:ext cx="4067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Jonathan’s single track efficiency detailed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40330" y="5953600"/>
            <a:ext cx="3659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Curves are for ALL particle species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point are closer to real pileup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247" y="1721901"/>
            <a:ext cx="4711700" cy="3378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78778" y="1188389"/>
            <a:ext cx="1304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PROTOTYPE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4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2605" t="4122"/>
          <a:stretch/>
        </p:blipFill>
        <p:spPr>
          <a:xfrm>
            <a:off x="81565" y="1209173"/>
            <a:ext cx="4216577" cy="46046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75000" y="641866"/>
            <a:ext cx="3977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Jonathan’s single track ghosting detailed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40330" y="5953600"/>
            <a:ext cx="3659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Curves are for ALL particle species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point are closer to real pileup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142" y="1642774"/>
            <a:ext cx="4762500" cy="41710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6864" y="1209173"/>
            <a:ext cx="1304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PROTOTYPE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91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1701" b="1701"/>
          <a:stretch>
            <a:fillRect/>
          </a:stretch>
        </p:blipFill>
        <p:spPr>
          <a:xfrm>
            <a:off x="584200" y="965201"/>
            <a:ext cx="7707633" cy="5321300"/>
          </a:xfrm>
        </p:spPr>
      </p:pic>
      <p:sp>
        <p:nvSpPr>
          <p:cNvPr id="7" name="TextBox 6"/>
          <p:cNvSpPr txBox="1"/>
          <p:nvPr/>
        </p:nvSpPr>
        <p:spPr>
          <a:xfrm>
            <a:off x="3175000" y="457200"/>
            <a:ext cx="2396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Jonathan’s acceptances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294308" y="1805887"/>
            <a:ext cx="4917193" cy="3764173"/>
            <a:chOff x="1294308" y="1805887"/>
            <a:chExt cx="4917193" cy="3764173"/>
          </a:xfrm>
        </p:grpSpPr>
        <p:sp>
          <p:nvSpPr>
            <p:cNvPr id="8" name="Oval 7"/>
            <p:cNvSpPr/>
            <p:nvPr/>
          </p:nvSpPr>
          <p:spPr>
            <a:xfrm flipH="1">
              <a:off x="5057020" y="1805887"/>
              <a:ext cx="267998" cy="26797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flipH="1">
              <a:off x="1294308" y="4125351"/>
              <a:ext cx="267998" cy="26797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flipH="1">
              <a:off x="5943503" y="2913659"/>
              <a:ext cx="267998" cy="26797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flipH="1">
              <a:off x="5943503" y="5302090"/>
              <a:ext cx="267998" cy="26797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1654601" y="2073857"/>
              <a:ext cx="3297549" cy="2051494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070754" y="3297199"/>
              <a:ext cx="0" cy="181753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365380" y="4718607"/>
            <a:ext cx="1356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Mercedes -3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78581" y="4718607"/>
            <a:ext cx="978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Joined-3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7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924682" y="6356350"/>
            <a:ext cx="3161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next slide for % (ratio) plots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31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eakdown_Mercedes_4Spiros_ptProj.p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9031"/>
            <a:ext cx="4518442" cy="4244597"/>
          </a:xfrm>
          <a:prstGeom prst="rect">
            <a:avLst/>
          </a:prstGeom>
        </p:spPr>
      </p:pic>
      <p:pic>
        <p:nvPicPr>
          <p:cNvPr id="5" name="Picture 4" descr="Breakdown_Joined_4Spiros_ptPro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6690" y="1299031"/>
            <a:ext cx="4518440" cy="42445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75000" y="641866"/>
            <a:ext cx="3214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Jonathan’s acceptances detailed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293385" y="2295224"/>
            <a:ext cx="873909" cy="4427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74750" y="2085509"/>
            <a:ext cx="1794426" cy="1036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93723" y="2753105"/>
            <a:ext cx="121018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|</a:t>
            </a:r>
            <a:r>
              <a:rPr lang="en-US" sz="2400" b="1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h</a:t>
            </a:r>
            <a:r>
              <a:rPr lang="en-US" sz="2400" b="1" dirty="0">
                <a:solidFill>
                  <a:srgbClr val="0000FF"/>
                </a:solidFill>
              </a:rPr>
              <a:t>|</a:t>
            </a:r>
            <a:r>
              <a:rPr lang="en-US" sz="2400" b="1" dirty="0" smtClean="0">
                <a:solidFill>
                  <a:srgbClr val="0000FF"/>
                </a:solidFill>
              </a:rPr>
              <a:t>&lt;0.5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93385" y="6070109"/>
            <a:ext cx="3417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Indeed sweet spots are about 10%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5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4765" r="-14765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2578100" y="635000"/>
            <a:ext cx="1082636" cy="369332"/>
          </a:xfrm>
          <a:prstGeom prst="rect">
            <a:avLst/>
          </a:prstGeom>
          <a:solidFill>
            <a:srgbClr val="C6D9F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Fig-2 CDR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4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738</Words>
  <Application>Microsoft Macintosh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HFT-prototype BUR considerations</vt:lpstr>
      <vt:lpstr>PowerPoint Presentation</vt:lpstr>
      <vt:lpstr>HFT-prototype BUR considerations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Kent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Spyridon Margetis</dc:creator>
  <cp:lastModifiedBy>Spyridon Margetis</cp:lastModifiedBy>
  <cp:revision>23</cp:revision>
  <cp:lastPrinted>2012-03-27T19:48:24Z</cp:lastPrinted>
  <dcterms:created xsi:type="dcterms:W3CDTF">2012-03-27T19:20:27Z</dcterms:created>
  <dcterms:modified xsi:type="dcterms:W3CDTF">2012-03-30T16:18:08Z</dcterms:modified>
</cp:coreProperties>
</file>