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7" r:id="rId2"/>
    <p:sldId id="492" r:id="rId3"/>
    <p:sldId id="493" r:id="rId4"/>
    <p:sldId id="494" r:id="rId5"/>
    <p:sldId id="544" r:id="rId6"/>
    <p:sldId id="495" r:id="rId7"/>
    <p:sldId id="496" r:id="rId8"/>
    <p:sldId id="500" r:id="rId9"/>
    <p:sldId id="501" r:id="rId10"/>
    <p:sldId id="502" r:id="rId11"/>
    <p:sldId id="475" r:id="rId12"/>
    <p:sldId id="481" r:id="rId13"/>
    <p:sldId id="485" r:id="rId14"/>
    <p:sldId id="484" r:id="rId15"/>
    <p:sldId id="482" r:id="rId16"/>
    <p:sldId id="537" r:id="rId17"/>
    <p:sldId id="538" r:id="rId18"/>
    <p:sldId id="539" r:id="rId19"/>
    <p:sldId id="504" r:id="rId20"/>
    <p:sldId id="508" r:id="rId21"/>
    <p:sldId id="519" r:id="rId22"/>
    <p:sldId id="523" r:id="rId23"/>
    <p:sldId id="527" r:id="rId24"/>
    <p:sldId id="528" r:id="rId25"/>
    <p:sldId id="529" r:id="rId26"/>
    <p:sldId id="530" r:id="rId27"/>
    <p:sldId id="531" r:id="rId28"/>
    <p:sldId id="532" r:id="rId29"/>
    <p:sldId id="533" r:id="rId30"/>
    <p:sldId id="534" r:id="rId31"/>
    <p:sldId id="536" r:id="rId32"/>
    <p:sldId id="543" r:id="rId33"/>
    <p:sldId id="541" r:id="rId34"/>
    <p:sldId id="525" r:id="rId35"/>
    <p:sldId id="526" r:id="rId36"/>
    <p:sldId id="542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9" autoAdjust="0"/>
    <p:restoredTop sz="92105" autoAdjust="0"/>
  </p:normalViewPr>
  <p:slideViewPr>
    <p:cSldViewPr>
      <p:cViewPr>
        <p:scale>
          <a:sx n="125" d="100"/>
          <a:sy n="125" d="100"/>
        </p:scale>
        <p:origin x="-96" y="-368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B37345-135D-CA46-855C-13728F006B8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253D5E-0DF4-3249-BFAC-46673B0769B5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713A09-F4A6-3B4C-B5C3-6A90C0265989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4915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000D84-F37F-564D-80D8-61E724F97AA4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5120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F19B3C-F1E7-1B46-8769-A409F6DE8C7B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53250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8E81D3-FF9F-A547-A4EE-D7F615C847C2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55298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20D130-BCC1-C741-AA89-86C74D17F975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7346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A1BB8D-D21E-3941-B541-53A9A1F654A5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59394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3A59C2-0DDE-6645-869E-16C01C3C30DD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617EF-11A5-3B49-A8A2-E55DFBFA6ACF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DFCACE-9E34-4248-8FD4-A94EE213002F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43010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45058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35007D-0A82-884D-AA0D-E400BC08FCA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FAB67E-3A6A-334D-A0C4-A89E7D524E2C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66562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230437-C708-9F47-99AC-51FD3EB4E82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DD1F46-BC61-D440-968A-E961C6120E94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0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3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4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4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63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64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65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65554-AFA5-994B-ACA0-8B79D4F2C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4CE8D-5FB0-6946-872B-B7AB1D67C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vmlDrawing" Target="../drawings/vmlDrawing1.vml"/><Relationship Id="rId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0912" y="6453336"/>
            <a:ext cx="611560" cy="363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" r:id="rId9" imgW="0" imgH="0" progId="PowerPoint.Show.8">
                  <p:embed/>
                </p:oleObj>
              </mc:Choice>
              <mc:Fallback>
                <p:oleObj r:id="rId9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6" r:id="rId3"/>
    <p:sldLayoutId id="2147483967" r:id="rId4"/>
    <p:sldLayoutId id="2147483972" r:id="rId5"/>
    <p:sldLayoutId id="2147483973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76672"/>
            <a:ext cx="7772400" cy="792088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HFT Alignment Procedures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2780928"/>
            <a:ext cx="7971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Introduction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Configuration – System hierarchy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(thoughts on) Proposed procedures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Tools/Implementation (Jonathan)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Plans, Timeline and Issues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Summary</a:t>
            </a: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2400" y="6505618"/>
            <a:ext cx="4293623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Alignment procedures</a:t>
            </a:r>
            <a:r>
              <a:rPr lang="en-US" sz="1400" dirty="0" smtClean="0">
                <a:latin typeface="Comic Sans MS" charset="0"/>
              </a:rPr>
              <a:t> </a:t>
            </a:r>
            <a:r>
              <a:rPr lang="en-US" sz="1400" dirty="0">
                <a:latin typeface="Comic Sans MS" charset="0"/>
              </a:rPr>
              <a:t>r</a:t>
            </a:r>
            <a:r>
              <a:rPr lang="en-US" sz="1400" dirty="0" smtClean="0">
                <a:latin typeface="Comic Sans MS" charset="0"/>
              </a:rPr>
              <a:t>eview</a:t>
            </a:r>
            <a:r>
              <a:rPr lang="en-US" sz="1400" dirty="0" smtClean="0">
                <a:latin typeface="Comic Sans MS" charset="0"/>
              </a:rPr>
              <a:t>, BNL, </a:t>
            </a:r>
            <a:r>
              <a:rPr lang="en-US" sz="1400" dirty="0" smtClean="0">
                <a:latin typeface="Comic Sans MS" charset="0"/>
              </a:rPr>
              <a:t>Oct.</a:t>
            </a:r>
            <a:r>
              <a:rPr lang="en-US" sz="1400" dirty="0" smtClean="0">
                <a:latin typeface="Comic Sans MS" charset="0"/>
              </a:rPr>
              <a:t> 12, </a:t>
            </a:r>
            <a:r>
              <a:rPr lang="en-US" sz="1400" dirty="0" smtClean="0">
                <a:latin typeface="Comic Sans MS" charset="0"/>
              </a:rPr>
              <a:t>2012</a:t>
            </a:r>
            <a:endParaRPr lang="en-US" sz="14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9512" y="141277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</a:t>
            </a:r>
            <a:r>
              <a:rPr lang="en-US" sz="1800" dirty="0" smtClean="0">
                <a:solidFill>
                  <a:srgbClr val="0000FF"/>
                </a:solidFill>
              </a:rPr>
              <a:t>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1800" dirty="0">
                <a:solidFill>
                  <a:srgbClr val="0000FF"/>
                </a:solidFill>
              </a:rPr>
              <a:t>SG </a:t>
            </a:r>
            <a:r>
              <a:rPr lang="en-US" sz="1800" dirty="0" smtClean="0">
                <a:solidFill>
                  <a:srgbClr val="0000FF"/>
                </a:solidFill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</a:rPr>
              <a:t>       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>
                <a:solidFill>
                  <a:srgbClr val="FF0000"/>
                </a:solidFill>
              </a:rPr>
              <a:t>LS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           </a:t>
            </a:r>
            <a:r>
              <a:rPr lang="en-US" sz="1800" dirty="0" smtClean="0">
                <a:solidFill>
                  <a:srgbClr val="0000FF"/>
                </a:solidFill>
              </a:rPr>
              <a:t>         </a:t>
            </a:r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SsdinTpc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SectorInSSD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LadderInSector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59023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&lt;-&gt; Global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transforms</a:t>
            </a: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285293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</a:t>
            </a:r>
            <a:r>
              <a:rPr lang="en-US" sz="1800" dirty="0" smtClean="0">
                <a:solidFill>
                  <a:srgbClr val="0000FF"/>
                </a:solidFill>
              </a:rPr>
              <a:t>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</a:rPr>
              <a:t>* 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</a:t>
            </a:r>
            <a:r>
              <a:rPr lang="en-US" sz="1600" dirty="0" smtClean="0">
                <a:latin typeface="Comic Sans MS"/>
                <a:cs typeface="Comic Sans MS"/>
              </a:rPr>
              <a:t>Ladder2IDS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29309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</a:t>
            </a:r>
            <a:r>
              <a:rPr lang="en-US" sz="1800" dirty="0" smtClean="0">
                <a:solidFill>
                  <a:srgbClr val="0000FF"/>
                </a:solidFill>
              </a:rPr>
              <a:t>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</a:t>
            </a:r>
            <a:r>
              <a:rPr lang="en-US" sz="1800" dirty="0" smtClean="0">
                <a:solidFill>
                  <a:srgbClr val="0000FF"/>
                </a:solidFill>
              </a:rPr>
              <a:t>* PI           *LO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*IDS2Tpc*PST</a:t>
            </a:r>
            <a:r>
              <a:rPr lang="en-US" sz="1600" dirty="0" smtClean="0">
                <a:latin typeface="Comic Sans MS"/>
                <a:cs typeface="Comic Sans MS"/>
              </a:rPr>
              <a:t>2IDS</a:t>
            </a:r>
            <a:r>
              <a:rPr lang="en-US" sz="1600" dirty="0" smtClean="0">
                <a:latin typeface="Comic Sans MS"/>
                <a:cs typeface="Comic Sans MS"/>
              </a:rPr>
              <a:t>*Ladder2PST*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5661248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</a:t>
            </a:r>
            <a:r>
              <a:rPr lang="en-US" sz="1800" dirty="0" smtClean="0">
                <a:solidFill>
                  <a:srgbClr val="0000FF"/>
                </a:solidFill>
              </a:rPr>
              <a:t>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</a:t>
            </a:r>
            <a:r>
              <a:rPr lang="en-US" sz="1800" dirty="0" smtClean="0">
                <a:solidFill>
                  <a:srgbClr val="0000FF"/>
                </a:solidFill>
              </a:rPr>
              <a:t>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</a:t>
            </a:r>
            <a:r>
              <a:rPr lang="en-US" sz="1600" dirty="0" smtClean="0">
                <a:latin typeface="Comic Sans MS"/>
                <a:cs typeface="Comic Sans MS"/>
              </a:rPr>
              <a:t>Tpc2Magnet*IDS2Tpc*</a:t>
            </a:r>
            <a:r>
              <a:rPr lang="en-US" sz="1600" dirty="0" smtClean="0">
                <a:latin typeface="Comic Sans MS"/>
                <a:cs typeface="Comic Sans MS"/>
              </a:rPr>
              <a:t>PXL2IDS*DShell2PXL*Sector</a:t>
            </a:r>
            <a:r>
              <a:rPr lang="en-US" sz="1600" dirty="0" smtClean="0">
                <a:latin typeface="Comic Sans MS"/>
                <a:cs typeface="Comic Sans MS"/>
              </a:rPr>
              <a:t>2DShell</a:t>
            </a:r>
            <a:r>
              <a:rPr lang="en-US" sz="1600" dirty="0" smtClean="0">
                <a:latin typeface="Comic Sans MS"/>
                <a:cs typeface="Comic Sans MS"/>
              </a:rPr>
              <a:t>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043444"/>
            <a:ext cx="1675045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OLD SSD/SVT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492896"/>
            <a:ext cx="1136173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SSD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933056"/>
            <a:ext cx="1080720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IST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84" y="5291916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9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7112"/>
            <a:ext cx="6264696" cy="465584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90"/>
                </a:solidFill>
              </a:rPr>
              <a:t>Alignment methods (outline only)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5252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There are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and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Alignment 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methods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 uses mostly ‘external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 track 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 uses mostly ‘internal’ track 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HFT will use a mix (more Self !)</a:t>
            </a:r>
            <a:endParaRPr lang="en-US" altLang="ja-JP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have successful ‘Global’ methods already in 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place (SVT/SSD)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lvl="1"/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TPC distortions, t0, ‘track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tof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’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etc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 is a problem</a:t>
            </a:r>
            <a:endParaRPr lang="en-US" sz="1800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pPr marL="457106" lvl="1" indent="0">
              <a:buNone/>
            </a:pPr>
            <a:endParaRPr lang="en-US" sz="1800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We now have significant sensor overlap to make use of ‘Self’ alignment 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methods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. We also have high precision PXL info with excellent sector rigidity, survey info, placement. 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We need to use this advantage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616530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charset="0"/>
                <a:cs typeface="Comic Sans MS" charset="0"/>
              </a:rPr>
              <a:t>We </a:t>
            </a:r>
            <a:r>
              <a:rPr lang="en-US" sz="1400" dirty="0">
                <a:latin typeface="Comic Sans MS" charset="0"/>
                <a:cs typeface="Comic Sans MS" charset="0"/>
              </a:rPr>
              <a:t>lack a hardware monitoring system. Once detectors are installed we rely on survey and alignment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software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39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496944" cy="5184576"/>
          </a:xfrm>
          <a:ln>
            <a:noFill/>
          </a:ln>
        </p:spPr>
        <p:txBody>
          <a:bodyPr/>
          <a:lstStyle/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ea typeface="Arial" charset="0"/>
                <a:cs typeface="Arial" charset="0"/>
              </a:rPr>
              <a:t>TPC </a:t>
            </a:r>
            <a:r>
              <a:rPr lang="en-US" sz="1600" b="1" dirty="0">
                <a:ea typeface="Arial" charset="0"/>
                <a:cs typeface="Arial" charset="0"/>
              </a:rPr>
              <a:t>only 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Global alignment of SSD (+SVT) with respect to TPC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(Local) Alignment of SSD ladders</a:t>
            </a:r>
            <a:r>
              <a:rPr lang="en-US" sz="1600" dirty="0" smtClean="0">
                <a:ea typeface="Arial" charset="0"/>
                <a:cs typeface="Arial" charset="0"/>
              </a:rPr>
              <a:t>:</a:t>
            </a:r>
            <a:endParaRPr lang="en-US" sz="1600" dirty="0">
              <a:solidFill>
                <a:srgbClr val="B500B5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ea typeface="Arial" charset="0"/>
                <a:cs typeface="Arial" charset="0"/>
              </a:rPr>
              <a:t>TPC + SSD tracks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(Global) Alignment of SVT Clam Shells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ea typeface="Arial" charset="0"/>
                <a:cs typeface="Arial" charset="0"/>
              </a:rPr>
              <a:t>(Local) Alignment of SVT </a:t>
            </a:r>
            <a:r>
              <a:rPr lang="en-US" sz="1600" dirty="0" smtClean="0">
                <a:ea typeface="Arial" charset="0"/>
                <a:cs typeface="Arial" charset="0"/>
              </a:rPr>
              <a:t>ladders</a:t>
            </a:r>
            <a:endParaRPr lang="en-US" sz="1600" dirty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ea typeface="Arial" charset="0"/>
                <a:cs typeface="Arial" charset="0"/>
              </a:rPr>
              <a:t>TPC + SSD + SVT 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ea typeface="Arial" charset="0"/>
                <a:cs typeface="Arial" charset="0"/>
              </a:rPr>
              <a:t>Check consistency and 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ea typeface="Arial" charset="0"/>
                <a:cs typeface="Arial" charset="0"/>
              </a:rPr>
              <a:t>re-evaluate SVT &amp; SSD hit errors</a:t>
            </a:r>
            <a:endParaRPr lang="en-US" sz="1600" b="1" dirty="0">
              <a:ea typeface="Arial" charset="0"/>
              <a:cs typeface="Arial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1600" b="1" dirty="0">
              <a:cs typeface="Arial" charset="0"/>
            </a:endParaRP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1619672" y="3501008"/>
            <a:ext cx="56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Statistics needed: 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1 mm </a:t>
            </a:r>
            <a:r>
              <a:rPr lang="en-US" sz="1800" dirty="0">
                <a:solidFill>
                  <a:srgbClr val="0000FF"/>
                </a:solidFill>
                <a:sym typeface="Wingdings" charset="0"/>
              </a:rPr>
              <a:t> ~20 micron:</a:t>
            </a:r>
            <a:r>
              <a:rPr lang="en-US" sz="1800" dirty="0">
                <a:solidFill>
                  <a:srgbClr val="0000FF"/>
                </a:solidFill>
              </a:rPr>
              <a:t>  reduction factor 50 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~2,500 tracks per SVT sensor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data sample with ~250,000 tracks -&gt; 250K </a:t>
            </a:r>
            <a:r>
              <a:rPr lang="en-US" sz="1800" dirty="0" err="1">
                <a:solidFill>
                  <a:srgbClr val="0000FF"/>
                </a:solidFill>
              </a:rPr>
              <a:t>CuCu</a:t>
            </a:r>
            <a:r>
              <a:rPr lang="en-US" sz="1800" dirty="0">
                <a:solidFill>
                  <a:srgbClr val="0000FF"/>
                </a:solidFill>
              </a:rPr>
              <a:t> events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116632"/>
            <a:ext cx="3908342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SSD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/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SVT procedure (old)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1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365104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sequence to be followed for each detector is:</a:t>
            </a:r>
          </a:p>
          <a:p>
            <a:r>
              <a:rPr lang="en-US" sz="1600" dirty="0" smtClean="0"/>
              <a:t>1) </a:t>
            </a:r>
            <a:r>
              <a:rPr lang="en-US" sz="1600" b="1" dirty="0" smtClean="0"/>
              <a:t>SSD </a:t>
            </a:r>
            <a:r>
              <a:rPr lang="en-US" sz="1600" b="1" dirty="0"/>
              <a:t>Alignment</a:t>
            </a:r>
            <a:r>
              <a:rPr lang="en-US" sz="1600" dirty="0"/>
              <a:t>: (TPC </a:t>
            </a:r>
            <a:r>
              <a:rPr lang="en-US" sz="1600" dirty="0" smtClean="0"/>
              <a:t>tracks Only</a:t>
            </a:r>
            <a:r>
              <a:rPr lang="en-US" sz="1600" dirty="0"/>
              <a:t>)</a:t>
            </a:r>
          </a:p>
          <a:p>
            <a:r>
              <a:rPr lang="en-US" sz="1600" dirty="0" smtClean="0"/>
              <a:t>	Global </a:t>
            </a:r>
            <a:r>
              <a:rPr lang="en-US" sz="1600" dirty="0"/>
              <a:t>- SSD on Global and Sectors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SSD Ladders on Sectors;</a:t>
            </a:r>
          </a:p>
          <a:p>
            <a:r>
              <a:rPr lang="en-US" sz="1600" dirty="0" smtClean="0"/>
              <a:t>2) </a:t>
            </a:r>
            <a:r>
              <a:rPr lang="en-US" sz="1600" b="1" dirty="0" smtClean="0"/>
              <a:t>SVT </a:t>
            </a:r>
            <a:r>
              <a:rPr lang="en-US" sz="1600" b="1" dirty="0"/>
              <a:t>Alignment</a:t>
            </a:r>
            <a:r>
              <a:rPr lang="en-US" sz="1600" dirty="0"/>
              <a:t>: (TPC+</a:t>
            </a:r>
            <a:r>
              <a:rPr lang="en-US" sz="1600" dirty="0" smtClean="0"/>
              <a:t>SSD hits on tracks)</a:t>
            </a:r>
            <a:endParaRPr lang="en-US" sz="1600" dirty="0"/>
          </a:p>
          <a:p>
            <a:r>
              <a:rPr lang="en-US" sz="1600" dirty="0" smtClean="0"/>
              <a:t>	Global </a:t>
            </a:r>
            <a:r>
              <a:rPr lang="en-US" sz="1600" dirty="0"/>
              <a:t>- SVT on Global and Shells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SVT Ladders on Shells</a:t>
            </a:r>
            <a:r>
              <a:rPr lang="en-US" sz="1600" dirty="0" smtClean="0"/>
              <a:t>; (Drift Velocities);</a:t>
            </a:r>
            <a:endParaRPr lang="en-US" sz="1600" dirty="0"/>
          </a:p>
          <a:p>
            <a:r>
              <a:rPr lang="en-US" sz="1600" dirty="0" smtClean="0"/>
              <a:t>3) </a:t>
            </a:r>
            <a:r>
              <a:rPr lang="en-US" sz="1600" b="1" dirty="0" smtClean="0"/>
              <a:t>Consistency </a:t>
            </a:r>
            <a:r>
              <a:rPr lang="en-US" sz="1600" b="1" dirty="0"/>
              <a:t>Check</a:t>
            </a:r>
            <a:r>
              <a:rPr lang="en-US" sz="1600" dirty="0"/>
              <a:t>: (TPC+SSD+</a:t>
            </a:r>
            <a:r>
              <a:rPr lang="en-US" sz="1600" dirty="0" smtClean="0"/>
              <a:t>SVT hits on tracks)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Global;Local</a:t>
            </a:r>
            <a:r>
              <a:rPr lang="en-US" sz="1600" dirty="0" smtClean="0"/>
              <a:t> </a:t>
            </a:r>
            <a:r>
              <a:rPr lang="en-US" sz="1600" dirty="0"/>
              <a:t>(ladders)</a:t>
            </a:r>
            <a:r>
              <a:rPr lang="en-US" sz="1600" dirty="0" smtClean="0"/>
              <a:t>;Drift </a:t>
            </a:r>
            <a:r>
              <a:rPr lang="en-US" sz="1600" dirty="0"/>
              <a:t>Velocities;</a:t>
            </a:r>
          </a:p>
        </p:txBody>
      </p:sp>
    </p:spTree>
    <p:extLst>
      <p:ext uri="{BB962C8B-B14F-4D97-AF65-F5344CB8AC3E}">
        <p14:creationId xmlns:p14="http://schemas.microsoft.com/office/powerpoint/2010/main" val="406136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2267744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Procedure:</a:t>
            </a:r>
            <a:endParaRPr lang="en-US" sz="28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Comic Sans MS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1052736"/>
            <a:ext cx="8064896" cy="3960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Remember: PXL detector is a big asset (avoid TPC distortions):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600" dirty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Global Alignment of PXL sectors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Arial" charset="0"/>
                <a:cs typeface="Arial" charset="0"/>
              </a:rPr>
              <a:t>Relative </a:t>
            </a:r>
            <a:r>
              <a:rPr lang="en-US" sz="1600" dirty="0">
                <a:ea typeface="Arial" charset="0"/>
                <a:cs typeface="Arial" charset="0"/>
              </a:rPr>
              <a:t>alignment of PXL halves </a:t>
            </a:r>
            <a:r>
              <a:rPr lang="en-US" sz="1600" dirty="0" smtClean="0">
                <a:ea typeface="Arial" charset="0"/>
                <a:cs typeface="Arial" charset="0"/>
              </a:rPr>
              <a:t>using overlap region AND using Event vertex found by each half (hit level) </a:t>
            </a:r>
            <a:endParaRPr lang="en-US" sz="1600" dirty="0">
              <a:ea typeface="Arial" charset="0"/>
              <a:cs typeface="Arial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Arial" charset="0"/>
                <a:cs typeface="Arial" charset="0"/>
              </a:rPr>
              <a:t>Global positioning in STAR (TPC) using </a:t>
            </a:r>
            <a:r>
              <a:rPr lang="en-US" sz="1600" dirty="0">
                <a:ea typeface="Arial" charset="0"/>
                <a:cs typeface="Arial" charset="0"/>
              </a:rPr>
              <a:t>primary TPC </a:t>
            </a:r>
            <a:r>
              <a:rPr lang="en-US" sz="1600" dirty="0" smtClean="0">
                <a:ea typeface="Arial" charset="0"/>
                <a:cs typeface="Arial" charset="0"/>
              </a:rPr>
              <a:t>tracks</a:t>
            </a:r>
            <a:endParaRPr lang="en-US" sz="1600" dirty="0">
              <a:ea typeface="Arial" charset="0"/>
              <a:cs typeface="Arial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600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Primary tracks with TPC+PXL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ea typeface="Arial" charset="0"/>
                <a:cs typeface="Arial" charset="0"/>
              </a:rPr>
              <a:t>Alignment of IST ladders with respect to PXL</a:t>
            </a:r>
          </a:p>
          <a:p>
            <a:pPr marL="514432" lvl="1" indent="0" eaLnBrk="1" hangingPunct="1">
              <a:lnSpc>
                <a:spcPct val="80000"/>
              </a:lnSpc>
              <a:buNone/>
            </a:pPr>
            <a:endParaRPr lang="en-US" sz="1600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Primary tracks with (All – SSD)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ea typeface="Arial" charset="0"/>
                <a:cs typeface="Arial" charset="0"/>
              </a:rPr>
              <a:t>Alignment of SSD ladders</a:t>
            </a:r>
          </a:p>
          <a:p>
            <a:pPr marL="895432" lvl="1" indent="-381000" eaLnBrk="1" hangingPunct="1">
              <a:lnSpc>
                <a:spcPct val="80000"/>
              </a:lnSpc>
            </a:pPr>
            <a:endParaRPr lang="en-US" sz="1600" dirty="0">
              <a:ea typeface="Arial" charset="0"/>
              <a:cs typeface="Arial" charset="0"/>
            </a:endParaRPr>
          </a:p>
          <a:p>
            <a:pPr marL="495465" indent="-3810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600" dirty="0" smtClean="0">
                <a:ea typeface="Arial" charset="0"/>
                <a:cs typeface="Arial" charset="0"/>
              </a:rPr>
              <a:t>Check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116632"/>
            <a:ext cx="817051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HFT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661248"/>
            <a:ext cx="85074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 We assume that ladders on sectors and sectors in halves are pre-surveyed to specs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Other methods (</a:t>
            </a:r>
            <a:r>
              <a:rPr lang="en-US" sz="1600" dirty="0" err="1" smtClean="0">
                <a:latin typeface="+mn-lt"/>
              </a:rPr>
              <a:t>Millepede</a:t>
            </a:r>
            <a:r>
              <a:rPr lang="en-US" sz="1600" dirty="0" smtClean="0">
                <a:latin typeface="+mn-lt"/>
              </a:rPr>
              <a:t>) should be developed in parallel </a:t>
            </a:r>
            <a:endParaRPr lang="en-US" sz="16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3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458200" cy="252028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US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For 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alignment we use 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“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good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”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(well defined) 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tracks fitted with the primary vertex.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Use of primary tracks significantly improves precision of track predictions in Silicon detectors and reduces influence of systematics.</a:t>
            </a:r>
          </a:p>
          <a:p>
            <a:pPr lvl="1" eaLnBrk="1" hangingPunct="1">
              <a:lnSpc>
                <a:spcPct val="80000"/>
              </a:lnSpc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In order to minimize TPC space-charge distortions (and PXL pileup) we will need to use low luminosity data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381000" y="3356992"/>
            <a:ext cx="8382000" cy="3240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800" b="0" dirty="0" smtClean="0">
                <a:solidFill>
                  <a:srgbClr val="FE191F"/>
                </a:solidFill>
                <a:latin typeface="Comic Sans MS"/>
                <a:cs typeface="Comic Sans MS"/>
              </a:rPr>
              <a:t>Pointing accuracy</a:t>
            </a:r>
            <a:r>
              <a:rPr lang="en-US" sz="1800" b="0" dirty="0" smtClean="0">
                <a:latin typeface="Comic Sans MS"/>
                <a:cs typeface="Comic Sans MS"/>
              </a:rPr>
              <a:t>, aka Impact parameter resolution:</a:t>
            </a:r>
          </a:p>
          <a:p>
            <a:pPr lvl="1" eaLnBrk="1" hangingPunct="1"/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DCA resolution (in bending XY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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plane: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), and r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esolution in non-bending plane: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z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, is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</a:rPr>
              <a:t>figure of merit</a:t>
            </a:r>
            <a:endParaRPr lang="en-US" sz="1800" b="0" dirty="0" smtClean="0">
              <a:latin typeface="Comic Sans MS"/>
              <a:ea typeface="Arial" charset="0"/>
              <a:cs typeface="Comic Sans MS"/>
            </a:endParaRPr>
          </a:p>
          <a:p>
            <a:pPr lvl="1" eaLnBrk="1" hangingPunct="1"/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sz="1800" b="0" baseline="30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=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vertex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track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sz="1800" b="0" baseline="30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MCS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(the same for non-bending plane),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primary vertex resolution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vertex 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~ 3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m+(120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/ √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N</a:t>
            </a:r>
            <a:r>
              <a:rPr lang="en-US" sz="1800" b="0" baseline="-25000" dirty="0" err="1" smtClean="0">
                <a:latin typeface="Comic Sans MS"/>
                <a:ea typeface="Arial" charset="0"/>
                <a:cs typeface="Comic Sans MS"/>
              </a:rPr>
              <a:t>ch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); for central 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Au+Au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collisions turns out to be </a:t>
            </a: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</a:rPr>
              <a:t>~5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</a:t>
            </a:r>
            <a:endParaRPr lang="en-US" sz="1800" b="0" dirty="0" smtClean="0"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pointing resolution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track 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~ 1.5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in our case, where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is intrinsic detector precision (~10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m)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  alignment errors,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solidFill>
                  <a:srgbClr val="FE191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Multiple Coulomb Scattering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  <a:sym typeface="Symbol" charset="0"/>
              </a:rPr>
              <a:t> (MCS): </a:t>
            </a:r>
            <a:r>
              <a:rPr lang="en-US" sz="1800" b="0" baseline="-25000" dirty="0" smtClean="0">
                <a:latin typeface="Comic Sans MS"/>
                <a:ea typeface="Arial" charset="0"/>
                <a:cs typeface="Comic Sans MS"/>
                <a:sym typeface="Symbol" charset="0"/>
              </a:rPr>
              <a:t>MCS 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~ 20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/ </a:t>
            </a:r>
            <a:r>
              <a:rPr lang="en-US" sz="1800" b="0" dirty="0" err="1" smtClean="0">
                <a:latin typeface="Symbol" charset="2"/>
                <a:ea typeface="Arial" charset="0"/>
                <a:cs typeface="Symbol" charset="2"/>
              </a:rPr>
              <a:t>b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p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 (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GeV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/c) (for thin PXL)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Overall </a:t>
            </a:r>
            <a:r>
              <a:rPr lang="en-US" sz="1800" b="0" dirty="0" err="1" smtClean="0">
                <a:latin typeface="Comic Sans MS"/>
                <a:ea typeface="Arial" charset="0"/>
                <a:cs typeface="Comic Sans MS"/>
              </a:rPr>
              <a:t>mis</a:t>
            </a:r>
            <a:r>
              <a:rPr lang="en-US" sz="1800" b="0" dirty="0" smtClean="0">
                <a:latin typeface="Comic Sans MS"/>
                <a:ea typeface="Arial" charset="0"/>
                <a:cs typeface="Comic Sans MS"/>
              </a:rPr>
              <a:t>-alignments of &lt; 10 </a:t>
            </a:r>
            <a:r>
              <a:rPr lang="en-US" sz="1800" b="0" dirty="0" smtClean="0"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1800" b="0" dirty="0" smtClean="0">
                <a:ea typeface="Arial" charset="0"/>
                <a:cs typeface="Comic Sans MS"/>
                <a:sym typeface="Symbol" charset="0"/>
              </a:rPr>
              <a:t>m are acceptable (no big impact)</a:t>
            </a:r>
            <a:endParaRPr lang="en-US" sz="1800" b="0" dirty="0"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576" y="2852936"/>
            <a:ext cx="7391400" cy="513928"/>
          </a:xfrm>
        </p:spPr>
        <p:txBody>
          <a:bodyPr/>
          <a:lstStyle/>
          <a:p>
            <a:pPr eaLnBrk="1" hangingPunct="1"/>
            <a:r>
              <a:rPr lang="en-US" sz="24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Figure </a:t>
            </a:r>
            <a:r>
              <a:rPr lang="en-US" sz="2400" b="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 merit for </a:t>
            </a:r>
            <a:r>
              <a:rPr lang="en-US" sz="24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alignment.</a:t>
            </a:r>
            <a:endParaRPr lang="en-US" sz="16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9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4C53AA-315E-6345-A49C-526A1EE1A02A}" type="slidenum">
              <a:rPr lang="en-US" sz="1400"/>
              <a:pPr eaLnBrk="1" hangingPunct="1"/>
              <a:t>16</a:t>
            </a:fld>
            <a:endParaRPr lang="en-US" sz="140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248400" cy="762000"/>
          </a:xfrm>
          <a:solidFill>
            <a:srgbClr val="D1D1F0"/>
          </a:solidFill>
        </p:spPr>
        <p:txBody>
          <a:bodyPr/>
          <a:lstStyle/>
          <a:p>
            <a:pPr eaLnBrk="1" hangingPunct="1"/>
            <a:r>
              <a:rPr lang="en-US" sz="3200">
                <a:latin typeface="Comic Sans MS" charset="0"/>
                <a:cs typeface="Comic Sans MS" charset="0"/>
              </a:rPr>
              <a:t>Some results: DCA Resolution 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746125" y="2198688"/>
            <a:ext cx="79406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/>
              <a:t> The main factors determining the DCA resolution of the SVT/SSD is the mass (scattering) and the distance of the first layer from the vertex</a:t>
            </a:r>
          </a:p>
          <a:p>
            <a:pPr eaLnBrk="1" hangingPunct="1">
              <a:buFontTx/>
              <a:buChar char="•"/>
            </a:pPr>
            <a:endParaRPr lang="en-US" sz="1800"/>
          </a:p>
          <a:p>
            <a:pPr eaLnBrk="1" hangingPunct="1">
              <a:buFontTx/>
              <a:buChar char="•"/>
            </a:pPr>
            <a:r>
              <a:rPr lang="en-US" sz="1800"/>
              <a:t> The following figures show that we are close to the limits of the device which indirectly shows that Alignment/Calibration errors are a subset of the overall errors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3657600" cy="4572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DCA resolution</a:t>
            </a:r>
            <a:endParaRPr lang="en-US">
              <a:latin typeface="Arial" charset="0"/>
            </a:endParaRPr>
          </a:p>
        </p:txBody>
      </p:sp>
      <p:pic>
        <p:nvPicPr>
          <p:cNvPr id="67586" name="Picture 3" descr="DCA_no_Legend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8563" y="0"/>
            <a:ext cx="5405437" cy="6248400"/>
          </a:xfrm>
        </p:spPr>
      </p:pic>
      <p:graphicFrame>
        <p:nvGraphicFramePr>
          <p:cNvPr id="77862" name="Group 38"/>
          <p:cNvGraphicFramePr>
            <a:graphicFrameLocks noGrp="1"/>
          </p:cNvGraphicFramePr>
          <p:nvPr/>
        </p:nvGraphicFramePr>
        <p:xfrm>
          <a:off x="152400" y="2971800"/>
          <a:ext cx="3505200" cy="3329036"/>
        </p:xfrm>
        <a:graphic>
          <a:graphicData uri="http://schemas.openxmlformats.org/drawingml/2006/table">
            <a:tbl>
              <a:tblPr/>
              <a:tblGrid>
                <a:gridCol w="1524000"/>
                <a:gridCol w="990600"/>
                <a:gridCol w="990600"/>
              </a:tblGrid>
              <a:tr h="833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of Silicon Points fitted to track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  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XY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@1GeV/c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(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  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@1GeV/c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 (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0 -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 only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3350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1840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TPC+SSD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  <a:sym typeface="Webdings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967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993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383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351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296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232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 281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212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7617" name="Text Box 34"/>
          <p:cNvSpPr txBox="1">
            <a:spLocks noChangeArrowheads="1"/>
          </p:cNvSpPr>
          <p:nvPr/>
        </p:nvSpPr>
        <p:spPr bwMode="auto">
          <a:xfrm>
            <a:off x="152400" y="457200"/>
            <a:ext cx="39624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Times New Roman" charset="0"/>
              </a:rPr>
              <a:t> DCA resolution = standard deviation of global track DCA with respect to the primary vertex.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Times New Roman" charset="0"/>
              </a:rPr>
              <a:t>With increasing no. of fitted Si points it is improved by ~ order of magnitude.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>
                <a:latin typeface="Times New Roman" charset="0"/>
              </a:rPr>
              <a:t>Contribution from tracking (constant term) is comparable with MCS @ 1 GeV/c </a:t>
            </a:r>
            <a:r>
              <a:rPr lang="en-US">
                <a:ea typeface="Osaka" charset="0"/>
                <a:cs typeface="Osaka" charset="0"/>
              </a:rPr>
              <a:t> </a:t>
            </a:r>
            <a:r>
              <a:rPr lang="en-US">
                <a:ea typeface="Osaka" charset="0"/>
                <a:cs typeface="Osaka" charset="0"/>
                <a:sym typeface="Wingdings" charset="0"/>
              </a:rPr>
              <a:t> </a:t>
            </a:r>
            <a:r>
              <a:rPr lang="en-US" b="1">
                <a:solidFill>
                  <a:srgbClr val="FE191F"/>
                </a:solidFill>
                <a:ea typeface="Osaka" charset="0"/>
                <a:cs typeface="Osaka" charset="0"/>
              </a:rPr>
              <a:t>reached the goal !</a:t>
            </a:r>
            <a:r>
              <a:rPr lang="en-US" sz="2800">
                <a:ea typeface="Osaka" charset="0"/>
                <a:cs typeface="Osaka" charset="0"/>
              </a:rPr>
              <a:t> </a:t>
            </a:r>
            <a:endParaRPr lang="en-US" sz="2000">
              <a:latin typeface="Times New Roman" charset="0"/>
            </a:endParaRPr>
          </a:p>
        </p:txBody>
      </p:sp>
      <p:sp>
        <p:nvSpPr>
          <p:cNvPr id="67618" name="Text Box 35"/>
          <p:cNvSpPr txBox="1">
            <a:spLocks noChangeArrowheads="1"/>
          </p:cNvSpPr>
          <p:nvPr/>
        </p:nvSpPr>
        <p:spPr bwMode="auto">
          <a:xfrm>
            <a:off x="7239000" y="1219200"/>
            <a:ext cx="83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ea typeface="Osaka" charset="0"/>
                <a:cs typeface="Osaka" charset="0"/>
                <a:sym typeface="Symbol" charset="0"/>
              </a:rPr>
              <a:t></a:t>
            </a:r>
            <a:r>
              <a:rPr lang="en-US" sz="2400" b="1" baseline="-25000">
                <a:ea typeface="Osaka" charset="0"/>
                <a:cs typeface="Osaka" charset="0"/>
                <a:sym typeface="Symbol" charset="0"/>
              </a:rPr>
              <a:t>XY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latin typeface="Times New Roman" charset="0"/>
            </a:endParaRPr>
          </a:p>
        </p:txBody>
      </p:sp>
      <p:sp>
        <p:nvSpPr>
          <p:cNvPr id="67619" name="Text Box 36"/>
          <p:cNvSpPr txBox="1">
            <a:spLocks noChangeArrowheads="1"/>
          </p:cNvSpPr>
          <p:nvPr/>
        </p:nvSpPr>
        <p:spPr bwMode="auto">
          <a:xfrm>
            <a:off x="7315200" y="4495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ea typeface="Osaka" charset="0"/>
                <a:cs typeface="Osaka" charset="0"/>
                <a:sym typeface="Symbol" charset="0"/>
              </a:rPr>
              <a:t></a:t>
            </a:r>
            <a:r>
              <a:rPr lang="en-US" sz="2400" b="1" baseline="-25000">
                <a:ea typeface="Osaka" charset="0"/>
                <a:cs typeface="Osaka" charset="0"/>
                <a:sym typeface="Symbol" charset="0"/>
              </a:rPr>
              <a:t>Z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65554-AFA5-994B-ACA0-8B79D4F2C7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chemeClr val="accent2"/>
                </a:solidFill>
                <a:latin typeface="Arial" charset="0"/>
              </a:rPr>
              <a:t>SVT and SSD resolutions after Calibration&amp;Alignment</a:t>
            </a:r>
            <a:endParaRPr lang="en-US" sz="4000">
              <a:latin typeface="Arial" charset="0"/>
            </a:endParaRP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>
                <a:latin typeface="Arial" charset="0"/>
              </a:rPr>
              <a:t>Calibration&amp;Alignment procedure for Run V has been done for 3 data samples : 62 GeV FF, 200 GeV RF and FF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</a:rPr>
              <a:t>Resolution has been estimated from hit pull analysis.</a:t>
            </a:r>
          </a:p>
          <a:p>
            <a:pPr eaLnBrk="1" hangingPunct="1">
              <a:buFontTx/>
              <a:buNone/>
            </a:pPr>
            <a:r>
              <a:rPr lang="en-US" sz="2000">
                <a:latin typeface="Arial" charset="0"/>
              </a:rPr>
              <a:t>Results (average over 3 samples) are: </a:t>
            </a:r>
          </a:p>
          <a:p>
            <a:pPr lvl="1" eaLnBrk="1" hangingPunct="1"/>
            <a:r>
              <a:rPr lang="en-US"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SVT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2" eaLnBrk="1" hangingPunct="1"/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sz="2000" baseline="-25000">
                <a:latin typeface="Arial" charset="0"/>
                <a:ea typeface="Arial" charset="0"/>
                <a:cs typeface="Arial" charset="0"/>
                <a:sym typeface="Symbol" charset="0"/>
              </a:rPr>
              <a:t></a:t>
            </a:r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= 49±5 </a:t>
            </a:r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m</a:t>
            </a:r>
          </a:p>
          <a:p>
            <a:pPr lvl="2" eaLnBrk="1" hangingPunct="1"/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sz="2000" baseline="-2500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  = 30±7 </a:t>
            </a:r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m</a:t>
            </a:r>
          </a:p>
          <a:p>
            <a:pPr lvl="2" eaLnBrk="1" hangingPunct="1">
              <a:buFontTx/>
              <a:buNone/>
            </a:pPr>
            <a:endParaRPr lang="en-US" sz="200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r>
              <a:rPr lang="en-US" sz="20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SSD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 resolution:</a:t>
            </a:r>
          </a:p>
          <a:p>
            <a:pPr lvl="2" eaLnBrk="1" hangingPunct="1"/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sz="2000" baseline="-25000">
                <a:latin typeface="Arial" charset="0"/>
                <a:ea typeface="Arial" charset="0"/>
                <a:cs typeface="Arial" charset="0"/>
                <a:sym typeface="Symbol" charset="0"/>
              </a:rPr>
              <a:t>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 = 30 </a:t>
            </a:r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m (set to design value since &lt;&lt; MCS)</a:t>
            </a:r>
          </a:p>
          <a:p>
            <a:pPr lvl="2" eaLnBrk="1" hangingPunct="1"/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</a:t>
            </a:r>
            <a:r>
              <a:rPr lang="en-US" sz="2000" baseline="-2500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  = 742 ± 41 </a:t>
            </a:r>
            <a:r>
              <a:rPr lang="en-US" sz="20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2267744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Procedure</a:t>
            </a:r>
            <a:endParaRPr lang="en-US" sz="28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Comic Sans MS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9792" y="260648"/>
            <a:ext cx="6143600" cy="3672408"/>
          </a:xfrm>
          <a:ln>
            <a:solidFill>
              <a:srgbClr val="FF6600"/>
            </a:solidFill>
          </a:ln>
        </p:spPr>
        <p:txBody>
          <a:bodyPr/>
          <a:lstStyle/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TPC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only tracks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Global alignment of SSD (+SVT) with respect to TPC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(Local) Alignment of SSD ladders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:</a:t>
            </a:r>
            <a:endParaRPr lang="en-US" sz="1600" dirty="0">
              <a:solidFill>
                <a:srgbClr val="B500B5"/>
              </a:solidFill>
              <a:latin typeface="Arial" charset="0"/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TPC + SSD tracks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(Global) Alignment of SVT Clam Shells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(Local) Alignment of SVT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ladders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TPC + SSD + SVT tracks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latin typeface="Arial" charset="0"/>
                <a:ea typeface="Arial" charset="0"/>
                <a:cs typeface="Arial" charset="0"/>
              </a:rPr>
              <a:t>Check consistency and 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>
                <a:solidFill>
                  <a:srgbClr val="B500B5"/>
                </a:solidFill>
                <a:latin typeface="Arial" charset="0"/>
                <a:ea typeface="Arial" charset="0"/>
                <a:cs typeface="Arial" charset="0"/>
              </a:rPr>
              <a:t>re-evaluate SVT &amp; SSD hit errors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1600" b="1" dirty="0">
              <a:latin typeface="Arial" charset="0"/>
              <a:cs typeface="Arial" charset="0"/>
            </a:endParaRP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3203848" y="2564904"/>
            <a:ext cx="568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Statistics needed:  </a:t>
            </a:r>
          </a:p>
          <a:p>
            <a:r>
              <a:rPr lang="en-US" sz="1800" dirty="0">
                <a:solidFill>
                  <a:srgbClr val="0000FF"/>
                </a:solidFill>
              </a:rPr>
              <a:t>1 mm </a:t>
            </a:r>
            <a:r>
              <a:rPr lang="en-US" sz="1800" dirty="0">
                <a:solidFill>
                  <a:srgbClr val="0000FF"/>
                </a:solidFill>
                <a:sym typeface="Wingdings" charset="0"/>
              </a:rPr>
              <a:t> ~20 micron:</a:t>
            </a:r>
            <a:r>
              <a:rPr lang="en-US" sz="1800" dirty="0">
                <a:solidFill>
                  <a:srgbClr val="0000FF"/>
                </a:solidFill>
              </a:rPr>
              <a:t>  reduction factor 50 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~2,500 tracks per SVT sensor</a:t>
            </a:r>
          </a:p>
          <a:p>
            <a:pPr>
              <a:buFont typeface="Wingdings" charset="0"/>
              <a:buChar char="à"/>
            </a:pPr>
            <a:r>
              <a:rPr lang="en-US" sz="1800" dirty="0">
                <a:solidFill>
                  <a:srgbClr val="0000FF"/>
                </a:solidFill>
              </a:rPr>
              <a:t> data sample with ~250,000 tracks -&gt; 250K </a:t>
            </a:r>
            <a:r>
              <a:rPr lang="en-US" sz="1800" dirty="0" err="1">
                <a:solidFill>
                  <a:srgbClr val="0000FF"/>
                </a:solidFill>
              </a:rPr>
              <a:t>CuCu</a:t>
            </a:r>
            <a:r>
              <a:rPr lang="en-US" sz="1800" dirty="0">
                <a:solidFill>
                  <a:srgbClr val="0000FF"/>
                </a:solidFill>
              </a:rPr>
              <a:t> events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99792" y="4365104"/>
            <a:ext cx="6192688" cy="1872208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PXL detector is a big asset (avoid TPC distortions):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solidFill>
                <a:srgbClr val="8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Primary tracks with TPC+PXL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Relative alignment of PXL halves (check survey)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Alignment of IST ladders with respect to PXL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Primary tracks with (All – SSD)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Alignment of SSD ladders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1628800"/>
            <a:ext cx="1172116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OLD -&gt;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983559"/>
            <a:ext cx="1279617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NEW -&gt;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467544" y="188640"/>
            <a:ext cx="8280920" cy="504056"/>
          </a:xfrm>
          <a:prstGeom prst="rect">
            <a:avLst/>
          </a:prstGeom>
          <a:solidFill>
            <a:srgbClr val="FFF5E6"/>
          </a:solidFill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dirty="0" smtClean="0">
                <a:solidFill>
                  <a:srgbClr val="000090"/>
                </a:solidFill>
              </a:rPr>
              <a:t>General Flowchart of Survey/Alignment Tasks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88020" y="1275576"/>
            <a:ext cx="8632452" cy="4745712"/>
            <a:chOff x="188020" y="1212860"/>
            <a:chExt cx="8632452" cy="4745712"/>
          </a:xfrm>
        </p:grpSpPr>
        <p:grpSp>
          <p:nvGrpSpPr>
            <p:cNvPr id="90" name="Group 89"/>
            <p:cNvGrpSpPr/>
            <p:nvPr/>
          </p:nvGrpSpPr>
          <p:grpSpPr>
            <a:xfrm>
              <a:off x="323528" y="1628800"/>
              <a:ext cx="8496944" cy="3528392"/>
              <a:chOff x="611560" y="476672"/>
              <a:chExt cx="7416824" cy="30028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1560" y="476672"/>
                <a:ext cx="2376264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Sensor/Ladder Survey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419872" y="476672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CVS?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11560" y="1067883"/>
                <a:ext cx="2232248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Fit, get structures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419872" y="1052736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1560" y="2348880"/>
                <a:ext cx="223224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GEANT geometry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19872" y="2348880"/>
                <a:ext cx="1368152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Apply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28184" y="476672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RawData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4860032" y="1628800"/>
                <a:ext cx="79208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3038624" y="667296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>
                <a:stCxn id="6" idx="1"/>
                <a:endCxn id="5" idx="3"/>
              </p:cNvCxnSpPr>
              <p:nvPr/>
            </p:nvCxnSpPr>
            <p:spPr bwMode="auto">
              <a:xfrm flipH="1">
                <a:off x="2843808" y="1222013"/>
                <a:ext cx="576063" cy="30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grpSp>
            <p:nvGrpSpPr>
              <p:cNvPr id="70" name="Group 69"/>
              <p:cNvGrpSpPr/>
              <p:nvPr/>
            </p:nvGrpSpPr>
            <p:grpSpPr>
              <a:xfrm>
                <a:off x="5652120" y="1052736"/>
                <a:ext cx="2376264" cy="1625129"/>
                <a:chOff x="5652120" y="1340768"/>
                <a:chExt cx="2376264" cy="1625129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6228184" y="134076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Apply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228184" y="1700808"/>
                  <a:ext cx="1368152" cy="314321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Alignment</a:t>
                  </a:r>
                  <a:endParaRPr lang="en-US" sz="1800" b="1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228184" y="206084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Correct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7308304" y="2636912"/>
                  <a:ext cx="72008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7596336" y="1544092"/>
                  <a:ext cx="43204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 flipV="1">
                  <a:off x="8028384" y="1544092"/>
                  <a:ext cx="0" cy="10928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2" name="Group 41"/>
                <p:cNvGrpSpPr/>
                <p:nvPr/>
              </p:nvGrpSpPr>
              <p:grpSpPr>
                <a:xfrm>
                  <a:off x="6588224" y="2420888"/>
                  <a:ext cx="720080" cy="432048"/>
                  <a:chOff x="6588224" y="2708920"/>
                  <a:chExt cx="720080" cy="432048"/>
                </a:xfrm>
              </p:grpSpPr>
              <p:sp>
                <p:nvSpPr>
                  <p:cNvPr id="40" name="Diamond 39"/>
                  <p:cNvSpPr/>
                  <p:nvPr/>
                </p:nvSpPr>
                <p:spPr bwMode="auto">
                  <a:xfrm>
                    <a:off x="6588224" y="2708920"/>
                    <a:ext cx="720080" cy="432048"/>
                  </a:xfrm>
                  <a:prstGeom prst="diamond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6660232" y="2755528"/>
                    <a:ext cx="624102" cy="3069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+mn-lt"/>
                      </a:rPr>
                      <a:t>Done</a:t>
                    </a:r>
                    <a:endParaRPr lang="en-US" sz="1600" dirty="0">
                      <a:latin typeface="+mn-lt"/>
                    </a:endParaRPr>
                  </a:p>
                </p:txBody>
              </p:sp>
            </p:grpSp>
            <p:cxnSp>
              <p:nvCxnSpPr>
                <p:cNvPr id="47" name="Straight Connector 46"/>
                <p:cNvCxnSpPr>
                  <a:endCxn id="40" idx="1"/>
                </p:cNvCxnSpPr>
                <p:nvPr/>
              </p:nvCxnSpPr>
              <p:spPr bwMode="auto">
                <a:xfrm>
                  <a:off x="5652120" y="2636912"/>
                  <a:ext cx="93610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V="1">
                  <a:off x="5652120" y="1916832"/>
                  <a:ext cx="0" cy="72008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7393012" y="2658120"/>
                  <a:ext cx="340558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  <a:latin typeface="+mn-lt"/>
                    </a:rPr>
                    <a:t>N</a:t>
                  </a:r>
                  <a:endParaRPr lang="en-US" sz="16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228184" y="2649612"/>
                  <a:ext cx="298717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n-lt"/>
                    </a:rPr>
                    <a:t>Y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3419872" y="1412776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Update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932040" y="1268760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4131409" y="2008738"/>
                <a:ext cx="2" cy="30641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78" name="TextBox 77"/>
              <p:cNvSpPr txBox="1"/>
              <p:nvPr/>
            </p:nvSpPr>
            <p:spPr>
              <a:xfrm>
                <a:off x="5004048" y="3140968"/>
                <a:ext cx="79208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HITS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9" name="Straight Connector 78"/>
              <p:cNvCxnSpPr>
                <a:stCxn id="78" idx="1"/>
                <a:endCxn id="8" idx="2"/>
              </p:cNvCxnSpPr>
              <p:nvPr/>
            </p:nvCxnSpPr>
            <p:spPr bwMode="auto">
              <a:xfrm flipH="1" flipV="1">
                <a:off x="4103948" y="2663201"/>
                <a:ext cx="900100" cy="64704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V="1">
                <a:off x="5652120" y="2348881"/>
                <a:ext cx="0" cy="79208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2928516" y="2518296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sp>
          <p:nvSpPr>
            <p:cNvPr id="96" name="TextBox 95"/>
            <p:cNvSpPr txBox="1"/>
            <p:nvPr/>
          </p:nvSpPr>
          <p:spPr>
            <a:xfrm>
              <a:off x="4932040" y="5589240"/>
              <a:ext cx="1800200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Final </a:t>
              </a:r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Reco</a:t>
              </a:r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Pass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5796136" y="5229200"/>
              <a:ext cx="2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6732240" y="1230994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ForEachRun</a:t>
              </a:r>
              <a:endParaRPr lang="en-US" sz="18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8020" y="1212860"/>
              <a:ext cx="3168352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latin typeface="Comic Sans MS"/>
                  <a:cs typeface="Comic Sans MS"/>
                </a:rPr>
                <a:t>ForEachNewSector</a:t>
              </a:r>
              <a:r>
                <a:rPr lang="en-US" sz="1800" dirty="0" smtClean="0">
                  <a:latin typeface="Comic Sans MS"/>
                  <a:cs typeface="Comic Sans MS"/>
                </a:rPr>
                <a:t>/Ladder</a:t>
              </a:r>
              <a:endParaRPr lang="en-US" sz="1800" dirty="0">
                <a:latin typeface="Comic Sans MS"/>
                <a:cs typeface="Comic Sans M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23528" y="4293096"/>
            <a:ext cx="2557333" cy="646331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Mis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-align/Check Alignment software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504" y="6444044"/>
            <a:ext cx="2160240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 ready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9512" y="3356992"/>
            <a:ext cx="3240360" cy="2232248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7024" y="980728"/>
            <a:ext cx="3312368" cy="194421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491880" y="2348880"/>
            <a:ext cx="5184576" cy="3096344"/>
          </a:xfrm>
          <a:prstGeom prst="rect">
            <a:avLst/>
          </a:prstGeom>
          <a:solidFill>
            <a:schemeClr val="accent5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7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/>
              <a:t>Open Items/Issues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040560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the PXL sensor representation in Db. This will be done with the survey of the prototype sector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setup Data formats,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Db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(s), code to deliver matrices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clarify/verify/define reference system (physical) dependencies and hierarchy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know/map the (realistic) error of every survey step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start simulations to determine alignment software performance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rework GEANT geometry synchronization (STV, VMC)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SSD procedures and initialize/define IST 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ones</a:t>
            </a:r>
          </a:p>
          <a:p>
            <a:r>
              <a:rPr lang="en-US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Need to include gravitational sagging in SSD and IST (?) model</a:t>
            </a:r>
            <a:endParaRPr lang="en-US" b="0" dirty="0" smtClean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keep/use expertise around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rework/prioritize Software Summer activities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See also sub-system specific issues 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09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2514600" cy="685800"/>
          </a:xfrm>
        </p:spPr>
        <p:txBody>
          <a:bodyPr/>
          <a:lstStyle/>
          <a:p>
            <a:r>
              <a:rPr lang="en-US" sz="2400" b="1">
                <a:solidFill>
                  <a:srgbClr val="0000FF"/>
                </a:solidFill>
                <a:latin typeface="Comic Sans MS" charset="0"/>
                <a:cs typeface="Comic Sans MS" charset="0"/>
              </a:rPr>
              <a:t>SURVEY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Survey was performed for both SSD and SVT</a:t>
            </a:r>
          </a:p>
          <a:p>
            <a:endParaRPr lang="en-US" sz="2000">
              <a:latin typeface="Arial" charset="0"/>
            </a:endParaRPr>
          </a:p>
          <a:p>
            <a:r>
              <a:rPr lang="en-US" sz="2000">
                <a:latin typeface="Arial" charset="0"/>
              </a:rPr>
              <a:t>For the SVT we got information about:</a:t>
            </a:r>
          </a:p>
          <a:p>
            <a:pPr lvl="1"/>
            <a:r>
              <a:rPr lang="en-US" sz="1600">
                <a:latin typeface="Arial" charset="0"/>
                <a:ea typeface="Arial" charset="0"/>
                <a:cs typeface="Arial" charset="0"/>
              </a:rPr>
              <a:t>Wafers on Ladder (High precision [&lt;1micron] Nikon camera)</a:t>
            </a:r>
          </a:p>
          <a:p>
            <a:pPr lvl="1"/>
            <a:r>
              <a:rPr lang="en-US" sz="1600">
                <a:latin typeface="Arial" charset="0"/>
                <a:ea typeface="Arial" charset="0"/>
                <a:cs typeface="Arial" charset="0"/>
              </a:rPr>
              <a:t>Ladders on Clamshells (~25 micron accuracy)</a:t>
            </a:r>
          </a:p>
          <a:p>
            <a:pPr lvl="1"/>
            <a:endParaRPr lang="en-US" sz="1600"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>
                <a:latin typeface="Arial" charset="0"/>
              </a:rPr>
              <a:t>No survey info for relative Clamshell placement</a:t>
            </a:r>
          </a:p>
          <a:p>
            <a:r>
              <a:rPr lang="en-US" sz="2000">
                <a:latin typeface="Arial" charset="0"/>
              </a:rPr>
              <a:t>No survey in situ</a:t>
            </a:r>
          </a:p>
          <a:p>
            <a:r>
              <a:rPr lang="en-US" sz="2000">
                <a:latin typeface="Arial" charset="0"/>
              </a:rPr>
              <a:t>No re-survey after water leakage or ladder replacement</a:t>
            </a:r>
          </a:p>
          <a:p>
            <a:r>
              <a:rPr lang="en-US" sz="2000">
                <a:latin typeface="Arial" charset="0"/>
              </a:rPr>
              <a:t>No hardware position monitoring in situ</a:t>
            </a:r>
          </a:p>
          <a:p>
            <a:r>
              <a:rPr lang="en-US" sz="2000">
                <a:latin typeface="Arial" charset="0"/>
              </a:rPr>
              <a:t>No cosmics or Z0</a:t>
            </a:r>
          </a:p>
          <a:p>
            <a:endParaRPr lang="en-US" sz="2000">
              <a:latin typeface="Arial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Arial" charset="0"/>
              </a:rPr>
              <a:t>Only wafer position on ladder used. The rest just as a starting point for software 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4D6BC5-67DE-354B-9DBE-1BCBF7B85909}" type="slidenum">
              <a:rPr lang="en-US" sz="1400"/>
              <a:pPr eaLnBrk="1" hangingPunct="1"/>
              <a:t>21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64008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u="sng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Procedure (further details)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534400" cy="4267200"/>
          </a:xfrm>
        </p:spPr>
        <p:txBody>
          <a:bodyPr/>
          <a:lstStyle/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>
                <a:latin typeface="Arial" charset="0"/>
                <a:ea typeface="Arial" charset="0"/>
                <a:cs typeface="Arial" charset="0"/>
              </a:rPr>
              <a:t>SVT drift velocity:</a:t>
            </a:r>
            <a:r>
              <a:rPr lang="en-US" sz="1600">
                <a:solidFill>
                  <a:srgbClr val="B500B5"/>
                </a:solidFill>
                <a:latin typeface="Arial" charset="0"/>
                <a:ea typeface="Arial" charset="0"/>
                <a:cs typeface="Arial" charset="0"/>
              </a:rPr>
              <a:t> the first approximation of SVT drift velocity is obtained from t_min, t_max fits for each hybrid.</a:t>
            </a:r>
            <a:endParaRPr lang="en-US" sz="1600" b="1">
              <a:latin typeface="Arial" charset="0"/>
              <a:ea typeface="Arial" charset="0"/>
              <a:cs typeface="Arial" charset="0"/>
            </a:endParaRP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>
                <a:latin typeface="Arial" charset="0"/>
                <a:ea typeface="Arial" charset="0"/>
                <a:cs typeface="Arial" charset="0"/>
              </a:rPr>
              <a:t>TPC only tracks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Global alignment of SSD (+SVT) with respect to TPC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(Local) Alignment of SSD ladders: ladders translations up to ~200 </a:t>
            </a:r>
            <a:r>
              <a:rPr lang="en-US" sz="16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m and rotations (especially around y-axis) of up to ~20mrad.  After fine tuning the majority had translations of &lt; 20 </a:t>
            </a:r>
            <a:r>
              <a:rPr lang="en-US" sz="16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m and rotations &lt;0.5mrad, all within errors.</a:t>
            </a:r>
            <a:endParaRPr lang="en-US" sz="1600">
              <a:solidFill>
                <a:srgbClr val="B500B5"/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>
                <a:latin typeface="Arial" charset="0"/>
                <a:ea typeface="Arial" charset="0"/>
                <a:cs typeface="Arial" charset="0"/>
              </a:rPr>
              <a:t>TPC + SSD tracks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(Global) Alignment of SVT Clam Shells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(Local) Alignment of SVT ladders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latin typeface="Arial" charset="0"/>
                <a:ea typeface="Arial" charset="0"/>
                <a:cs typeface="Arial" charset="0"/>
              </a:rPr>
              <a:t>Correction to SVT drift velocities. SVT drift velocities have been refitted including extra dependence on drift distance and anode (up to 3rd degree Tchebyshev). This fit reduced hit residuals from ~100 </a:t>
            </a:r>
            <a:r>
              <a:rPr lang="en-US" sz="16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m to ~10 </a:t>
            </a:r>
            <a:r>
              <a:rPr lang="en-US" sz="1600">
                <a:latin typeface="Arial" charset="0"/>
                <a:ea typeface="Arial" charset="0"/>
                <a:cs typeface="Arial" charset="0"/>
                <a:sym typeface="Symbol" charset="0"/>
              </a:rPr>
              <a:t>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m.</a:t>
            </a:r>
          </a:p>
          <a:p>
            <a:pPr marL="914400" lvl="1" indent="-457200" eaLnBrk="1" hangingPunct="1">
              <a:lnSpc>
                <a:spcPct val="80000"/>
              </a:lnSpc>
              <a:buFontTx/>
              <a:buNone/>
            </a:pPr>
            <a:r>
              <a:rPr lang="en-US" sz="1600" b="1">
                <a:latin typeface="Arial" charset="0"/>
                <a:ea typeface="Arial" charset="0"/>
                <a:cs typeface="Arial" charset="0"/>
              </a:rPr>
              <a:t>TPC + SSD + SVT tracks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solidFill>
                  <a:srgbClr val="B500B5"/>
                </a:solidFill>
                <a:latin typeface="Arial" charset="0"/>
                <a:ea typeface="Arial" charset="0"/>
                <a:cs typeface="Arial" charset="0"/>
              </a:rPr>
              <a:t>Check consistency and </a:t>
            </a:r>
          </a:p>
          <a:p>
            <a:pPr marL="1295400" lvl="2" indent="-381000" eaLnBrk="1" hangingPunct="1">
              <a:lnSpc>
                <a:spcPct val="80000"/>
              </a:lnSpc>
            </a:pPr>
            <a:r>
              <a:rPr lang="en-US" sz="1600">
                <a:solidFill>
                  <a:srgbClr val="B500B5"/>
                </a:solidFill>
                <a:latin typeface="Arial" charset="0"/>
                <a:ea typeface="Arial" charset="0"/>
                <a:cs typeface="Arial" charset="0"/>
              </a:rPr>
              <a:t>re-evaluate SVT &amp; SSD hit errors</a:t>
            </a:r>
            <a:endParaRPr lang="en-US" sz="1600" b="1">
              <a:latin typeface="Arial" charset="0"/>
              <a:ea typeface="Arial" charset="0"/>
              <a:cs typeface="Arial" charset="0"/>
            </a:endParaRP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en-US" sz="1600" b="1">
              <a:latin typeface="Arial" charset="0"/>
            </a:endParaRP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685800" y="54102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Statistics needed:  </a:t>
            </a:r>
          </a:p>
          <a:p>
            <a:pPr lvl="1"/>
            <a:r>
              <a:rPr lang="en-US" sz="1800">
                <a:solidFill>
                  <a:srgbClr val="0000FF"/>
                </a:solidFill>
              </a:rPr>
              <a:t>1 mm </a:t>
            </a:r>
            <a:r>
              <a:rPr lang="en-US" sz="1800">
                <a:solidFill>
                  <a:srgbClr val="0000FF"/>
                </a:solidFill>
                <a:sym typeface="Wingdings" charset="0"/>
              </a:rPr>
              <a:t> ~20 micron:</a:t>
            </a:r>
            <a:r>
              <a:rPr lang="en-US" sz="1800">
                <a:solidFill>
                  <a:srgbClr val="0000FF"/>
                </a:solidFill>
              </a:rPr>
              <a:t>  reduction factor 50 </a:t>
            </a:r>
          </a:p>
          <a:p>
            <a:pPr lvl="1">
              <a:buFont typeface="Wingdings" charset="0"/>
              <a:buChar char="à"/>
            </a:pPr>
            <a:r>
              <a:rPr lang="en-US" sz="1800">
                <a:solidFill>
                  <a:srgbClr val="0000FF"/>
                </a:solidFill>
              </a:rPr>
              <a:t> ~2,500 tracks per SVT sensor</a:t>
            </a:r>
          </a:p>
          <a:p>
            <a:pPr lvl="1">
              <a:buFont typeface="Wingdings" charset="0"/>
              <a:buChar char="à"/>
            </a:pPr>
            <a:r>
              <a:rPr lang="en-US" sz="1800">
                <a:solidFill>
                  <a:srgbClr val="0000FF"/>
                </a:solidFill>
              </a:rPr>
              <a:t> data sample with ~250,000 tracks -&gt; 250K CuCu events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31F564-0285-8042-94AE-22056E16F8AA}" type="slidenum">
              <a:rPr lang="en-US" sz="1400"/>
              <a:pPr eaLnBrk="1" hangingPunct="1"/>
              <a:t>23</a:t>
            </a:fld>
            <a:endParaRPr lang="en-US" sz="140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3600" u="sng">
                <a:latin typeface="Arial" charset="0"/>
              </a:rPr>
              <a:t>Alignment procedure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5344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Use: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Notations : Global X, Y,Z, Local u ≡ x (drift), v ≡ z, w ≡ y,  </a:t>
            </a:r>
            <a:r>
              <a:rPr lang="el-GR" sz="1800">
                <a:latin typeface="Arial" charset="0"/>
                <a:ea typeface="Arial" charset="0"/>
                <a:cs typeface="Arial" charset="0"/>
              </a:rPr>
              <a:t>α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l-GR" sz="1800">
                <a:latin typeface="Arial" charset="0"/>
                <a:ea typeface="Arial" charset="0"/>
                <a:cs typeface="Arial" charset="0"/>
              </a:rPr>
              <a:t>β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l-GR" sz="180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 are rotation around u, v, w or global X,Y,Z, respectively. Units are cm.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Rigid body model has been applied (ignore possible twists effects, etc for the moment).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A misalignment model (D0 alignment model): Taylor</a:t>
            </a:r>
            <a:r>
              <a:rPr lang="ja-JP" altLang="en-US" sz="180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s expansion with respect to misalignment parameters (3D shifts (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u,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v,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Δ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w) and 3D rotations(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Δα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 Δβ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l-GR" altLang="ja-JP" sz="1800">
                <a:latin typeface="Arial" charset="0"/>
                <a:ea typeface="Arial" charset="0"/>
                <a:cs typeface="Arial" charset="0"/>
              </a:rPr>
              <a:t> Δγ</a:t>
            </a:r>
            <a:r>
              <a:rPr lang="en-US" altLang="ja-JP" sz="1800">
                <a:latin typeface="Arial" charset="0"/>
                <a:ea typeface="Arial" charset="0"/>
                <a:cs typeface="Arial" charset="0"/>
              </a:rPr>
              <a:t>)) for deviations of measured hit position from predicted  (from other detectors) primary track position on a measurement plane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 misalignment parameter has been calculated as a slope with straight line fit of histogram of most probable values for above deviations versus corresponding track coordinates or inclination to detector plane (see examples below)</a:t>
            </a:r>
          </a:p>
          <a:p>
            <a:pPr lvl="1" eaLnBrk="1" hangingPunct="1">
              <a:lnSpc>
                <a:spcPct val="80000"/>
              </a:lnSpc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Calibration sample: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~250 Kevents of Cu+Cu at 62 GeV/nucleon at the end of fills (low luminosity, low space charge → low TPC distortions). TPC is drifting too!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74725" y="6313488"/>
            <a:ext cx="1362075" cy="346075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mkm=micron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15000" cy="457200"/>
          </a:xfrm>
        </p:spPr>
        <p:txBody>
          <a:bodyPr/>
          <a:lstStyle/>
          <a:p>
            <a:pPr eaLnBrk="1" hangingPunct="1"/>
            <a:r>
              <a:rPr lang="en-US" sz="3200">
                <a:latin typeface="Comic Sans MS" charset="0"/>
                <a:cs typeface="Comic Sans MS" charset="0"/>
              </a:rPr>
              <a:t>Methods (alignment)  II</a:t>
            </a:r>
            <a:endParaRPr lang="en-US">
              <a:latin typeface="Comic Sans MS" charset="0"/>
              <a:cs typeface="Comic Sans MS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4582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For alignment we use </a:t>
            </a:r>
            <a:r>
              <a:rPr lang="ja-JP" altLang="en-US" sz="1800">
                <a:latin typeface="Arial" charset="0"/>
              </a:rPr>
              <a:t>“</a:t>
            </a:r>
            <a:r>
              <a:rPr lang="en-US" altLang="ja-JP" sz="1800">
                <a:latin typeface="Arial" charset="0"/>
              </a:rPr>
              <a:t>good</a:t>
            </a:r>
            <a:r>
              <a:rPr lang="ja-JP" altLang="en-US" sz="1800">
                <a:latin typeface="Arial" charset="0"/>
              </a:rPr>
              <a:t>”</a:t>
            </a:r>
            <a:r>
              <a:rPr lang="en-US" altLang="ja-JP" sz="1800">
                <a:latin typeface="Arial" charset="0"/>
              </a:rPr>
              <a:t> (with well defined parameters) tracks fitted with the primary vertex.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Use of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</a:rPr>
              <a:t>primary tracks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 significantly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</a:rPr>
              <a:t>improves precision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 of track predictions in Silicon detectors and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</a:rPr>
              <a:t>reduces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 influence of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</a:rPr>
              <a:t>systematics</a:t>
            </a:r>
            <a:r>
              <a:rPr lang="en-US" sz="180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Precision of the method is checked with simulation (blind)</a:t>
            </a:r>
            <a:endParaRPr lang="en-US" sz="1800" b="1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180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Accuracy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</a:rPr>
              <a:t>~10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m</a:t>
            </a:r>
            <a:r>
              <a:rPr lang="en-US" sz="1800">
                <a:latin typeface="Arial" charset="0"/>
                <a:ea typeface="Arial" charset="0"/>
                <a:cs typeface="Arial" charset="0"/>
                <a:sym typeface="Symbol" charset="0"/>
              </a:rPr>
              <a:t> in detector position and </a:t>
            </a:r>
            <a:r>
              <a:rPr lang="en-US" sz="1800">
                <a:solidFill>
                  <a:srgbClr val="FE191F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~0.1 mrad</a:t>
            </a:r>
            <a:r>
              <a:rPr lang="en-US" sz="1800">
                <a:latin typeface="Arial" charset="0"/>
                <a:ea typeface="Arial" charset="0"/>
                <a:cs typeface="Arial" charset="0"/>
                <a:sym typeface="Symbol" charset="0"/>
              </a:rPr>
              <a:t> in its rotation.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There is a </a:t>
            </a:r>
            <a:r>
              <a:rPr lang="en-US" sz="1800" b="1">
                <a:solidFill>
                  <a:srgbClr val="FE191F"/>
                </a:solidFill>
                <a:latin typeface="Arial" charset="0"/>
              </a:rPr>
              <a:t>problem</a:t>
            </a:r>
            <a:r>
              <a:rPr lang="en-US" sz="1800">
                <a:latin typeface="Arial" charset="0"/>
              </a:rPr>
              <a:t> when we start </a:t>
            </a:r>
            <a:r>
              <a:rPr lang="en-US" sz="1800" b="1">
                <a:solidFill>
                  <a:srgbClr val="FE191F"/>
                </a:solidFill>
                <a:latin typeface="Arial" charset="0"/>
              </a:rPr>
              <a:t>far from minimum</a:t>
            </a:r>
            <a:r>
              <a:rPr lang="en-US" sz="1800">
                <a:latin typeface="Arial" charset="0"/>
              </a:rPr>
              <a:t> because there are significant </a:t>
            </a:r>
            <a:r>
              <a:rPr lang="en-US" sz="1800" b="1">
                <a:solidFill>
                  <a:srgbClr val="FE191F"/>
                </a:solidFill>
                <a:latin typeface="Arial" charset="0"/>
              </a:rPr>
              <a:t>correlations</a:t>
            </a:r>
            <a:r>
              <a:rPr lang="en-US" sz="1800">
                <a:latin typeface="Arial" charset="0"/>
              </a:rPr>
              <a:t> among </a:t>
            </a:r>
            <a:r>
              <a:rPr lang="en-US" sz="1800">
                <a:latin typeface="Arial" charset="0"/>
                <a:sym typeface="Symbol" charset="0"/>
              </a:rPr>
              <a:t>alignment parameters.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  <a:sym typeface="Symbol" charset="0"/>
              </a:rPr>
              <a:t>To solve this problem as a starting point we use </a:t>
            </a:r>
            <a:r>
              <a:rPr lang="en-US" sz="1800" b="1">
                <a:solidFill>
                  <a:srgbClr val="FE191F"/>
                </a:solidFill>
                <a:latin typeface="Arial" charset="0"/>
              </a:rPr>
              <a:t>Least-Squares Fit</a:t>
            </a:r>
            <a:r>
              <a:rPr lang="en-US" sz="1800" b="1">
                <a:latin typeface="Arial" charset="0"/>
              </a:rPr>
              <a:t> </a:t>
            </a:r>
            <a:r>
              <a:rPr lang="en-US" sz="1800">
                <a:latin typeface="Arial" charset="0"/>
                <a:sym typeface="Symbol" charset="0"/>
              </a:rPr>
              <a:t>with above derivatives to </a:t>
            </a:r>
            <a:r>
              <a:rPr lang="en-US" sz="1800">
                <a:solidFill>
                  <a:srgbClr val="FE191F"/>
                </a:solidFill>
                <a:latin typeface="Arial" charset="0"/>
                <a:sym typeface="Symbol" charset="0"/>
              </a:rPr>
              <a:t>get first approximation</a:t>
            </a:r>
            <a:r>
              <a:rPr lang="en-US" sz="1800">
                <a:latin typeface="Arial" charset="0"/>
                <a:sym typeface="Symbol" charset="0"/>
              </a:rPr>
              <a:t> for the parameters.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  <a:sym typeface="Symbol" charset="0"/>
              </a:rPr>
              <a:t>The precision of this method is less than slopes method but it does provide a reasonable approximation to use slopes.</a:t>
            </a:r>
            <a:endParaRPr lang="en-US" sz="200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>
              <a:latin typeface="ヒラギノ角ゴ Pro W3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85E359-3A30-584F-B974-ED6435E97068}" type="slidenum">
              <a:rPr lang="en-US" sz="1400"/>
              <a:pPr eaLnBrk="1" hangingPunct="1"/>
              <a:t>25</a:t>
            </a:fld>
            <a:endParaRPr lang="en-US" sz="140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639763"/>
          </a:xfrm>
          <a:solidFill>
            <a:srgbClr val="C6EFF4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charset="0"/>
              </a:rPr>
              <a:t>Step 1) </a:t>
            </a:r>
            <a:r>
              <a:rPr lang="en-US" sz="2400" b="1">
                <a:solidFill>
                  <a:srgbClr val="FF0D2C"/>
                </a:solidFill>
                <a:latin typeface="Times New Roman" charset="0"/>
              </a:rPr>
              <a:t>Global</a:t>
            </a:r>
            <a:r>
              <a:rPr lang="en-US" sz="2400" b="1">
                <a:solidFill>
                  <a:srgbClr val="0000CC"/>
                </a:solidFill>
                <a:latin typeface="Times New Roman" charset="0"/>
              </a:rPr>
              <a:t> SVT, SSD Alignment using Survey and TPC info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8610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The </a:t>
            </a:r>
            <a:r>
              <a:rPr lang="en-US" sz="1800">
                <a:solidFill>
                  <a:srgbClr val="FF0D2C"/>
                </a:solidFill>
                <a:latin typeface="Arial" charset="0"/>
              </a:rPr>
              <a:t>SVT Clam-Shells</a:t>
            </a:r>
            <a:r>
              <a:rPr lang="en-US" sz="1800">
                <a:latin typeface="Arial" charset="0"/>
              </a:rPr>
              <a:t> and </a:t>
            </a:r>
            <a:r>
              <a:rPr lang="en-US" sz="1800">
                <a:solidFill>
                  <a:srgbClr val="FF0D2C"/>
                </a:solidFill>
                <a:latin typeface="Arial" charset="0"/>
              </a:rPr>
              <a:t>SSD Sectors</a:t>
            </a:r>
            <a:r>
              <a:rPr lang="en-US" sz="1800">
                <a:latin typeface="Arial" charset="0"/>
              </a:rPr>
              <a:t> were aligned using TPC tracking info only.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SVT and SSD ladder survey info was used/assumed at this point. Ladder-on-Shell accuracy of survey data estimated (hard/soft) 20-30 mkm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 Proper math for Global shifts/rotations was developed (same procedure as in local)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Arial" charset="0"/>
                <a:cs typeface="Arial" charset="0"/>
              </a:rPr>
              <a:t> Procedure checked for accuracy and limitations with Monte Carlo blind tests.</a:t>
            </a:r>
          </a:p>
          <a:p>
            <a:pPr lvl="1" eaLnBrk="1" hangingPunct="1">
              <a:lnSpc>
                <a:spcPct val="80000"/>
              </a:lnSpc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 In order to avoid drift velocity effects in the SVT, only the first 4mm of drift were used (|u| in range [2.5,2.9] cm out of [0.0,3.0] cm total Si drift)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Also excluded 1mm around readout anodes (due to variations in the focusing electric fields surrounding the anodes)</a:t>
            </a:r>
          </a:p>
          <a:p>
            <a:pPr eaLnBrk="1" hangingPunct="1">
              <a:lnSpc>
                <a:spcPct val="80000"/>
              </a:lnSpc>
            </a:pPr>
            <a:endParaRPr lang="en-US" sz="18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When done Shells/Sectors were (on average) aligned to better than </a:t>
            </a:r>
            <a:r>
              <a:rPr lang="en-US" sz="1800">
                <a:solidFill>
                  <a:srgbClr val="83030F"/>
                </a:solidFill>
                <a:latin typeface="Arial" charset="0"/>
              </a:rPr>
              <a:t>~50 mkm</a:t>
            </a:r>
            <a:r>
              <a:rPr lang="en-US" sz="1800">
                <a:latin typeface="Arial" charset="0"/>
              </a:rPr>
              <a:t> in translations, and </a:t>
            </a:r>
            <a:r>
              <a:rPr lang="en-US" sz="1800">
                <a:solidFill>
                  <a:srgbClr val="83030F"/>
                </a:solidFill>
                <a:latin typeface="Arial" charset="0"/>
              </a:rPr>
              <a:t>a few mrad</a:t>
            </a:r>
            <a:r>
              <a:rPr lang="en-US" sz="1800">
                <a:latin typeface="Arial" charset="0"/>
              </a:rPr>
              <a:t> in rotations.</a:t>
            </a:r>
            <a:endParaRPr lang="en-US" sz="1200" b="1">
              <a:latin typeface="Arial" charset="0"/>
            </a:endParaRPr>
          </a:p>
        </p:txBody>
      </p:sp>
      <p:sp>
        <p:nvSpPr>
          <p:cNvPr id="50180" name="Text Box 9"/>
          <p:cNvSpPr txBox="1">
            <a:spLocks noChangeArrowheads="1"/>
          </p:cNvSpPr>
          <p:nvPr/>
        </p:nvSpPr>
        <p:spPr bwMode="auto">
          <a:xfrm>
            <a:off x="6918325" y="6008688"/>
            <a:ext cx="84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PTO -&gt;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1373BC-4AD6-0345-B7C5-855F604DA90E}" type="slidenum">
              <a:rPr lang="en-US" sz="1400"/>
              <a:pPr eaLnBrk="1" hangingPunct="1"/>
              <a:t>26</a:t>
            </a:fld>
            <a:endParaRPr lang="en-US" sz="1400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"/>
            <a:ext cx="8839200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b="1">
                <a:latin typeface="Arial" charset="0"/>
              </a:rPr>
              <a:t>An example of results can be seen below and at:  </a:t>
            </a:r>
            <a:r>
              <a:rPr lang="en-US" sz="1200" b="1">
                <a:latin typeface="Arial" charset="0"/>
                <a:hlinkClick r:id=""/>
              </a:rPr>
              <a:t>http://www.star.bnl.gov/STAR/comp/reco/SVT/Alignment/Pass37_TpcOnly/C/Global/</a:t>
            </a:r>
            <a:r>
              <a:rPr lang="en-US" sz="1200" b="1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200" b="1">
                <a:latin typeface="Arial" charset="0"/>
              </a:rPr>
              <a:t>and </a:t>
            </a:r>
            <a:r>
              <a:rPr lang="en-US" sz="1200" b="1">
                <a:latin typeface="Arial" charset="0"/>
                <a:hlinkClick r:id=""/>
              </a:rPr>
              <a:t>http://www.star.bnl.gov/STAR/comp/reco/SVT/Alignment/Pass37_TpcOnly/C/Results.Sector_5FriApr2818:40:172006Pass37_TpcOnly_CPlotsG44GNowafersNsp_u_2.5-2.9NFP25rCut0.5cm</a:t>
            </a:r>
            <a:r>
              <a:rPr lang="en-US" sz="1200" b="1">
                <a:latin typeface="Arial" charset="0"/>
              </a:rPr>
              <a:t> </a:t>
            </a:r>
          </a:p>
        </p:txBody>
      </p:sp>
      <p:pic>
        <p:nvPicPr>
          <p:cNvPr id="52227" name="Picture 4" descr="dZ vs  x+jz*( vx*z-vy*x)=&gt; beta  for SSD Sector 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1295400"/>
            <a:ext cx="5715000" cy="3505200"/>
          </a:xfrm>
        </p:spPr>
      </p:pic>
      <p:pic>
        <p:nvPicPr>
          <p:cNvPr id="52228" name="Picture 5" descr="dZ vs  x+jz*( vx*z-vy*x)=&gt; beta  for SVT Clam shell 0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1400"/>
            <a:ext cx="5410200" cy="3276600"/>
          </a:xfrm>
        </p:spPr>
      </p:pic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76200" y="1676400"/>
            <a:ext cx="3276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l-GR" sz="1800"/>
              <a:t>β</a:t>
            </a:r>
            <a:r>
              <a:rPr lang="en-US" sz="1800"/>
              <a:t> is rotation around Y axis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D20AE9-D507-3043-8D89-62F289EA10B7}" type="slidenum">
              <a:rPr lang="en-US" sz="1400"/>
              <a:pPr eaLnBrk="1" hangingPunct="1"/>
              <a:t>27</a:t>
            </a:fld>
            <a:endParaRPr lang="en-US" sz="14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696200" cy="609600"/>
          </a:xfrm>
          <a:solidFill>
            <a:srgbClr val="C6EFF4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0000CC"/>
                </a:solidFill>
                <a:latin typeface="Times New Roman" charset="0"/>
              </a:rPr>
              <a:t>Step 2) SSD Ladder tuning using TPC info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630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 Although SSD Sectors were good on the average, individual Ladders showed translations up to ~200mkms and rotations (especially around y-axis) of up to ~20mrad. A fine-tuning was performed.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>
                <a:latin typeface="Arial" charset="0"/>
                <a:hlinkClick r:id=""/>
              </a:rPr>
              <a:t>http://www.star.bnl.gov/STAR/comp/reco/SVT/Alignment/Pass37_TpcOnly/C/Results.Pass37_TpcOnly_CPlotsG44GNoWafers_u_2.5-2.9NFP25rCut0.5cmFriApr2819:39:262006</a:t>
            </a:r>
            <a:endParaRPr lang="en-US" sz="14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After the SSD Ladder fine tuning the majority had translations of &lt;20mkm and rotations &lt;0.5mrad, all within errors.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>
                <a:latin typeface="Arial" charset="0"/>
                <a:hlinkClick r:id=""/>
              </a:rPr>
              <a:t>http://www.star.bnl.gov/STAR/comp/reco/SVT/Alignment/Pass37_TpcOnly/J/Ssd/Results.Pass37_TpcOnly_JPlotsG44G_u_2.5-2.9NFP25rCut0.5cmSunApr3022:38:302006</a:t>
            </a:r>
            <a:endParaRPr lang="en-US" sz="14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400">
                <a:latin typeface="Arial" charset="0"/>
              </a:rPr>
              <a:t>     </a:t>
            </a:r>
            <a:r>
              <a:rPr lang="en-US" sz="2000">
                <a:solidFill>
                  <a:schemeClr val="accent2"/>
                </a:solidFill>
                <a:latin typeface="Arial" charset="0"/>
              </a:rPr>
              <a:t>(see also next slide)</a:t>
            </a:r>
            <a:endParaRPr lang="en-US" sz="24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</a:rPr>
              <a:t>After this step the SSD Geometry was frozen and SSD info was put on tracking with proper errors (specs) (200 mkm or R-Phi and 700 mkm in Z)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206AF3-FE5A-774A-98B1-25A34286E5F1}" type="slidenum">
              <a:rPr lang="en-US" sz="1400"/>
              <a:pPr eaLnBrk="1" hangingPunct="1"/>
              <a:t>28</a:t>
            </a:fld>
            <a:endParaRPr lang="en-US" sz="140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 bwMode="auto">
          <a:xfrm>
            <a:off x="0" y="685800"/>
            <a:ext cx="44719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"/>
          <a:stretch>
            <a:fillRect/>
          </a:stretch>
        </p:blipFill>
        <p:spPr bwMode="auto">
          <a:xfrm>
            <a:off x="4672013" y="685800"/>
            <a:ext cx="44719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50925" y="123825"/>
            <a:ext cx="1482725" cy="485775"/>
          </a:xfrm>
          <a:prstGeom prst="rect">
            <a:avLst/>
          </a:prstGeom>
          <a:solidFill>
            <a:srgbClr val="D8FFFE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010275" y="123825"/>
            <a:ext cx="1228725" cy="485775"/>
          </a:xfrm>
          <a:prstGeom prst="rect">
            <a:avLst/>
          </a:prstGeom>
          <a:solidFill>
            <a:srgbClr val="D8FFFE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2362200" y="4724400"/>
            <a:ext cx="1143000" cy="457200"/>
          </a:xfrm>
          <a:prstGeom prst="ellipse">
            <a:avLst/>
          </a:prstGeom>
          <a:solidFill>
            <a:schemeClr val="accent1">
              <a:alpha val="5098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7010400" y="4724400"/>
            <a:ext cx="1143000" cy="457200"/>
          </a:xfrm>
          <a:prstGeom prst="ellipse">
            <a:avLst/>
          </a:prstGeom>
          <a:solidFill>
            <a:schemeClr val="accent1">
              <a:alpha val="5098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203325" y="6389688"/>
            <a:ext cx="6667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Example of correcting a SSD individual ladder rotation around the z-axis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B57856-FB39-9145-82D7-67FEBD4DBFB5}" type="slidenum">
              <a:rPr lang="en-US" sz="1400"/>
              <a:pPr eaLnBrk="1" hangingPunct="1"/>
              <a:t>29</a:t>
            </a:fld>
            <a:endParaRPr lang="en-US" sz="140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6EFF4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CC"/>
                </a:solidFill>
                <a:latin typeface="Times New Roman" charset="0"/>
              </a:rPr>
              <a:t>Step 3) SVT Ladder Z-tuning using TPC+SSD info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 Although SVT Shells, as a whole, were good on the average, individual Ladders showed Z-translations up to ~400mkms (but the bulk around 100mkms). We believe that this discrepancy between survey and in-situ positions is due to work done on Shells after the survey was completed (water pipe leakage). Also 2 Ladders were replaced and serviced.</a:t>
            </a:r>
          </a:p>
          <a:p>
            <a:pPr eaLnBrk="1" hangingPunct="1">
              <a:lnSpc>
                <a:spcPct val="90000"/>
              </a:lnSpc>
            </a:pPr>
            <a:endParaRPr lang="en-US" sz="20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 </a:t>
            </a:r>
            <a:r>
              <a:rPr lang="en-US" sz="2000" i="1">
                <a:solidFill>
                  <a:srgbClr val="FF0D2C"/>
                </a:solidFill>
                <a:latin typeface="Arial" charset="0"/>
              </a:rPr>
              <a:t>Touching the detector after the survey is done should be avoided</a:t>
            </a:r>
            <a:r>
              <a:rPr lang="en-US" sz="2000">
                <a:latin typeface="Arial" charset="0"/>
              </a:rPr>
              <a:t> </a:t>
            </a:r>
            <a:endParaRPr lang="en-US" sz="12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2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2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After the SVT Ladder fine Z-tuning the majority has translations of &lt;20mkm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>
                <a:latin typeface="Arial" charset="0"/>
                <a:hlinkClick r:id=""/>
              </a:rPr>
              <a:t>http://www.star.bnl.gov/STAR/comp/reco/SVT/Alignment/Pass49_Q/Ladders</a:t>
            </a:r>
            <a:endParaRPr lang="en-US" sz="1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>
                <a:latin typeface="Arial" charset="0"/>
              </a:rPr>
              <a:t>See next slide for example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Introduction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75252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Anything we build or </a:t>
            </a:r>
            <a:r>
              <a:rPr lang="en-US" b="0" dirty="0" smtClean="0">
                <a:solidFill>
                  <a:srgbClr val="000090"/>
                </a:solidFill>
              </a:rPr>
              <a:t>touch or use </a:t>
            </a:r>
            <a:r>
              <a:rPr lang="en-US" b="0" dirty="0" smtClean="0">
                <a:solidFill>
                  <a:srgbClr val="000090"/>
                </a:solidFill>
              </a:rPr>
              <a:t>needs </a:t>
            </a:r>
            <a:r>
              <a:rPr lang="en-US" b="0" dirty="0" smtClean="0">
                <a:solidFill>
                  <a:srgbClr val="000090"/>
                </a:solidFill>
              </a:rPr>
              <a:t>Modeling, Survey and in-situ Alignment</a:t>
            </a:r>
            <a:endParaRPr lang="en-US" b="0" dirty="0" smtClean="0">
              <a:solidFill>
                <a:srgbClr val="000090"/>
              </a:solidFill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i.e. </a:t>
            </a:r>
            <a:r>
              <a:rPr lang="en-US" b="0" dirty="0" smtClean="0">
                <a:solidFill>
                  <a:srgbClr val="000090"/>
                </a:solidFill>
              </a:rPr>
              <a:t>versioning 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Survey will freeze position of sensors on </a:t>
            </a:r>
            <a:r>
              <a:rPr lang="en-US" b="0" dirty="0" smtClean="0">
                <a:solidFill>
                  <a:srgbClr val="000090"/>
                </a:solidFill>
              </a:rPr>
              <a:t>sectors </a:t>
            </a:r>
            <a:r>
              <a:rPr lang="en-US" b="0" dirty="0" smtClean="0">
                <a:solidFill>
                  <a:srgbClr val="000090"/>
                </a:solidFill>
              </a:rPr>
              <a:t>(PXL). Help also with sector on hemisphere (</a:t>
            </a:r>
            <a:r>
              <a:rPr lang="en-US" b="0" dirty="0" smtClean="0">
                <a:solidFill>
                  <a:srgbClr val="000090"/>
                </a:solidFill>
              </a:rPr>
              <a:t>PXL?)</a:t>
            </a:r>
            <a:r>
              <a:rPr lang="en-US" b="0" dirty="0" smtClean="0">
                <a:solidFill>
                  <a:srgbClr val="000090"/>
                </a:solidFill>
              </a:rPr>
              <a:t>. For SSD/IST will freeze position of sensors on </a:t>
            </a:r>
            <a:r>
              <a:rPr lang="en-US" b="0" dirty="0" smtClean="0">
                <a:solidFill>
                  <a:srgbClr val="000090"/>
                </a:solidFill>
              </a:rPr>
              <a:t>ladder and ladder shape</a:t>
            </a: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For each yearly Run the in-situ position of major detector elements needs to be rechecked</a:t>
            </a:r>
          </a:p>
          <a:p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57350F-4E5E-3249-9B05-8E71E9EB5E39}" type="slidenum">
              <a:rPr lang="en-US" sz="1400"/>
              <a:pPr eaLnBrk="1" hangingPunct="1"/>
              <a:t>30</a:t>
            </a:fld>
            <a:endParaRPr lang="en-US" sz="140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8" b="4286"/>
          <a:stretch>
            <a:fillRect/>
          </a:stretch>
        </p:blipFill>
        <p:spPr bwMode="auto">
          <a:xfrm>
            <a:off x="0" y="838200"/>
            <a:ext cx="4191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050925" y="123825"/>
            <a:ext cx="1482725" cy="485775"/>
          </a:xfrm>
          <a:prstGeom prst="rect">
            <a:avLst/>
          </a:prstGeom>
          <a:solidFill>
            <a:srgbClr val="D8FFFE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010275" y="123825"/>
            <a:ext cx="1228725" cy="485775"/>
          </a:xfrm>
          <a:prstGeom prst="rect">
            <a:avLst/>
          </a:prstGeom>
          <a:solidFill>
            <a:srgbClr val="D8FFFE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>
            <a:off x="2133600" y="4648200"/>
            <a:ext cx="1143000" cy="457200"/>
          </a:xfrm>
          <a:prstGeom prst="ellipse">
            <a:avLst/>
          </a:prstGeom>
          <a:solidFill>
            <a:schemeClr val="accent1">
              <a:alpha val="5098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8" b="5586"/>
          <a:stretch>
            <a:fillRect/>
          </a:stretch>
        </p:blipFill>
        <p:spPr bwMode="auto">
          <a:xfrm>
            <a:off x="4876800" y="838200"/>
            <a:ext cx="3822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Oval 7"/>
          <p:cNvSpPr>
            <a:spLocks noChangeArrowheads="1"/>
          </p:cNvSpPr>
          <p:nvPr/>
        </p:nvSpPr>
        <p:spPr bwMode="auto">
          <a:xfrm>
            <a:off x="6781800" y="4572000"/>
            <a:ext cx="1143000" cy="457200"/>
          </a:xfrm>
          <a:prstGeom prst="ellipse">
            <a:avLst/>
          </a:prstGeom>
          <a:solidFill>
            <a:schemeClr val="accent1">
              <a:alpha val="5098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98525" y="6313488"/>
            <a:ext cx="6956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Example of fine tuning the z position of an SVT ladder using TPC+SSD info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28B93D-9FF6-9C40-8F41-1CEFE563057C}" type="slidenum">
              <a:rPr lang="en-US" sz="1400"/>
              <a:pPr eaLnBrk="1" hangingPunct="1"/>
              <a:t>31</a:t>
            </a:fld>
            <a:endParaRPr lang="en-US" sz="1400"/>
          </a:p>
        </p:txBody>
      </p:sp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553200" cy="639763"/>
          </a:xfrm>
        </p:spPr>
        <p:txBody>
          <a:bodyPr/>
          <a:lstStyle/>
          <a:p>
            <a:pPr algn="l" eaLnBrk="1" hangingPunct="1"/>
            <a:r>
              <a:rPr lang="en-US" sz="2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HFT </a:t>
            </a:r>
            <a:r>
              <a:rPr lang="en-US" sz="2800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Internal (Self) </a:t>
            </a:r>
            <a:r>
              <a:rPr lang="en-US" sz="2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Alignment</a:t>
            </a:r>
            <a:endParaRPr lang="en-US" sz="28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An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iterative method on track/vertex fitting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SVT/SSD hits are associated with tracks using the TPC tracks and then fitted.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The event vertex is determined, the tracks refitted with the vertex and the hit residuals determined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 correction is determined and the process starts again with the new hit positions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Initial results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encouraging</a:t>
            </a:r>
          </a:p>
          <a:p>
            <a:pPr lvl="2" eaLnBrk="1" hangingPunct="1">
              <a:lnSpc>
                <a:spcPct val="90000"/>
              </a:lnSpc>
            </a:pPr>
            <a:endParaRPr lang="en-US" sz="18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sz="1800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 Millipede code was also tried as 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Problem of strong correlation of parameters is still not resolved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 modified version of this approach is currently under investigation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0" dirty="0" smtClean="0">
                <a:solidFill>
                  <a:srgbClr val="000090"/>
                </a:solidFill>
              </a:rPr>
              <a:t>Summary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Coming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42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sz="3200" b="0" dirty="0">
                <a:solidFill>
                  <a:srgbClr val="000090"/>
                </a:solidFill>
                <a:latin typeface="Comic Sans MS"/>
                <a:cs typeface="Comic Sans MS"/>
              </a:rPr>
              <a:t>References</a:t>
            </a:r>
            <a:endParaRPr lang="en-US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time projection chamber a unique tool for studying high multiplicity events at RHIC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M.Anderson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652,2003.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laser system for the STAR time projection chamber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J. Abele et al., NIM A499: 692,2003.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Correcting for distortions due to ionization in the STAR TPC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, G. Van Buren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al.,NIM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A566:22-25,2006.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Vertex Tracker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 large area Silicon Drift Detector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R.Bellwied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640,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strip-detector (SSD)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L.Arnold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2003 A499: 652,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Alignment Strategy for the SMT Barrel Detectors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D.Chakborty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J.D.Hobbs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October 13, 1999. D0 Note (unpublished)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Sensor Alignment by Tracks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V.Karimaki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al.,CMS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CR-2004/009 (presented at CHEP 2003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http://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SVTSmallScaleSelfAlignment.pdf</a:t>
            </a:r>
            <a:endParaRPr lang="en-US" altLang="ja-JP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US" sz="1400" b="0" dirty="0" smtClean="0">
                <a:solidFill>
                  <a:srgbClr val="000090"/>
                </a:solidFill>
                <a:latin typeface="Arial" charset="0"/>
              </a:rPr>
              <a:t>http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://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SVT_Alignment_JPCSL.pdf</a:t>
            </a:r>
            <a:endParaRPr lang="en-US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en-US" sz="1600" b="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680795-B66E-FB41-93B2-E20FF5519F0D}" type="slidenum">
              <a:rPr lang="en-US" sz="1400"/>
              <a:pPr eaLnBrk="1" hangingPunct="1"/>
              <a:t>34</a:t>
            </a:fld>
            <a:endParaRPr lang="en-US" sz="140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600"/>
            <a:ext cx="5715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1"/>
          <a:stretch>
            <a:fillRect/>
          </a:stretch>
        </p:blipFill>
        <p:spPr bwMode="auto">
          <a:xfrm>
            <a:off x="1447800" y="71438"/>
            <a:ext cx="63246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8"/>
            <a:ext cx="35814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838200" y="5334000"/>
            <a:ext cx="7010400" cy="965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7"/>
          <p:cNvSpPr txBox="1">
            <a:spLocks noChangeArrowheads="1"/>
          </p:cNvSpPr>
          <p:nvPr/>
        </p:nvSpPr>
        <p:spPr bwMode="auto">
          <a:xfrm flipH="1">
            <a:off x="122238" y="6519863"/>
            <a:ext cx="5745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http://drupal.star.bnl.gov/STAR/comp/calib/svt/selfalign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C492E-BBF2-1A4D-BF83-C7D997C42114}" type="slidenum">
              <a:rPr lang="en-US" sz="1400"/>
              <a:pPr eaLnBrk="1" hangingPunct="1"/>
              <a:t>35</a:t>
            </a:fld>
            <a:endParaRPr lang="en-US" sz="1400"/>
          </a:p>
        </p:txBody>
      </p:sp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76200" y="2133600"/>
            <a:ext cx="8915400" cy="1219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28600" y="6521450"/>
            <a:ext cx="518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D.Chakraborty, J.D.Hobbs, D0 note Oct.13,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Deriv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/>
        </p:blipFill>
        <p:spPr bwMode="auto">
          <a:xfrm>
            <a:off x="2438400" y="0"/>
            <a:ext cx="551797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32"/>
            <a:ext cx="493204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system hierarchy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700808"/>
            <a:ext cx="2919715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STAR Magnet=STAR system</a:t>
            </a:r>
            <a:endParaRPr lang="en-US" sz="18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>
            <a:off x="2503466" y="2070140"/>
            <a:ext cx="1924518" cy="7107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67744" y="4725144"/>
            <a:ext cx="1313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TPC system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3580924" y="4365104"/>
            <a:ext cx="1135092" cy="5447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076056" y="1700808"/>
            <a:ext cx="120188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 </a:t>
            </a:r>
            <a:r>
              <a:rPr lang="en-US" sz="1800" dirty="0" err="1" smtClean="0"/>
              <a:t>x,y,z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stCxn id="19" idx="1"/>
            <a:endCxn id="7" idx="3"/>
          </p:cNvCxnSpPr>
          <p:nvPr/>
        </p:nvCxnSpPr>
        <p:spPr bwMode="auto">
          <a:xfrm flipH="1" flipV="1">
            <a:off x="4788024" y="1736812"/>
            <a:ext cx="288032" cy="1486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436096" y="5517232"/>
            <a:ext cx="1402948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Fixed-1D-rot</a:t>
            </a:r>
            <a:endParaRPr lang="en-US" sz="1800" dirty="0"/>
          </a:p>
        </p:txBody>
      </p:sp>
      <p:cxnSp>
        <p:nvCxnSpPr>
          <p:cNvPr id="24" name="Straight Arrow Connector 23"/>
          <p:cNvCxnSpPr>
            <a:stCxn id="23" idx="0"/>
            <a:endCxn id="8" idx="2"/>
          </p:cNvCxnSpPr>
          <p:nvPr/>
        </p:nvCxnSpPr>
        <p:spPr bwMode="auto">
          <a:xfrm flipH="1" flipV="1">
            <a:off x="4572000" y="4941168"/>
            <a:ext cx="1565570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3" idx="0"/>
            <a:endCxn id="10" idx="2"/>
          </p:cNvCxnSpPr>
          <p:nvPr/>
        </p:nvCxnSpPr>
        <p:spPr bwMode="auto">
          <a:xfrm flipV="1">
            <a:off x="6137570" y="4941168"/>
            <a:ext cx="2466878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524328" y="1691516"/>
            <a:ext cx="659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Float</a:t>
            </a:r>
            <a:endParaRPr lang="en-US" sz="18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636912"/>
            <a:ext cx="3888432" cy="3096344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Star Magnet defines overall system (Field map</a:t>
            </a:r>
            <a:r>
              <a:rPr lang="en-US" b="0" dirty="0" smtClean="0">
                <a:solidFill>
                  <a:srgbClr val="000090"/>
                </a:solidFill>
              </a:rPr>
              <a:t>)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TPC is the first important system for HFT (relative positioning), attached to Magnet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41" name="Straight Arrow Connector 40"/>
          <p:cNvCxnSpPr>
            <a:stCxn id="30" idx="3"/>
            <a:endCxn id="9" idx="1"/>
          </p:cNvCxnSpPr>
          <p:nvPr/>
        </p:nvCxnSpPr>
        <p:spPr bwMode="auto">
          <a:xfrm flipV="1">
            <a:off x="8183508" y="1736812"/>
            <a:ext cx="204916" cy="1393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707904" y="3933056"/>
            <a:ext cx="1008112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3923928" y="2780928"/>
            <a:ext cx="504056" cy="720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7708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1844824"/>
            <a:ext cx="110833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IDS/MSC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  <a:endCxn id="31" idx="0"/>
          </p:cNvCxnSpPr>
          <p:nvPr/>
        </p:nvCxnSpPr>
        <p:spPr bwMode="auto">
          <a:xfrm>
            <a:off x="6256398" y="2029490"/>
            <a:ext cx="342430" cy="6032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348880"/>
            <a:ext cx="3888432" cy="352839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ESC</a:t>
            </a:r>
            <a:r>
              <a:rPr lang="en-US" dirty="0" smtClean="0">
                <a:solidFill>
                  <a:srgbClr val="000090"/>
                </a:solidFill>
              </a:rPr>
              <a:t>/WSC </a:t>
            </a:r>
            <a:r>
              <a:rPr lang="en-US" b="0" dirty="0" smtClean="0">
                <a:solidFill>
                  <a:srgbClr val="000090"/>
                </a:solidFill>
              </a:rPr>
              <a:t>attached to TPC wheel. It defines the HFT system’s relation (as </a:t>
            </a:r>
            <a:r>
              <a:rPr lang="en-US" b="0" dirty="0">
                <a:solidFill>
                  <a:srgbClr val="000090"/>
                </a:solidFill>
              </a:rPr>
              <a:t>a </a:t>
            </a:r>
            <a:r>
              <a:rPr lang="en-US" b="0" dirty="0" smtClean="0">
                <a:solidFill>
                  <a:srgbClr val="000090"/>
                </a:solidFill>
              </a:rPr>
              <a:t>whole) to TPC </a:t>
            </a:r>
            <a:r>
              <a:rPr lang="en-US" b="0" dirty="0" smtClean="0">
                <a:solidFill>
                  <a:srgbClr val="000090"/>
                </a:solidFill>
              </a:rPr>
              <a:t>system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See next slides for systems inside the HFT complex</a:t>
            </a: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3779912" y="2636912"/>
            <a:ext cx="1656184" cy="5040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0350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 t="39201" r="12471" b="27156"/>
          <a:stretch/>
        </p:blipFill>
        <p:spPr>
          <a:xfrm>
            <a:off x="2682346" y="12680"/>
            <a:ext cx="6461653" cy="4928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937" b="1937"/>
          <a:stretch>
            <a:fillRect/>
          </a:stretch>
        </p:blipFill>
        <p:spPr>
          <a:xfrm>
            <a:off x="148144" y="3209921"/>
            <a:ext cx="5976664" cy="3491880"/>
          </a:xfrm>
          <a:solidFill>
            <a:schemeClr val="bg1"/>
          </a:solidFill>
        </p:spPr>
      </p:pic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739465" y="7119912"/>
            <a:ext cx="380066" cy="270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  <a:lvl2pPr marL="45710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21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31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421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552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2630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19973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6841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5776" y="4509120"/>
            <a:ext cx="1820571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PST (IST)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3933056"/>
            <a:ext cx="1872208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OSC (SSD)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134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flipH="1">
            <a:off x="144016" y="908720"/>
            <a:ext cx="4355976" cy="3001144"/>
            <a:chOff x="1403648" y="2276872"/>
            <a:chExt cx="5076056" cy="34331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41000"/>
            </a:blip>
            <a:srcRect/>
            <a:stretch>
              <a:fillRect/>
            </a:stretch>
          </p:blipFill>
          <p:spPr bwMode="auto">
            <a:xfrm>
              <a:off x="1403648" y="2276872"/>
              <a:ext cx="5076056" cy="3433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7" name="Group 16"/>
            <p:cNvGrpSpPr/>
            <p:nvPr/>
          </p:nvGrpSpPr>
          <p:grpSpPr>
            <a:xfrm rot="931519">
              <a:off x="4325181" y="3570541"/>
              <a:ext cx="1067360" cy="465013"/>
              <a:chOff x="1378115" y="5652529"/>
              <a:chExt cx="1296141" cy="740886"/>
            </a:xfrm>
          </p:grpSpPr>
          <p:sp>
            <p:nvSpPr>
              <p:cNvPr id="18" name="Rectangle 17"/>
              <p:cNvSpPr/>
              <p:nvPr/>
            </p:nvSpPr>
            <p:spPr bwMode="auto">
              <a:xfrm rot="10772370">
                <a:off x="1378115" y="6177391"/>
                <a:ext cx="1296141" cy="216024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1529274">
                <a:off x="2136973" y="5652529"/>
                <a:ext cx="52927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+mn-lt"/>
                  </a:rPr>
                  <a:t>IST</a:t>
                </a:r>
                <a:endParaRPr lang="en-US" sz="1400" b="1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77344" cy="504056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General Layout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98" b="528"/>
          <a:stretch/>
        </p:blipFill>
        <p:spPr>
          <a:xfrm>
            <a:off x="4211960" y="980728"/>
            <a:ext cx="4937864" cy="3075903"/>
          </a:xfr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97107" y="2023485"/>
            <a:ext cx="995173" cy="469411"/>
            <a:chOff x="3709357" y="2145452"/>
            <a:chExt cx="1281752" cy="577756"/>
          </a:xfrm>
        </p:grpSpPr>
        <p:grpSp>
          <p:nvGrpSpPr>
            <p:cNvPr id="13" name="Group 12"/>
            <p:cNvGrpSpPr/>
            <p:nvPr/>
          </p:nvGrpSpPr>
          <p:grpSpPr>
            <a:xfrm>
              <a:off x="3709357" y="2382275"/>
              <a:ext cx="842586" cy="340933"/>
              <a:chOff x="3709357" y="2382275"/>
              <a:chExt cx="842586" cy="340933"/>
            </a:xfrm>
          </p:grpSpPr>
          <p:sp>
            <p:nvSpPr>
              <p:cNvPr id="6" name="Rectangle 5"/>
              <p:cNvSpPr/>
              <p:nvPr/>
            </p:nvSpPr>
            <p:spPr bwMode="auto">
              <a:xfrm rot="1389916">
                <a:off x="3709357" y="2480208"/>
                <a:ext cx="842586" cy="177303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389916">
                <a:off x="3810267" y="2382275"/>
                <a:ext cx="621476" cy="340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n-lt"/>
                  </a:rPr>
                  <a:t>IST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965826" y="2145452"/>
              <a:ext cx="1025283" cy="321992"/>
              <a:chOff x="3965826" y="2145452"/>
              <a:chExt cx="1025283" cy="321992"/>
            </a:xfrm>
          </p:grpSpPr>
          <p:sp>
            <p:nvSpPr>
              <p:cNvPr id="10" name="Rectangle 9"/>
              <p:cNvSpPr/>
              <p:nvPr/>
            </p:nvSpPr>
            <p:spPr bwMode="auto">
              <a:xfrm rot="1473083">
                <a:off x="3965826" y="2266879"/>
                <a:ext cx="1025283" cy="128281"/>
              </a:xfrm>
              <a:prstGeom prst="rect">
                <a:avLst/>
              </a:prstGeom>
              <a:solidFill>
                <a:srgbClr val="FFFF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473083">
                <a:off x="4163041" y="2145452"/>
                <a:ext cx="620912" cy="321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n-lt"/>
                  </a:rPr>
                  <a:t>SSD</a:t>
                </a:r>
                <a:endParaRPr lang="en-US" sz="1100" b="1" dirty="0">
                  <a:latin typeface="+mn-lt"/>
                </a:endParaRPr>
              </a:p>
            </p:txBody>
          </p:sp>
        </p:grpSp>
      </p:grpSp>
      <p:pic>
        <p:nvPicPr>
          <p:cNvPr id="12" name="Picture 11" descr="IDS_layou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8989" r="5244"/>
          <a:stretch/>
        </p:blipFill>
        <p:spPr>
          <a:xfrm>
            <a:off x="1187624" y="4221088"/>
            <a:ext cx="6553903" cy="263691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733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</a:t>
            </a:r>
            <a:r>
              <a:rPr lang="en-US" sz="2800" b="0" dirty="0" smtClean="0">
                <a:solidFill>
                  <a:srgbClr val="0000FF"/>
                </a:solidFill>
              </a:rPr>
              <a:t>systems</a:t>
            </a:r>
            <a:r>
              <a:rPr lang="en-US" sz="2800" b="0" dirty="0">
                <a:solidFill>
                  <a:srgbClr val="0000FF"/>
                </a:solidFill>
              </a:rPr>
              <a:t> </a:t>
            </a:r>
            <a:r>
              <a:rPr lang="en-US" sz="2800" b="0" dirty="0" smtClean="0">
                <a:solidFill>
                  <a:srgbClr val="0000FF"/>
                </a:solidFill>
              </a:rPr>
              <a:t>- comments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11256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</a:rPr>
              <a:t>In general </a:t>
            </a:r>
            <a:r>
              <a:rPr lang="en-US" b="0" dirty="0" smtClean="0">
                <a:solidFill>
                  <a:srgbClr val="000090"/>
                </a:solidFill>
              </a:rPr>
              <a:t>survey </a:t>
            </a:r>
            <a:r>
              <a:rPr lang="en-US" b="0" dirty="0">
                <a:solidFill>
                  <a:srgbClr val="000090"/>
                </a:solidFill>
              </a:rPr>
              <a:t>accuracy of critical components (relative pixel </a:t>
            </a:r>
            <a:r>
              <a:rPr lang="en-US" b="0" dirty="0" smtClean="0">
                <a:solidFill>
                  <a:srgbClr val="000090"/>
                </a:solidFill>
              </a:rPr>
              <a:t>and/or </a:t>
            </a:r>
            <a:r>
              <a:rPr lang="en-US" b="0" dirty="0">
                <a:solidFill>
                  <a:srgbClr val="000090"/>
                </a:solidFill>
              </a:rPr>
              <a:t>sensor positions</a:t>
            </a:r>
            <a:r>
              <a:rPr lang="en-US" b="0" dirty="0" smtClean="0">
                <a:solidFill>
                  <a:srgbClr val="000090"/>
                </a:solidFill>
              </a:rPr>
              <a:t>) expected to be better </a:t>
            </a:r>
            <a:r>
              <a:rPr lang="en-US" b="0" dirty="0">
                <a:solidFill>
                  <a:srgbClr val="000090"/>
                </a:solidFill>
              </a:rPr>
              <a:t>than minimum </a:t>
            </a:r>
            <a:r>
              <a:rPr lang="en-US" b="0" dirty="0" smtClean="0">
                <a:solidFill>
                  <a:srgbClr val="000090"/>
                </a:solidFill>
              </a:rPr>
              <a:t>acceptable </a:t>
            </a:r>
            <a:r>
              <a:rPr lang="en-US" b="0" dirty="0" smtClean="0">
                <a:solidFill>
                  <a:srgbClr val="000090"/>
                </a:solidFill>
              </a:rPr>
              <a:t>values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Will soon n</a:t>
            </a:r>
            <a:r>
              <a:rPr lang="en-US" b="0" dirty="0" smtClean="0">
                <a:solidFill>
                  <a:srgbClr val="000090"/>
                </a:solidFill>
              </a:rPr>
              <a:t>eed surveyed </a:t>
            </a:r>
            <a:r>
              <a:rPr lang="en-US" b="0" dirty="0" smtClean="0">
                <a:solidFill>
                  <a:srgbClr val="000090"/>
                </a:solidFill>
              </a:rPr>
              <a:t>positions of </a:t>
            </a:r>
            <a:r>
              <a:rPr lang="en-US" b="0" dirty="0" smtClean="0">
                <a:solidFill>
                  <a:srgbClr val="000090"/>
                </a:solidFill>
              </a:rPr>
              <a:t>IDS targets</a:t>
            </a:r>
            <a:endParaRPr lang="en-US" b="0" dirty="0" smtClean="0">
              <a:solidFill>
                <a:srgbClr val="000090"/>
              </a:solidFill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to build ‘ideal’ position </a:t>
            </a:r>
            <a:r>
              <a:rPr lang="en-US" b="0" dirty="0" err="1" smtClean="0">
                <a:solidFill>
                  <a:srgbClr val="000090"/>
                </a:solidFill>
              </a:rPr>
              <a:t>Db</a:t>
            </a:r>
            <a:endParaRPr lang="en-US" b="0" dirty="0" smtClean="0">
              <a:solidFill>
                <a:srgbClr val="000090"/>
              </a:solidFill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Sub-millimeter accuracies acceptable -&gt; Tracks will fix </a:t>
            </a:r>
            <a:r>
              <a:rPr lang="en-US" b="0" dirty="0" smtClean="0">
                <a:solidFill>
                  <a:srgbClr val="000090"/>
                </a:solidFill>
              </a:rPr>
              <a:t>them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FF"/>
                </a:solidFill>
              </a:rPr>
              <a:t>All this information is represented as matrices (position/orientation) of their center-of-gravity. These matrices are used to define Local to Global transforms</a:t>
            </a: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GEANT geometry can/should be </a:t>
            </a:r>
            <a:r>
              <a:rPr lang="en-US" sz="1800" b="0" dirty="0" smtClean="0">
                <a:solidFill>
                  <a:srgbClr val="000090"/>
                </a:solidFill>
              </a:rPr>
              <a:t>synchronized </a:t>
            </a:r>
            <a:r>
              <a:rPr lang="en-US" sz="1800" b="0" dirty="0" smtClean="0">
                <a:solidFill>
                  <a:srgbClr val="000090"/>
                </a:solidFill>
              </a:rPr>
              <a:t>with </a:t>
            </a:r>
            <a:r>
              <a:rPr lang="en-US" sz="1800" b="0" dirty="0" smtClean="0">
                <a:solidFill>
                  <a:srgbClr val="000090"/>
                </a:solidFill>
              </a:rPr>
              <a:t>Realistic Volume hierarchy </a:t>
            </a:r>
            <a:r>
              <a:rPr lang="en-US" sz="1800" b="0" dirty="0" smtClean="0">
                <a:solidFill>
                  <a:srgbClr val="000090"/>
                </a:solidFill>
              </a:rPr>
              <a:t>instead of the current ‘patch-the-hit’ scheme</a:t>
            </a:r>
          </a:p>
          <a:p>
            <a:pPr marL="457106" lvl="1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- VMC environment will facilitate this</a:t>
            </a:r>
            <a:endParaRPr lang="en-US" sz="1800" b="0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2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4680520" cy="504056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90"/>
                </a:solidFill>
              </a:rPr>
              <a:t>Offline use of </a:t>
            </a:r>
            <a:r>
              <a:rPr lang="en-US" sz="2400" b="0" dirty="0" smtClean="0">
                <a:solidFill>
                  <a:srgbClr val="000090"/>
                </a:solidFill>
              </a:rPr>
              <a:t>Geometry </a:t>
            </a:r>
            <a:r>
              <a:rPr lang="en-US" sz="2400" b="0" dirty="0" smtClean="0">
                <a:solidFill>
                  <a:srgbClr val="000090"/>
                </a:solidFill>
              </a:rPr>
              <a:t>Info</a:t>
            </a:r>
            <a:endParaRPr lang="en-US" sz="2400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07504" y="1772816"/>
            <a:ext cx="3334594" cy="2457564"/>
            <a:chOff x="107504" y="2276872"/>
            <a:chExt cx="3334594" cy="2457564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481426" y="2276872"/>
              <a:ext cx="78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y (up)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284984"/>
              <a:ext cx="1030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z</a:t>
              </a:r>
              <a:r>
                <a:rPr lang="en-US" sz="1800" dirty="0" smtClean="0">
                  <a:latin typeface="Comic Sans MS"/>
                  <a:cs typeface="Comic Sans MS"/>
                </a:rPr>
                <a:t> (East)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4365104"/>
              <a:ext cx="120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x</a:t>
              </a:r>
              <a:r>
                <a:rPr lang="en-US" sz="1800" dirty="0" smtClean="0">
                  <a:latin typeface="Comic Sans MS"/>
                  <a:cs typeface="Comic Sans MS"/>
                </a:rPr>
                <a:t> (South)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672" y="3861048"/>
              <a:ext cx="4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9552" y="1052736"/>
            <a:ext cx="1505390" cy="400110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Definitions</a:t>
            </a: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851689"/>
              </p:ext>
            </p:extLst>
          </p:nvPr>
        </p:nvGraphicFramePr>
        <p:xfrm>
          <a:off x="6372200" y="2132856"/>
          <a:ext cx="2489961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8" name="Equation" r:id="rId3" imgW="927100" imgH="241300" progId="Equation.3">
                  <p:embed/>
                </p:oleObj>
              </mc:Choice>
              <mc:Fallback>
                <p:oleObj name="Equation" r:id="rId3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2200" y="2132856"/>
                        <a:ext cx="2489961" cy="64807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923927" y="1340768"/>
            <a:ext cx="50405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Local</a:t>
            </a:r>
            <a:r>
              <a:rPr lang="en-US" sz="2000" dirty="0" smtClean="0">
                <a:latin typeface="Comic Sans MS"/>
                <a:cs typeface="Comic Sans MS"/>
              </a:rPr>
              <a:t>-to-Global  transforms </a:t>
            </a:r>
            <a:r>
              <a:rPr lang="en-US" sz="2000" dirty="0" smtClean="0">
                <a:latin typeface="Comic Sans MS"/>
                <a:cs typeface="Comic Sans MS"/>
              </a:rPr>
              <a:t>are done </a:t>
            </a:r>
            <a:r>
              <a:rPr lang="en-US" sz="2000" dirty="0" smtClean="0">
                <a:latin typeface="Comic Sans MS"/>
                <a:cs typeface="Comic Sans MS"/>
              </a:rPr>
              <a:t>in terms of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endParaRPr lang="en-US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General form is: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This can be e.g. the center of a sensor or a </a:t>
            </a:r>
            <a:r>
              <a:rPr lang="en-US" sz="2000" dirty="0" smtClean="0">
                <a:latin typeface="Comic Sans MS"/>
                <a:cs typeface="Comic Sans MS"/>
              </a:rPr>
              <a:t>pixel</a:t>
            </a:r>
            <a:r>
              <a:rPr lang="en-US" sz="2000" dirty="0" smtClean="0">
                <a:latin typeface="Comic Sans MS"/>
                <a:cs typeface="Comic Sans MS"/>
              </a:rPr>
              <a:t>.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n,d,t</a:t>
            </a:r>
            <a:r>
              <a:rPr lang="en-US" sz="2000" dirty="0" smtClean="0">
                <a:latin typeface="Comic Sans MS"/>
                <a:cs typeface="Comic Sans MS"/>
              </a:rPr>
              <a:t> are unit vectors and 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b,a,g</a:t>
            </a:r>
            <a:r>
              <a:rPr lang="en-US" sz="2000" dirty="0" smtClean="0">
                <a:latin typeface="Comic Sans MS"/>
                <a:cs typeface="Comic Sans MS"/>
              </a:rPr>
              <a:t> the corresponding rotation angles, RHS</a:t>
            </a: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103178"/>
              </p:ext>
            </p:extLst>
          </p:nvPr>
        </p:nvGraphicFramePr>
        <p:xfrm>
          <a:off x="251520" y="4841974"/>
          <a:ext cx="3888326" cy="193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Equation" r:id="rId5" imgW="2273300" imgH="1130300" progId="Equation.3">
                  <p:embed/>
                </p:oleObj>
              </mc:Choice>
              <mc:Fallback>
                <p:oleObj name="Equation" r:id="rId5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4841974"/>
                        <a:ext cx="3888326" cy="193330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8983"/>
              </p:ext>
            </p:extLst>
          </p:nvPr>
        </p:nvGraphicFramePr>
        <p:xfrm>
          <a:off x="4499992" y="6093296"/>
          <a:ext cx="371021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0" name="Equation" r:id="rId7" imgW="1993900" imgH="317500" progId="Equation.3">
                  <p:embed/>
                </p:oleObj>
              </mc:Choice>
              <mc:Fallback>
                <p:oleObj name="Equation" r:id="rId7" imgW="1993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2" y="6093296"/>
                        <a:ext cx="3710211" cy="576064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043608" y="4509120"/>
            <a:ext cx="2536572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definition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92080" y="5733256"/>
            <a:ext cx="2096347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Transform example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934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21569</TotalTime>
  <Words>3280</Words>
  <Application>Microsoft Macintosh PowerPoint</Application>
  <PresentationFormat>On-screen Show (4:3)</PresentationFormat>
  <Paragraphs>427</Paragraphs>
  <Slides>36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Blank Presentation</vt:lpstr>
      <vt:lpstr>PowerPoint.Show.8</vt:lpstr>
      <vt:lpstr>Equation</vt:lpstr>
      <vt:lpstr>HFT Alignment Procedures </vt:lpstr>
      <vt:lpstr>PowerPoint Presentation</vt:lpstr>
      <vt:lpstr>Introduction</vt:lpstr>
      <vt:lpstr>Reference system hierarchy</vt:lpstr>
      <vt:lpstr>PowerPoint Presentation</vt:lpstr>
      <vt:lpstr>PowerPoint Presentation</vt:lpstr>
      <vt:lpstr>General Layout</vt:lpstr>
      <vt:lpstr>Reference systems - comments</vt:lpstr>
      <vt:lpstr>Offline use of Geometry Info</vt:lpstr>
      <vt:lpstr>PowerPoint Presentation</vt:lpstr>
      <vt:lpstr>Alignment methods (outline only)</vt:lpstr>
      <vt:lpstr>PowerPoint Presentation</vt:lpstr>
      <vt:lpstr>PowerPoint Presentation</vt:lpstr>
      <vt:lpstr>Procedure:</vt:lpstr>
      <vt:lpstr>Figure of merit for HFT alignment.</vt:lpstr>
      <vt:lpstr>Some results: DCA Resolution </vt:lpstr>
      <vt:lpstr>DCA resolution</vt:lpstr>
      <vt:lpstr>SVT and SSD resolutions after Calibration&amp;Alignment</vt:lpstr>
      <vt:lpstr>Procedure</vt:lpstr>
      <vt:lpstr>Open Items/Issues</vt:lpstr>
      <vt:lpstr>SURVEY</vt:lpstr>
      <vt:lpstr>Procedure (further details)</vt:lpstr>
      <vt:lpstr>Alignment procedure</vt:lpstr>
      <vt:lpstr>Methods (alignment)  II</vt:lpstr>
      <vt:lpstr>Step 1) Global SVT, SSD Alignment using Survey and TPC info</vt:lpstr>
      <vt:lpstr>PowerPoint Presentation</vt:lpstr>
      <vt:lpstr>Step 2) SSD Ladder tuning using TPC info</vt:lpstr>
      <vt:lpstr>PowerPoint Presentation</vt:lpstr>
      <vt:lpstr>Step 3) SVT Ladder Z-tuning using TPC+SSD info</vt:lpstr>
      <vt:lpstr>PowerPoint Presentation</vt:lpstr>
      <vt:lpstr>HFT Internal (Self) Alignment</vt:lpstr>
      <vt:lpstr>Summary</vt:lpstr>
      <vt:lpstr>References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473</cp:revision>
  <cp:lastPrinted>2005-05-03T16:20:45Z</cp:lastPrinted>
  <dcterms:created xsi:type="dcterms:W3CDTF">2010-12-08T17:11:25Z</dcterms:created>
  <dcterms:modified xsi:type="dcterms:W3CDTF">2012-10-11T23:09:02Z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