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3" r:id="rId5"/>
    <p:sldId id="276" r:id="rId6"/>
    <p:sldId id="277" r:id="rId7"/>
    <p:sldId id="280" r:id="rId8"/>
    <p:sldId id="262" r:id="rId9"/>
    <p:sldId id="278" r:id="rId10"/>
    <p:sldId id="273" r:id="rId11"/>
    <p:sldId id="279" r:id="rId12"/>
    <p:sldId id="288" r:id="rId13"/>
    <p:sldId id="275" r:id="rId14"/>
    <p:sldId id="265" r:id="rId15"/>
    <p:sldId id="264" r:id="rId16"/>
    <p:sldId id="270" r:id="rId17"/>
    <p:sldId id="271" r:id="rId18"/>
    <p:sldId id="268" r:id="rId19"/>
    <p:sldId id="267" r:id="rId20"/>
    <p:sldId id="260" r:id="rId21"/>
    <p:sldId id="266" r:id="rId22"/>
    <p:sldId id="261" r:id="rId23"/>
    <p:sldId id="274"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8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81B8690-8D59-47F6-9AF7-EA7455D89018}" type="datetimeFigureOut">
              <a:rPr lang="en-US"/>
              <a:pPr>
                <a:defRPr/>
              </a:pPr>
              <a:t>5/10/2010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5693401-301F-42A7-9B96-2D986E2CF7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Vref2 and biases are identical</a:t>
            </a:r>
            <a:endParaRPr lang="en-US" dirty="0" smtClean="0"/>
          </a:p>
        </p:txBody>
      </p:sp>
      <p:sp>
        <p:nvSpPr>
          <p:cNvPr id="4" name="Slide Number Placeholder 3"/>
          <p:cNvSpPr>
            <a:spLocks noGrp="1"/>
          </p:cNvSpPr>
          <p:nvPr>
            <p:ph type="sldNum" sz="quarter" idx="10"/>
          </p:nvPr>
        </p:nvSpPr>
        <p:spPr/>
        <p:txBody>
          <a:bodyPr/>
          <a:lstStyle/>
          <a:p>
            <a:pPr>
              <a:defRPr/>
            </a:pPr>
            <a:fld id="{55693401-301F-42A7-9B96-2D986E2CF706}"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ECB53-5136-4B8D-971A-FD5CBEBA9527}" type="slidenum">
              <a:rPr lang="en-US"/>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Bottom plots – </a:t>
            </a:r>
          </a:p>
          <a:p>
            <a:pPr>
              <a:spcBef>
                <a:spcPct val="0"/>
              </a:spcBef>
            </a:pPr>
            <a:r>
              <a:rPr lang="en-US" smtClean="0"/>
              <a:t>Mean of upper right on the lower right plot . Histogram on the y axis</a:t>
            </a:r>
          </a:p>
          <a:p>
            <a:pPr>
              <a:spcBef>
                <a:spcPct val="0"/>
              </a:spcBef>
            </a:pPr>
            <a:r>
              <a:rPr lang="en-US" smtClean="0"/>
              <a:t>Lower left histogram of the sigma of the fit for each transfer function</a:t>
            </a: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0B3351-C7CD-4945-A74F-9B9DC49C410E}" type="slidenum">
              <a:rPr lang="en-US"/>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30 um additional lowering of probe pins</a:t>
            </a:r>
          </a:p>
          <a:p>
            <a:pPr>
              <a:spcBef>
                <a:spcPct val="0"/>
              </a:spcBef>
            </a:pPr>
            <a:r>
              <a:rPr lang="en-US" dirty="0" smtClean="0"/>
              <a:t>40 columns each drop</a:t>
            </a: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617104-18F8-49AD-8C8D-BC5C924746BE}" type="slidenum">
              <a:rPr lang="en-US"/>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Vref2 and biases are identical</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79D4BE-5FB5-4E1D-AF29-74B90DEFC473}" type="slidenum">
              <a:rPr lang="en-US"/>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Vref2 and biases are identical</a:t>
            </a:r>
          </a:p>
          <a:p>
            <a:pPr>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D805D1-2412-4DED-A650-85A2C41EEF0D}" type="slidenum">
              <a:rPr lang="en-US"/>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512D1D-D31E-4D26-8796-A0D9C3C59566}" type="datetime1">
              <a:rPr lang="en-US" smtClean="0"/>
              <a:pPr>
                <a:defRPr/>
              </a:pPr>
              <a:t>5/10/2010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6" name="Slide Number Placeholder 5"/>
          <p:cNvSpPr>
            <a:spLocks noGrp="1"/>
          </p:cNvSpPr>
          <p:nvPr>
            <p:ph type="sldNum" sz="quarter" idx="12"/>
          </p:nvPr>
        </p:nvSpPr>
        <p:spPr/>
        <p:txBody>
          <a:bodyPr/>
          <a:lstStyle>
            <a:lvl1pPr>
              <a:defRPr/>
            </a:lvl1pPr>
          </a:lstStyle>
          <a:p>
            <a:pPr>
              <a:defRPr/>
            </a:pPr>
            <a:fld id="{E47982DE-2E12-445A-A591-021500B058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0EAE6E-705C-4C45-9377-499E541DBF0D}" type="datetime1">
              <a:rPr lang="en-US" smtClean="0"/>
              <a:pPr>
                <a:defRPr/>
              </a:pPr>
              <a:t>5/10/2010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6" name="Slide Number Placeholder 5"/>
          <p:cNvSpPr>
            <a:spLocks noGrp="1"/>
          </p:cNvSpPr>
          <p:nvPr>
            <p:ph type="sldNum" sz="quarter" idx="12"/>
          </p:nvPr>
        </p:nvSpPr>
        <p:spPr/>
        <p:txBody>
          <a:bodyPr/>
          <a:lstStyle>
            <a:lvl1pPr>
              <a:defRPr/>
            </a:lvl1pPr>
          </a:lstStyle>
          <a:p>
            <a:pPr>
              <a:defRPr/>
            </a:pPr>
            <a:fld id="{9A65B2A2-356D-4BA8-B8DD-119D0BEF54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6B9861-654D-48F1-914E-C84BC3EB9A4D}" type="datetime1">
              <a:rPr lang="en-US" smtClean="0"/>
              <a:pPr>
                <a:defRPr/>
              </a:pPr>
              <a:t>5/10/2010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6" name="Slide Number Placeholder 5"/>
          <p:cNvSpPr>
            <a:spLocks noGrp="1"/>
          </p:cNvSpPr>
          <p:nvPr>
            <p:ph type="sldNum" sz="quarter" idx="12"/>
          </p:nvPr>
        </p:nvSpPr>
        <p:spPr/>
        <p:txBody>
          <a:bodyPr/>
          <a:lstStyle>
            <a:lvl1pPr>
              <a:defRPr/>
            </a:lvl1pPr>
          </a:lstStyle>
          <a:p>
            <a:pPr>
              <a:defRPr/>
            </a:pPr>
            <a:fld id="{B67C2FCD-DCED-48D8-9C04-7ECFBA910D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CEDAA4-A090-4C78-8DEC-219802EAFC06}" type="datetime1">
              <a:rPr lang="en-US" smtClean="0"/>
              <a:pPr>
                <a:defRPr/>
              </a:pPr>
              <a:t>5/10/2010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6" name="Slide Number Placeholder 5"/>
          <p:cNvSpPr>
            <a:spLocks noGrp="1"/>
          </p:cNvSpPr>
          <p:nvPr>
            <p:ph type="sldNum" sz="quarter" idx="12"/>
          </p:nvPr>
        </p:nvSpPr>
        <p:spPr/>
        <p:txBody>
          <a:bodyPr/>
          <a:lstStyle>
            <a:lvl1pPr>
              <a:defRPr/>
            </a:lvl1pPr>
          </a:lstStyle>
          <a:p>
            <a:pPr>
              <a:defRPr/>
            </a:pPr>
            <a:fld id="{7CD8E30D-2263-4EDD-9F7F-F989D6136C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8A484E-74BC-4262-B709-ED14C397A836}" type="datetime1">
              <a:rPr lang="en-US" smtClean="0"/>
              <a:pPr>
                <a:defRPr/>
              </a:pPr>
              <a:t>5/10/2010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6" name="Slide Number Placeholder 5"/>
          <p:cNvSpPr>
            <a:spLocks noGrp="1"/>
          </p:cNvSpPr>
          <p:nvPr>
            <p:ph type="sldNum" sz="quarter" idx="12"/>
          </p:nvPr>
        </p:nvSpPr>
        <p:spPr/>
        <p:txBody>
          <a:bodyPr/>
          <a:lstStyle>
            <a:lvl1pPr>
              <a:defRPr/>
            </a:lvl1pPr>
          </a:lstStyle>
          <a:p>
            <a:pPr>
              <a:defRPr/>
            </a:pPr>
            <a:fld id="{17851C29-CAED-49D4-927F-BEFB4A4380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20886C-66CE-4A46-AC18-0DE36FF910C8}" type="datetime1">
              <a:rPr lang="en-US" smtClean="0"/>
              <a:pPr>
                <a:defRPr/>
              </a:pPr>
              <a:t>5/10/2010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7" name="Slide Number Placeholder 5"/>
          <p:cNvSpPr>
            <a:spLocks noGrp="1"/>
          </p:cNvSpPr>
          <p:nvPr>
            <p:ph type="sldNum" sz="quarter" idx="12"/>
          </p:nvPr>
        </p:nvSpPr>
        <p:spPr/>
        <p:txBody>
          <a:bodyPr/>
          <a:lstStyle>
            <a:lvl1pPr>
              <a:defRPr/>
            </a:lvl1pPr>
          </a:lstStyle>
          <a:p>
            <a:pPr>
              <a:defRPr/>
            </a:pPr>
            <a:fld id="{B0D000AE-667F-4A76-989A-29F863CD54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93D0A9-41B6-4FE0-B90F-DC6E61892EC9}" type="datetime1">
              <a:rPr lang="en-US" smtClean="0"/>
              <a:pPr>
                <a:defRPr/>
              </a:pPr>
              <a:t>5/10/2010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9" name="Slide Number Placeholder 5"/>
          <p:cNvSpPr>
            <a:spLocks noGrp="1"/>
          </p:cNvSpPr>
          <p:nvPr>
            <p:ph type="sldNum" sz="quarter" idx="12"/>
          </p:nvPr>
        </p:nvSpPr>
        <p:spPr/>
        <p:txBody>
          <a:bodyPr/>
          <a:lstStyle>
            <a:lvl1pPr>
              <a:defRPr/>
            </a:lvl1pPr>
          </a:lstStyle>
          <a:p>
            <a:pPr>
              <a:defRPr/>
            </a:pPr>
            <a:fld id="{AAC2563C-53B4-43C5-911A-2143FDD615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3CB1EA-BFDD-435E-9171-A0E9B7B5C578}" type="datetime1">
              <a:rPr lang="en-US" smtClean="0"/>
              <a:pPr>
                <a:defRPr/>
              </a:pPr>
              <a:t>5/10/2010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5" name="Slide Number Placeholder 5"/>
          <p:cNvSpPr>
            <a:spLocks noGrp="1"/>
          </p:cNvSpPr>
          <p:nvPr>
            <p:ph type="sldNum" sz="quarter" idx="12"/>
          </p:nvPr>
        </p:nvSpPr>
        <p:spPr/>
        <p:txBody>
          <a:bodyPr/>
          <a:lstStyle>
            <a:lvl1pPr>
              <a:defRPr/>
            </a:lvl1pPr>
          </a:lstStyle>
          <a:p>
            <a:pPr>
              <a:defRPr/>
            </a:pPr>
            <a:fld id="{9291984F-8F59-4AF9-8B71-D55716CFF6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2FD210-42E8-4738-B252-99EB4CC5FC45}" type="datetime1">
              <a:rPr lang="en-US" smtClean="0"/>
              <a:pPr>
                <a:defRPr/>
              </a:pPr>
              <a:t>5/10/2010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4" name="Slide Number Placeholder 5"/>
          <p:cNvSpPr>
            <a:spLocks noGrp="1"/>
          </p:cNvSpPr>
          <p:nvPr>
            <p:ph type="sldNum" sz="quarter" idx="12"/>
          </p:nvPr>
        </p:nvSpPr>
        <p:spPr/>
        <p:txBody>
          <a:bodyPr/>
          <a:lstStyle>
            <a:lvl1pPr>
              <a:defRPr/>
            </a:lvl1pPr>
          </a:lstStyle>
          <a:p>
            <a:pPr>
              <a:defRPr/>
            </a:pPr>
            <a:fld id="{88F9F9A7-BB23-4FCC-99E4-95BBD40F7E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66F9AD-32D6-495B-914C-D6D248881C1D}" type="datetime1">
              <a:rPr lang="en-US" smtClean="0"/>
              <a:pPr>
                <a:defRPr/>
              </a:pPr>
              <a:t>5/10/2010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7" name="Slide Number Placeholder 5"/>
          <p:cNvSpPr>
            <a:spLocks noGrp="1"/>
          </p:cNvSpPr>
          <p:nvPr>
            <p:ph type="sldNum" sz="quarter" idx="12"/>
          </p:nvPr>
        </p:nvSpPr>
        <p:spPr/>
        <p:txBody>
          <a:bodyPr/>
          <a:lstStyle>
            <a:lvl1pPr>
              <a:defRPr/>
            </a:lvl1pPr>
          </a:lstStyle>
          <a:p>
            <a:pPr>
              <a:defRPr/>
            </a:pPr>
            <a:fld id="{99678D6C-47E5-4F6B-859F-5F59B64035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830A33-E8D5-4B99-A228-CCAD374535C2}" type="datetime1">
              <a:rPr lang="en-US" smtClean="0"/>
              <a:pPr>
                <a:defRPr/>
              </a:pPr>
              <a:t>5/10/2010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HFT TC 05/11/2010 - LG</a:t>
            </a:r>
            <a:endParaRPr lang="en-US"/>
          </a:p>
        </p:txBody>
      </p:sp>
      <p:sp>
        <p:nvSpPr>
          <p:cNvPr id="7" name="Slide Number Placeholder 5"/>
          <p:cNvSpPr>
            <a:spLocks noGrp="1"/>
          </p:cNvSpPr>
          <p:nvPr>
            <p:ph type="sldNum" sz="quarter" idx="12"/>
          </p:nvPr>
        </p:nvSpPr>
        <p:spPr/>
        <p:txBody>
          <a:bodyPr/>
          <a:lstStyle>
            <a:lvl1pPr>
              <a:defRPr/>
            </a:lvl1pPr>
          </a:lstStyle>
          <a:p>
            <a:pPr>
              <a:defRPr/>
            </a:pPr>
            <a:fld id="{1B2A76DA-7656-440A-AB58-624C7458C7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A0D51AE-BADF-4BFF-9B12-CB35F036EF95}" type="datetime1">
              <a:rPr lang="en-US" smtClean="0"/>
              <a:pPr>
                <a:defRPr/>
              </a:pPr>
              <a:t>5/10/2010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HFT TC 05/11/2010 - LG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676CB80-7D06-47BA-B245-EAC1248FE1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nc.lbl.gov/hft/hardware/docs/Phase1/PHASE-1_INFRASTRUCTURE_TEST.DSN" TargetMode="External"/><Relationship Id="rId2" Type="http://schemas.openxmlformats.org/officeDocument/2006/relationships/hyperlink" Target="http://rnc.lbl.gov/hft/hardware/docs/Phase1/SCHEMATIC1%20_%20PH1_infrastructure_test_board.pdf"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rnc.lbl.gov/hft/hardware/docs/PXL_RDO_cable_options_1.do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rnc.lbl.gov/hft/hardware/docs/Phase1/Phase-1_telescope_proposal.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rnc.lbl.gov/hft/hardware/docs/Group_Tasks_and_timeline_2010_01_2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nc.lbl.gov/hft/hardware/docs/Phase1/sensor_tracking_proposal.doc" TargetMode="External"/><Relationship Id="rId2" Type="http://schemas.openxmlformats.org/officeDocument/2006/relationships/hyperlink" Target="http://rnc.lbl.gov/hft/hardware/docs/Phase1/Probe_Testing_Phase1.pdf"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rnc.lbl.gov/hft/hardware/docs/PXL_flex_cable_and_sys_test_v2.do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smtClean="0"/>
              <a:t>PXL Electronics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Status update for HFT TC meeting on May 11, 2010 at LBNL</a:t>
            </a:r>
            <a:endParaRPr lang="en-US" dirty="0"/>
          </a:p>
        </p:txBody>
      </p:sp>
      <p:sp>
        <p:nvSpPr>
          <p:cNvPr id="4" name="Slide Number Placeholder 3"/>
          <p:cNvSpPr>
            <a:spLocks noGrp="1"/>
          </p:cNvSpPr>
          <p:nvPr>
            <p:ph type="sldNum" sz="quarter" idx="12"/>
          </p:nvPr>
        </p:nvSpPr>
        <p:spPr/>
        <p:txBody>
          <a:bodyPr/>
          <a:lstStyle/>
          <a:p>
            <a:pPr>
              <a:defRPr/>
            </a:pPr>
            <a:fld id="{CD269DB1-E257-48CB-8AC4-0DC7AE69290B}" type="slidenum">
              <a:rPr lang="en-US"/>
              <a:pPr>
                <a:defRPr/>
              </a:pPr>
              <a:t>1</a:t>
            </a:fld>
            <a:endParaRPr lang="en-US"/>
          </a:p>
        </p:txBody>
      </p:sp>
      <p:sp>
        <p:nvSpPr>
          <p:cNvPr id="5" name="Footer Placeholder 4"/>
          <p:cNvSpPr>
            <a:spLocks noGrp="1"/>
          </p:cNvSpPr>
          <p:nvPr>
            <p:ph type="ftr" sz="quarter" idx="11"/>
          </p:nvPr>
        </p:nvSpPr>
        <p:spPr/>
        <p:txBody>
          <a:bodyPr/>
          <a:lstStyle/>
          <a:p>
            <a:pPr>
              <a:defRPr/>
            </a:pPr>
            <a:r>
              <a:rPr lang="en-US" smtClean="0"/>
              <a:t>HFT TC 05/11/2010 - LG</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143000"/>
          </a:xfrm>
        </p:spPr>
        <p:txBody>
          <a:bodyPr/>
          <a:lstStyle/>
          <a:p>
            <a:r>
              <a:rPr lang="en-US" sz="3600" dirty="0" smtClean="0"/>
              <a:t>PXL Cable Development Status</a:t>
            </a:r>
            <a:br>
              <a:rPr lang="en-US" sz="3600" dirty="0" smtClean="0"/>
            </a:br>
            <a:r>
              <a:rPr lang="en-US" sz="3600" dirty="0" smtClean="0"/>
              <a:t>(ladder level system test)</a:t>
            </a:r>
          </a:p>
        </p:txBody>
      </p:sp>
      <p:sp>
        <p:nvSpPr>
          <p:cNvPr id="21506" name="Content Placeholder 2"/>
          <p:cNvSpPr>
            <a:spLocks noGrp="1"/>
          </p:cNvSpPr>
          <p:nvPr>
            <p:ph idx="1"/>
          </p:nvPr>
        </p:nvSpPr>
        <p:spPr>
          <a:xfrm>
            <a:off x="2819400" y="1143000"/>
            <a:ext cx="3886200" cy="381000"/>
          </a:xfrm>
        </p:spPr>
        <p:txBody>
          <a:bodyPr/>
          <a:lstStyle/>
          <a:p>
            <a:pPr>
              <a:buFont typeface="Arial" charset="0"/>
              <a:buNone/>
            </a:pPr>
            <a:r>
              <a:rPr lang="en-US" sz="2400" u="sng" dirty="0" smtClean="0"/>
              <a:t>Infrastructure Testing Board </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0C897748-996A-49C8-BBFC-359669A0CAF1}" type="slidenum">
              <a:rPr lang="en-US"/>
              <a:pPr>
                <a:defRPr/>
              </a:pPr>
              <a:t>10</a:t>
            </a:fld>
            <a:endParaRPr lang="en-US"/>
          </a:p>
        </p:txBody>
      </p:sp>
      <p:sp>
        <p:nvSpPr>
          <p:cNvPr id="21509" name="TextBox 6"/>
          <p:cNvSpPr txBox="1">
            <a:spLocks noChangeArrowheads="1"/>
          </p:cNvSpPr>
          <p:nvPr/>
        </p:nvSpPr>
        <p:spPr bwMode="auto">
          <a:xfrm>
            <a:off x="5105400" y="1600200"/>
            <a:ext cx="4038600" cy="4247317"/>
          </a:xfrm>
          <a:prstGeom prst="rect">
            <a:avLst/>
          </a:prstGeom>
          <a:noFill/>
          <a:ln w="9525">
            <a:noFill/>
            <a:miter lim="800000"/>
            <a:headEnd/>
            <a:tailEnd/>
          </a:ln>
        </p:spPr>
        <p:txBody>
          <a:bodyPr wrap="square">
            <a:spAutoFit/>
          </a:bodyPr>
          <a:lstStyle/>
          <a:p>
            <a:r>
              <a:rPr lang="en-US" dirty="0">
                <a:latin typeface="Calibri" pitchFamily="34" charset="0"/>
              </a:rPr>
              <a:t>Status:</a:t>
            </a:r>
          </a:p>
          <a:p>
            <a:pPr>
              <a:buFont typeface="Arial" charset="0"/>
              <a:buChar char="•"/>
            </a:pPr>
            <a:r>
              <a:rPr lang="en-US" dirty="0" smtClean="0">
                <a:latin typeface="Calibri" pitchFamily="34" charset="0"/>
              </a:rPr>
              <a:t>1 Board loaded with 10 Phase-2 sensors.</a:t>
            </a:r>
          </a:p>
          <a:p>
            <a:pPr>
              <a:buFont typeface="Arial" charset="0"/>
              <a:buChar char="•"/>
            </a:pPr>
            <a:r>
              <a:rPr lang="en-US" dirty="0" smtClean="0">
                <a:latin typeface="Calibri" pitchFamily="34" charset="0"/>
              </a:rPr>
              <a:t>JTAG daisy chain working – we can configure and read back.</a:t>
            </a:r>
          </a:p>
          <a:p>
            <a:pPr>
              <a:buFont typeface="Arial" charset="0"/>
              <a:buChar char="•"/>
            </a:pPr>
            <a:r>
              <a:rPr lang="en-US" dirty="0" smtClean="0">
                <a:latin typeface="Calibri" pitchFamily="34" charset="0"/>
              </a:rPr>
              <a:t>Multi-drop LVDS clock working @ 160 </a:t>
            </a:r>
            <a:r>
              <a:rPr lang="en-US" dirty="0" err="1" smtClean="0">
                <a:latin typeface="Calibri" pitchFamily="34" charset="0"/>
              </a:rPr>
              <a:t>MHz.</a:t>
            </a:r>
            <a:endParaRPr lang="en-US" dirty="0" smtClean="0">
              <a:latin typeface="Calibri" pitchFamily="34" charset="0"/>
            </a:endParaRPr>
          </a:p>
          <a:p>
            <a:pPr>
              <a:buFont typeface="Arial" charset="0"/>
              <a:buChar char="•"/>
            </a:pPr>
            <a:r>
              <a:rPr lang="en-US" dirty="0" smtClean="0">
                <a:latin typeface="Calibri" pitchFamily="34" charset="0"/>
              </a:rPr>
              <a:t>Scripted testing is now working for individual sensors on the ladder.</a:t>
            </a:r>
          </a:p>
          <a:p>
            <a:endParaRPr lang="en-US" dirty="0">
              <a:latin typeface="Calibri" pitchFamily="34" charset="0"/>
            </a:endParaRPr>
          </a:p>
          <a:p>
            <a:r>
              <a:rPr lang="en-US" dirty="0">
                <a:latin typeface="Calibri" pitchFamily="34" charset="0"/>
              </a:rPr>
              <a:t>To do</a:t>
            </a:r>
            <a:r>
              <a:rPr lang="en-US" dirty="0" smtClean="0">
                <a:latin typeface="Calibri" pitchFamily="34" charset="0"/>
              </a:rPr>
              <a:t>:</a:t>
            </a:r>
          </a:p>
          <a:p>
            <a:pPr>
              <a:buFont typeface="Arial" pitchFamily="34" charset="0"/>
              <a:buChar char="•"/>
            </a:pPr>
            <a:r>
              <a:rPr lang="en-US" dirty="0" smtClean="0">
                <a:latin typeface="Calibri" pitchFamily="34" charset="0"/>
              </a:rPr>
              <a:t>Troubleshoot system.</a:t>
            </a:r>
            <a:endParaRPr lang="en-US" dirty="0">
              <a:latin typeface="Calibri" pitchFamily="34" charset="0"/>
            </a:endParaRPr>
          </a:p>
          <a:p>
            <a:pPr>
              <a:buFont typeface="Arial" charset="0"/>
              <a:buChar char="•"/>
            </a:pPr>
            <a:r>
              <a:rPr lang="en-US" dirty="0" smtClean="0">
                <a:latin typeface="Calibri" pitchFamily="34" charset="0"/>
              </a:rPr>
              <a:t>Test individual sensor baseline.</a:t>
            </a:r>
          </a:p>
          <a:p>
            <a:pPr>
              <a:buFont typeface="Arial" charset="0"/>
              <a:buChar char="•"/>
            </a:pPr>
            <a:r>
              <a:rPr lang="en-US" dirty="0" smtClean="0">
                <a:latin typeface="Calibri" pitchFamily="34" charset="0"/>
              </a:rPr>
              <a:t>Test with all sensors clocked.</a:t>
            </a:r>
          </a:p>
          <a:p>
            <a:pPr>
              <a:buFont typeface="Arial" charset="0"/>
              <a:buChar char="•"/>
            </a:pPr>
            <a:r>
              <a:rPr lang="en-US" dirty="0" smtClean="0">
                <a:latin typeface="Calibri" pitchFamily="34" charset="0"/>
              </a:rPr>
              <a:t>Analyze results.</a:t>
            </a:r>
            <a:endParaRPr lang="en-US" dirty="0">
              <a:latin typeface="Calibri" pitchFamily="34" charset="0"/>
            </a:endParaRPr>
          </a:p>
          <a:p>
            <a:pPr>
              <a:buFont typeface="Arial" charset="0"/>
              <a:buChar char="•"/>
            </a:pPr>
            <a:r>
              <a:rPr lang="en-US" dirty="0" smtClean="0">
                <a:latin typeface="Calibri" pitchFamily="34" charset="0"/>
              </a:rPr>
              <a:t>Repeat for different configurations.</a:t>
            </a:r>
            <a:endParaRPr lang="en-US" dirty="0">
              <a:latin typeface="Calibri" pitchFamily="34" charset="0"/>
            </a:endParaRPr>
          </a:p>
        </p:txBody>
      </p:sp>
      <p:sp>
        <p:nvSpPr>
          <p:cNvPr id="21510" name="Rectangle 7"/>
          <p:cNvSpPr>
            <a:spLocks noChangeArrowheads="1"/>
          </p:cNvSpPr>
          <p:nvPr/>
        </p:nvSpPr>
        <p:spPr bwMode="auto">
          <a:xfrm>
            <a:off x="228600" y="5715000"/>
            <a:ext cx="8763000" cy="338138"/>
          </a:xfrm>
          <a:prstGeom prst="rect">
            <a:avLst/>
          </a:prstGeom>
          <a:noFill/>
          <a:ln w="9525">
            <a:noFill/>
            <a:miter lim="800000"/>
            <a:headEnd/>
            <a:tailEnd/>
          </a:ln>
        </p:spPr>
        <p:txBody>
          <a:bodyPr>
            <a:spAutoFit/>
          </a:bodyPr>
          <a:lstStyle/>
          <a:p>
            <a:r>
              <a:rPr lang="en-US" sz="1600" dirty="0">
                <a:latin typeface="Calibri" pitchFamily="34" charset="0"/>
                <a:hlinkClick r:id="rId2"/>
              </a:rPr>
              <a:t>http://rnc.lbl.gov/hft/hardware/docs/Phase1/SCHEMATIC1%20_%20PH1_infrastructure_test_board.pdf</a:t>
            </a:r>
            <a:r>
              <a:rPr lang="en-US" sz="1600" dirty="0">
                <a:latin typeface="Calibri" pitchFamily="34" charset="0"/>
              </a:rPr>
              <a:t> </a:t>
            </a:r>
          </a:p>
        </p:txBody>
      </p:sp>
      <p:sp>
        <p:nvSpPr>
          <p:cNvPr id="21511" name="Rectangle 8"/>
          <p:cNvSpPr>
            <a:spLocks noChangeArrowheads="1"/>
          </p:cNvSpPr>
          <p:nvPr/>
        </p:nvSpPr>
        <p:spPr bwMode="auto">
          <a:xfrm>
            <a:off x="304800" y="6019800"/>
            <a:ext cx="8839200" cy="338138"/>
          </a:xfrm>
          <a:prstGeom prst="rect">
            <a:avLst/>
          </a:prstGeom>
          <a:noFill/>
          <a:ln w="9525">
            <a:noFill/>
            <a:miter lim="800000"/>
            <a:headEnd/>
            <a:tailEnd/>
          </a:ln>
        </p:spPr>
        <p:txBody>
          <a:bodyPr>
            <a:spAutoFit/>
          </a:bodyPr>
          <a:lstStyle/>
          <a:p>
            <a:r>
              <a:rPr lang="en-US" sz="1600" dirty="0">
                <a:latin typeface="Calibri" pitchFamily="34" charset="0"/>
                <a:hlinkClick r:id="rId3"/>
              </a:rPr>
              <a:t>http://rnc.lbl.gov/hft/hardware/docs/Phase1/PHASE-1_INFRASTRUCTURE_TEST.DSN</a:t>
            </a:r>
            <a:r>
              <a:rPr lang="en-US" sz="1600" dirty="0">
                <a:latin typeface="Calibri" pitchFamily="34" charset="0"/>
              </a:rPr>
              <a:t> </a:t>
            </a:r>
          </a:p>
        </p:txBody>
      </p:sp>
      <p:pic>
        <p:nvPicPr>
          <p:cNvPr id="11" name="Picture 10" descr="P1000402.JPG"/>
          <p:cNvPicPr>
            <a:picLocks noChangeAspect="1"/>
          </p:cNvPicPr>
          <p:nvPr/>
        </p:nvPicPr>
        <p:blipFill>
          <a:blip r:embed="rId4" cstate="print"/>
          <a:srcRect l="1415" t="9434" r="3773" b="18868"/>
          <a:stretch>
            <a:fillRect/>
          </a:stretch>
        </p:blipFill>
        <p:spPr>
          <a:xfrm rot="10800000">
            <a:off x="152400" y="2362200"/>
            <a:ext cx="4953000" cy="28091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Testing Results</a:t>
            </a:r>
            <a:endParaRPr lang="en-US" dirty="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7CD8E30D-2263-4EDD-9F7F-F989D6136C9A}" type="slidenum">
              <a:rPr lang="en-US" smtClean="0"/>
              <a:pPr>
                <a:defRPr/>
              </a:pPr>
              <a:t>11</a:t>
            </a:fld>
            <a:endParaRPr lang="en-US"/>
          </a:p>
        </p:txBody>
      </p:sp>
      <p:pic>
        <p:nvPicPr>
          <p:cNvPr id="7" name="Picture 5" descr="discri_scan_analysis_results5"/>
          <p:cNvPicPr>
            <a:picLocks noChangeAspect="1" noChangeArrowheads="1"/>
          </p:cNvPicPr>
          <p:nvPr/>
        </p:nvPicPr>
        <p:blipFill>
          <a:blip r:embed="rId3" cstate="print"/>
          <a:srcRect b="50072"/>
          <a:stretch>
            <a:fillRect/>
          </a:stretch>
        </p:blipFill>
        <p:spPr bwMode="auto">
          <a:xfrm>
            <a:off x="2057400" y="1752600"/>
            <a:ext cx="6856413" cy="2209800"/>
          </a:xfrm>
          <a:prstGeom prst="rect">
            <a:avLst/>
          </a:prstGeom>
          <a:noFill/>
          <a:ln w="9525">
            <a:noFill/>
            <a:miter lim="800000"/>
            <a:headEnd/>
            <a:tailEnd/>
          </a:ln>
        </p:spPr>
      </p:pic>
      <p:pic>
        <p:nvPicPr>
          <p:cNvPr id="8" name="Picture 6" descr="discri_scan_analysis_results"/>
          <p:cNvPicPr>
            <a:picLocks noChangeAspect="1" noChangeArrowheads="1"/>
          </p:cNvPicPr>
          <p:nvPr/>
        </p:nvPicPr>
        <p:blipFill>
          <a:blip r:embed="rId4" cstate="print"/>
          <a:srcRect b="49928"/>
          <a:stretch>
            <a:fillRect/>
          </a:stretch>
        </p:blipFill>
        <p:spPr bwMode="auto">
          <a:xfrm>
            <a:off x="2057400" y="4114800"/>
            <a:ext cx="6837363" cy="2209800"/>
          </a:xfrm>
          <a:prstGeom prst="rect">
            <a:avLst/>
          </a:prstGeom>
          <a:noFill/>
          <a:ln w="9525">
            <a:noFill/>
            <a:miter lim="800000"/>
            <a:headEnd/>
            <a:tailEnd/>
          </a:ln>
        </p:spPr>
      </p:pic>
      <p:sp>
        <p:nvSpPr>
          <p:cNvPr id="10" name="Rectangle 4"/>
          <p:cNvSpPr txBox="1">
            <a:spLocks noChangeArrowheads="1"/>
          </p:cNvSpPr>
          <p:nvPr/>
        </p:nvSpPr>
        <p:spPr bwMode="auto">
          <a:xfrm>
            <a:off x="6096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Probe tests vs ladder tests (chip C1)</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Rectangle 10"/>
          <p:cNvSpPr/>
          <p:nvPr/>
        </p:nvSpPr>
        <p:spPr>
          <a:xfrm>
            <a:off x="533400" y="2667000"/>
            <a:ext cx="1351652" cy="369332"/>
          </a:xfrm>
          <a:prstGeom prst="rect">
            <a:avLst/>
          </a:prstGeom>
        </p:spPr>
        <p:txBody>
          <a:bodyPr wrap="none">
            <a:spAutoFit/>
          </a:bodyPr>
          <a:lstStyle/>
          <a:p>
            <a:r>
              <a:rPr lang="en-US" dirty="0" smtClean="0"/>
              <a:t>Probe tests</a:t>
            </a:r>
            <a:endParaRPr lang="en-US" dirty="0"/>
          </a:p>
        </p:txBody>
      </p:sp>
      <p:sp>
        <p:nvSpPr>
          <p:cNvPr id="12" name="Rectangle 11"/>
          <p:cNvSpPr/>
          <p:nvPr/>
        </p:nvSpPr>
        <p:spPr>
          <a:xfrm>
            <a:off x="1143000" y="5029200"/>
            <a:ext cx="543739" cy="369332"/>
          </a:xfrm>
          <a:prstGeom prst="rect">
            <a:avLst/>
          </a:prstGeom>
        </p:spPr>
        <p:txBody>
          <a:bodyPr wrap="none">
            <a:spAutoFit/>
          </a:bodyPr>
          <a:lstStyle/>
          <a:p>
            <a:r>
              <a:rPr lang="en-US" dirty="0" smtClean="0"/>
              <a:t>ITB</a:t>
            </a:r>
            <a:endParaRPr lang="en-US" dirty="0"/>
          </a:p>
        </p:txBody>
      </p:sp>
      <p:sp>
        <p:nvSpPr>
          <p:cNvPr id="13" name="TextBox 12"/>
          <p:cNvSpPr txBox="1"/>
          <p:nvPr/>
        </p:nvSpPr>
        <p:spPr>
          <a:xfrm>
            <a:off x="4191000" y="3733800"/>
            <a:ext cx="2590800" cy="646331"/>
          </a:xfrm>
          <a:prstGeom prst="rect">
            <a:avLst/>
          </a:prstGeom>
          <a:noFill/>
        </p:spPr>
        <p:txBody>
          <a:bodyPr wrap="square" rtlCol="0">
            <a:spAutoFit/>
          </a:bodyPr>
          <a:lstStyle/>
          <a:p>
            <a:r>
              <a:rPr lang="en-US" dirty="0" smtClean="0">
                <a:solidFill>
                  <a:srgbClr val="FF0000"/>
                </a:solidFill>
              </a:rPr>
              <a:t>Very Preliminary with known problems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complete data and configuration paths appear to be working.</a:t>
            </a:r>
          </a:p>
          <a:p>
            <a:r>
              <a:rPr lang="en-US" dirty="0" smtClean="0"/>
              <a:t>We have the firmware/software tools to troubleshoot both the infrastructure testing board and the  probe testing systems.</a:t>
            </a:r>
          </a:p>
          <a:p>
            <a:r>
              <a:rPr lang="en-US" dirty="0" smtClean="0"/>
              <a:t>This work has begun – we will fix the existing problems and move to full infrastructure testing of sensor ladders.</a:t>
            </a:r>
            <a:endParaRPr lang="en-US" dirty="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7CD8E30D-2263-4EDD-9F7F-F989D6136C9A}" type="slidenum">
              <a:rPr lang="en-US" smtClean="0"/>
              <a:pPr>
                <a:defRPr/>
              </a:pPr>
              <a:t>12</a:t>
            </a:fld>
            <a:endParaRPr lang="en-US"/>
          </a:p>
        </p:txBody>
      </p:sp>
      <p:sp>
        <p:nvSpPr>
          <p:cNvPr id="6" name="Title 1"/>
          <p:cNvSpPr>
            <a:spLocks noGrp="1"/>
          </p:cNvSpPr>
          <p:nvPr>
            <p:ph type="title"/>
          </p:nvPr>
        </p:nvSpPr>
        <p:spPr/>
        <p:txBody>
          <a:bodyPr/>
          <a:lstStyle/>
          <a:p>
            <a:r>
              <a:rPr lang="en-US" sz="3600" dirty="0" smtClean="0"/>
              <a:t>PXL Cable Development Status</a:t>
            </a:r>
            <a:br>
              <a:rPr lang="en-US" sz="3600" dirty="0" smtClean="0"/>
            </a:br>
            <a:r>
              <a:rPr lang="en-US" sz="3600" dirty="0" smtClean="0"/>
              <a:t>(ladder level system test)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76200"/>
            <a:ext cx="8229600" cy="1143000"/>
          </a:xfrm>
        </p:spPr>
        <p:txBody>
          <a:bodyPr/>
          <a:lstStyle/>
          <a:p>
            <a:r>
              <a:rPr lang="en-US" dirty="0" smtClean="0"/>
              <a:t>PXL Cable Development Status</a:t>
            </a:r>
          </a:p>
        </p:txBody>
      </p:sp>
      <p:sp>
        <p:nvSpPr>
          <p:cNvPr id="23554" name="Content Placeholder 2"/>
          <p:cNvSpPr>
            <a:spLocks noGrp="1"/>
          </p:cNvSpPr>
          <p:nvPr>
            <p:ph idx="1"/>
          </p:nvPr>
        </p:nvSpPr>
        <p:spPr>
          <a:xfrm>
            <a:off x="3124200" y="990600"/>
            <a:ext cx="3124200" cy="381000"/>
          </a:xfrm>
        </p:spPr>
        <p:txBody>
          <a:bodyPr/>
          <a:lstStyle/>
          <a:p>
            <a:pPr>
              <a:buFont typeface="Arial" charset="0"/>
              <a:buNone/>
            </a:pPr>
            <a:r>
              <a:rPr lang="en-US" sz="2400" u="sng" dirty="0" smtClean="0"/>
              <a:t>Cable design options</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1149EAB7-99B5-4881-9BA0-D877E48E844F}" type="slidenum">
              <a:rPr lang="en-US"/>
              <a:pPr>
                <a:defRPr/>
              </a:pPr>
              <a:t>13</a:t>
            </a:fld>
            <a:endParaRPr lang="en-US" dirty="0"/>
          </a:p>
        </p:txBody>
      </p:sp>
      <p:sp>
        <p:nvSpPr>
          <p:cNvPr id="23557" name="TextBox 6"/>
          <p:cNvSpPr txBox="1">
            <a:spLocks noChangeArrowheads="1"/>
          </p:cNvSpPr>
          <p:nvPr/>
        </p:nvSpPr>
        <p:spPr bwMode="auto">
          <a:xfrm>
            <a:off x="838200" y="1600200"/>
            <a:ext cx="7696200" cy="4093428"/>
          </a:xfrm>
          <a:prstGeom prst="rect">
            <a:avLst/>
          </a:prstGeom>
          <a:noFill/>
          <a:ln w="9525">
            <a:noFill/>
            <a:miter lim="800000"/>
            <a:headEnd/>
            <a:tailEnd/>
          </a:ln>
        </p:spPr>
        <p:txBody>
          <a:bodyPr>
            <a:spAutoFit/>
          </a:bodyPr>
          <a:lstStyle/>
          <a:p>
            <a:pPr>
              <a:buFont typeface="Arial" charset="0"/>
              <a:buChar char="•"/>
            </a:pPr>
            <a:r>
              <a:rPr lang="en-US" sz="2000" dirty="0">
                <a:latin typeface="Calibri" pitchFamily="34" charset="0"/>
              </a:rPr>
              <a:t>A detailed description of the challenge is available here </a:t>
            </a:r>
            <a:r>
              <a:rPr lang="en-US" sz="2000" dirty="0">
                <a:latin typeface="Calibri" pitchFamily="34" charset="0"/>
                <a:hlinkClick r:id="rId2"/>
              </a:rPr>
              <a:t>http://rnc.lbl.gov/hft/hardware/docs/PXL_RDO_cable_options_1.doc</a:t>
            </a:r>
            <a:endParaRPr lang="en-US" sz="2000" dirty="0">
              <a:latin typeface="Calibri" pitchFamily="34" charset="0"/>
            </a:endParaRPr>
          </a:p>
          <a:p>
            <a:pPr>
              <a:buFont typeface="Arial" charset="0"/>
              <a:buChar char="•"/>
            </a:pPr>
            <a:r>
              <a:rPr lang="en-US" sz="2000" dirty="0">
                <a:latin typeface="Calibri" pitchFamily="34" charset="0"/>
              </a:rPr>
              <a:t>We are attempting a “proof-of-principle” test before the CD-2/3 review. </a:t>
            </a:r>
          </a:p>
          <a:p>
            <a:pPr>
              <a:buFont typeface="Arial" charset="0"/>
              <a:buChar char="•"/>
            </a:pPr>
            <a:r>
              <a:rPr lang="en-US" sz="2000" dirty="0">
                <a:latin typeface="Calibri" pitchFamily="34" charset="0"/>
              </a:rPr>
              <a:t>A single sided test cable design has been produced for fabrication at </a:t>
            </a:r>
            <a:r>
              <a:rPr lang="en-US" sz="2000" dirty="0" err="1">
                <a:latin typeface="Calibri" pitchFamily="34" charset="0"/>
              </a:rPr>
              <a:t>Datex</a:t>
            </a:r>
            <a:r>
              <a:rPr lang="en-US" sz="2000" dirty="0">
                <a:latin typeface="Calibri" pitchFamily="34" charset="0"/>
              </a:rPr>
              <a:t> to assess capability and quality. (quotation not yet received)</a:t>
            </a:r>
          </a:p>
          <a:p>
            <a:pPr>
              <a:buFont typeface="Arial" charset="0"/>
              <a:buChar char="•"/>
            </a:pPr>
            <a:r>
              <a:rPr lang="en-US" sz="2000" dirty="0" smtClean="0">
                <a:latin typeface="Calibri" pitchFamily="34" charset="0"/>
              </a:rPr>
              <a:t>Some delay due to material issues. It is difficult to find anyone willing to fabricate </a:t>
            </a:r>
            <a:r>
              <a:rPr lang="en-US" sz="2000" dirty="0" err="1" smtClean="0">
                <a:latin typeface="Calibri" pitchFamily="34" charset="0"/>
              </a:rPr>
              <a:t>kapton</a:t>
            </a:r>
            <a:r>
              <a:rPr lang="en-US" sz="2000" dirty="0" smtClean="0">
                <a:latin typeface="Calibri" pitchFamily="34" charset="0"/>
              </a:rPr>
              <a:t>/Al.</a:t>
            </a:r>
            <a:endParaRPr lang="en-US" sz="2000" dirty="0">
              <a:latin typeface="Calibri" pitchFamily="34" charset="0"/>
            </a:endParaRPr>
          </a:p>
          <a:p>
            <a:pPr>
              <a:buFont typeface="Arial" charset="0"/>
              <a:buChar char="•"/>
            </a:pPr>
            <a:r>
              <a:rPr lang="en-US" sz="2000" dirty="0" smtClean="0">
                <a:latin typeface="Calibri" pitchFamily="34" charset="0"/>
              </a:rPr>
              <a:t>We have located some 1 mil Al on 1 mil </a:t>
            </a:r>
            <a:r>
              <a:rPr lang="en-US" sz="2000" dirty="0" err="1" smtClean="0">
                <a:latin typeface="Calibri" pitchFamily="34" charset="0"/>
              </a:rPr>
              <a:t>mylar</a:t>
            </a:r>
            <a:r>
              <a:rPr lang="en-US" sz="2000" dirty="0" smtClean="0">
                <a:latin typeface="Calibri" pitchFamily="34" charset="0"/>
              </a:rPr>
              <a:t> and shipped it to </a:t>
            </a:r>
            <a:r>
              <a:rPr lang="en-US" sz="2000" dirty="0" err="1" smtClean="0">
                <a:latin typeface="Calibri" pitchFamily="34" charset="0"/>
              </a:rPr>
              <a:t>Datex</a:t>
            </a:r>
            <a:r>
              <a:rPr lang="en-US" sz="2000" dirty="0" smtClean="0">
                <a:latin typeface="Calibri" pitchFamily="34" charset="0"/>
              </a:rPr>
              <a:t>. They are evaluating the suitability.</a:t>
            </a:r>
          </a:p>
          <a:p>
            <a:pPr>
              <a:buFont typeface="Arial" charset="0"/>
              <a:buChar char="•"/>
            </a:pPr>
            <a:r>
              <a:rPr lang="en-US" sz="2000" dirty="0" err="1" smtClean="0">
                <a:latin typeface="Calibri" pitchFamily="34" charset="0"/>
              </a:rPr>
              <a:t>Datex</a:t>
            </a:r>
            <a:r>
              <a:rPr lang="en-US" sz="2000" dirty="0" smtClean="0">
                <a:latin typeface="Calibri" pitchFamily="34" charset="0"/>
              </a:rPr>
              <a:t> will start first attempt at fabrication next week. Results will follow.</a:t>
            </a:r>
            <a:endParaRPr lang="en-US" sz="2000" dirty="0">
              <a:latin typeface="Calibri" pitchFamily="34" charset="0"/>
            </a:endParaRPr>
          </a:p>
          <a:p>
            <a:pPr>
              <a:buFont typeface="Arial" pitchFamily="34" charset="0"/>
              <a:buChar char="•"/>
            </a:pPr>
            <a:r>
              <a:rPr lang="en-US" sz="2000" dirty="0" smtClean="0">
                <a:latin typeface="Calibri" pitchFamily="34" charset="0"/>
              </a:rPr>
              <a:t>Other </a:t>
            </a:r>
            <a:r>
              <a:rPr lang="en-US" sz="2000" dirty="0">
                <a:latin typeface="Calibri" pitchFamily="34" charset="0"/>
              </a:rPr>
              <a:t>vendors </a:t>
            </a:r>
            <a:r>
              <a:rPr lang="en-US" sz="2000" dirty="0" smtClean="0">
                <a:latin typeface="Calibri" pitchFamily="34" charset="0"/>
              </a:rPr>
              <a:t>(SE SRTIIE, </a:t>
            </a:r>
            <a:r>
              <a:rPr lang="en-US" sz="2000" dirty="0" err="1" smtClean="0">
                <a:latin typeface="Calibri" pitchFamily="34" charset="0"/>
              </a:rPr>
              <a:t>Kharkov,Ukraine</a:t>
            </a:r>
            <a:r>
              <a:rPr lang="en-US" sz="2000" dirty="0" smtClean="0">
                <a:latin typeface="Calibri" pitchFamily="34" charset="0"/>
              </a:rPr>
              <a:t> and CERN</a:t>
            </a:r>
            <a:r>
              <a:rPr lang="en-US" sz="2000" dirty="0">
                <a:latin typeface="Calibri" pitchFamily="34" charset="0"/>
              </a:rPr>
              <a:t>?) will be contacted.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t>RDO Prototyping Status</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Prototype MTB and RDO boards are fabricated and under test in ladder system test.</a:t>
            </a:r>
          </a:p>
          <a:p>
            <a:pPr fontAlgn="auto">
              <a:spcAft>
                <a:spcPts val="0"/>
              </a:spcAft>
              <a:buFont typeface="Arial" pitchFamily="34" charset="0"/>
              <a:buChar char="•"/>
              <a:defRPr/>
            </a:pPr>
            <a:r>
              <a:rPr lang="en-US" dirty="0" smtClean="0"/>
              <a:t>Architecture and Implementation documents are in </a:t>
            </a:r>
            <a:r>
              <a:rPr lang="en-US" dirty="0" smtClean="0"/>
              <a:t>progress due to be completed within 2 weeks. </a:t>
            </a:r>
            <a:endParaRPr lang="en-US" dirty="0" smtClean="0"/>
          </a:p>
          <a:p>
            <a:pPr fontAlgn="auto">
              <a:spcAft>
                <a:spcPts val="0"/>
              </a:spcAft>
              <a:buFont typeface="Arial" pitchFamily="34" charset="0"/>
              <a:buChar char="•"/>
              <a:defRPr/>
            </a:pPr>
            <a:r>
              <a:rPr lang="en-US" dirty="0" smtClean="0"/>
              <a:t>Full sector RDO (4 ladders) in data taking </a:t>
            </a:r>
            <a:r>
              <a:rPr lang="en-US" dirty="0" smtClean="0"/>
              <a:t>mode is in progress.</a:t>
            </a:r>
            <a:endParaRPr lang="en-US" dirty="0" smtClean="0"/>
          </a:p>
          <a:p>
            <a:pPr fontAlgn="auto">
              <a:spcAft>
                <a:spcPts val="0"/>
              </a:spcAft>
              <a:buFont typeface="Arial" pitchFamily="34" charset="0"/>
              <a:buChar char="•"/>
              <a:defRPr/>
            </a:pPr>
            <a:r>
              <a:rPr lang="en-US" dirty="0" smtClean="0"/>
              <a:t>Internal workshop/review is scheduled for June 23-24 2010 at LBNL.</a:t>
            </a:r>
          </a:p>
          <a:p>
            <a:pPr fontAlgn="auto">
              <a:spcAft>
                <a:spcPts val="0"/>
              </a:spcAft>
              <a:buFont typeface="Arial" pitchFamily="34" charset="0"/>
              <a:buChar char="•"/>
              <a:defRPr/>
            </a:pPr>
            <a:r>
              <a:rPr lang="en-US" dirty="0" smtClean="0"/>
              <a:t>Development of slow control and monitoring system to integrated after internal review.</a:t>
            </a:r>
          </a:p>
          <a:p>
            <a:pPr fontAlgn="auto">
              <a:spcAft>
                <a:spcPts val="0"/>
              </a:spcAft>
              <a:buFont typeface="Arial" pitchFamily="34" charset="0"/>
              <a:buChar char="•"/>
              <a:defRPr/>
            </a:pPr>
            <a:r>
              <a:rPr lang="en-US" dirty="0" smtClean="0"/>
              <a:t>Effort for beam testing firmware and software is underway. </a:t>
            </a:r>
            <a:endParaRPr lang="en-US" dirty="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85B5C6B0-C9D4-4C7D-B44D-26362D7C4DAF}"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381000"/>
            <a:ext cx="8229600" cy="1143000"/>
          </a:xfrm>
        </p:spPr>
        <p:txBody>
          <a:bodyPr/>
          <a:lstStyle/>
          <a:p>
            <a:r>
              <a:rPr lang="en-US" sz="3600" smtClean="0"/>
              <a:t>Sensor and system development and testing status</a:t>
            </a:r>
            <a:br>
              <a:rPr lang="en-US" sz="3600" smtClean="0"/>
            </a:br>
            <a:r>
              <a:rPr lang="en-US" sz="3600" smtClean="0"/>
              <a:t> </a:t>
            </a:r>
          </a:p>
        </p:txBody>
      </p:sp>
      <p:sp>
        <p:nvSpPr>
          <p:cNvPr id="28674" name="Content Placeholder 2"/>
          <p:cNvSpPr>
            <a:spLocks noGrp="1"/>
          </p:cNvSpPr>
          <p:nvPr>
            <p:ph idx="1"/>
          </p:nvPr>
        </p:nvSpPr>
        <p:spPr>
          <a:xfrm>
            <a:off x="381000" y="1295400"/>
            <a:ext cx="8534400" cy="1371600"/>
          </a:xfrm>
        </p:spPr>
        <p:txBody>
          <a:bodyPr/>
          <a:lstStyle/>
          <a:p>
            <a:pPr algn="ctr">
              <a:buFont typeface="Arial" charset="0"/>
              <a:buNone/>
            </a:pPr>
            <a:r>
              <a:rPr lang="en-US" sz="2400" u="sng" dirty="0" smtClean="0"/>
              <a:t>Beam test at </a:t>
            </a:r>
            <a:r>
              <a:rPr lang="en-US" sz="2400" u="sng" dirty="0" err="1" smtClean="0"/>
              <a:t>Fermilab</a:t>
            </a:r>
            <a:r>
              <a:rPr lang="en-US" sz="2400" u="sng" dirty="0" smtClean="0"/>
              <a:t> </a:t>
            </a:r>
          </a:p>
          <a:p>
            <a:r>
              <a:rPr lang="en-US" sz="2400" dirty="0" smtClean="0"/>
              <a:t>Measure efficiency </a:t>
            </a:r>
            <a:r>
              <a:rPr lang="en-US" sz="2400" dirty="0" smtClean="0"/>
              <a:t>of Phase-2 sensors using </a:t>
            </a:r>
            <a:r>
              <a:rPr lang="en-US" sz="2400" dirty="0" smtClean="0"/>
              <a:t>a sensor telescope.</a:t>
            </a:r>
          </a:p>
          <a:p>
            <a:pPr algn="ctr">
              <a:buFont typeface="Arial" charset="0"/>
              <a:buNone/>
            </a:pPr>
            <a:endParaRPr lang="en-US" sz="2400" dirty="0" smtClean="0"/>
          </a:p>
          <a:p>
            <a:pPr algn="ctr">
              <a:buFont typeface="Arial" charset="0"/>
              <a:buNone/>
            </a:pPr>
            <a:endParaRPr lang="en-US" sz="2400" dirty="0" smtClean="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99F816E9-0339-43BC-AC09-0DD7A5D005FB}" type="slidenum">
              <a:rPr lang="en-US"/>
              <a:pPr>
                <a:defRPr/>
              </a:pPr>
              <a:t>15</a:t>
            </a:fld>
            <a:endParaRPr lang="en-US"/>
          </a:p>
        </p:txBody>
      </p:sp>
      <p:sp>
        <p:nvSpPr>
          <p:cNvPr id="28677" name="Rectangle 6"/>
          <p:cNvSpPr>
            <a:spLocks noChangeArrowheads="1"/>
          </p:cNvSpPr>
          <p:nvPr/>
        </p:nvSpPr>
        <p:spPr bwMode="auto">
          <a:xfrm>
            <a:off x="533400" y="5334000"/>
            <a:ext cx="7620000" cy="369888"/>
          </a:xfrm>
          <a:prstGeom prst="rect">
            <a:avLst/>
          </a:prstGeom>
          <a:noFill/>
          <a:ln w="9525">
            <a:noFill/>
            <a:miter lim="800000"/>
            <a:headEnd/>
            <a:tailEnd/>
          </a:ln>
        </p:spPr>
        <p:txBody>
          <a:bodyPr>
            <a:spAutoFit/>
          </a:bodyPr>
          <a:lstStyle/>
          <a:p>
            <a:r>
              <a:rPr lang="en-US">
                <a:latin typeface="Calibri" pitchFamily="34" charset="0"/>
                <a:hlinkClick r:id="rId2"/>
              </a:rPr>
              <a:t>http://rnc.lbl.gov/hft/hardware/docs/Phase1/Phase-1_telescope_proposal.pdf</a:t>
            </a:r>
            <a:endParaRPr lang="en-US">
              <a:latin typeface="Calibri" pitchFamily="34" charset="0"/>
            </a:endParaRPr>
          </a:p>
        </p:txBody>
      </p:sp>
      <p:pic>
        <p:nvPicPr>
          <p:cNvPr id="28678" name="Object 1"/>
          <p:cNvPicPr>
            <a:picLocks noChangeArrowheads="1"/>
          </p:cNvPicPr>
          <p:nvPr/>
        </p:nvPicPr>
        <p:blipFill>
          <a:blip r:embed="rId3" cstate="print"/>
          <a:srcRect b="-227"/>
          <a:stretch>
            <a:fillRect/>
          </a:stretch>
        </p:blipFill>
        <p:spPr bwMode="auto">
          <a:xfrm>
            <a:off x="1447800" y="2667000"/>
            <a:ext cx="5953125"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381000"/>
            <a:ext cx="8229600" cy="1143000"/>
          </a:xfrm>
        </p:spPr>
        <p:txBody>
          <a:bodyPr/>
          <a:lstStyle/>
          <a:p>
            <a:r>
              <a:rPr lang="en-US" sz="3600" dirty="0" smtClean="0"/>
              <a:t>Sensor and system development and testing status</a:t>
            </a:r>
            <a:br>
              <a:rPr lang="en-US" sz="3600" dirty="0" smtClean="0"/>
            </a:br>
            <a:r>
              <a:rPr lang="en-US" sz="3600" dirty="0" smtClean="0"/>
              <a:t> </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7A7CC46F-5722-4B58-BA09-1D73BDD995D2}" type="slidenum">
              <a:rPr lang="en-US"/>
              <a:pPr>
                <a:defRPr/>
              </a:pPr>
              <a:t>16</a:t>
            </a:fld>
            <a:endParaRPr lang="en-US"/>
          </a:p>
        </p:txBody>
      </p:sp>
      <p:sp>
        <p:nvSpPr>
          <p:cNvPr id="29700" name="TextBox 8"/>
          <p:cNvSpPr txBox="1">
            <a:spLocks noChangeArrowheads="1"/>
          </p:cNvSpPr>
          <p:nvPr/>
        </p:nvSpPr>
        <p:spPr bwMode="auto">
          <a:xfrm>
            <a:off x="762000" y="1143000"/>
            <a:ext cx="7651750" cy="4708981"/>
          </a:xfrm>
          <a:prstGeom prst="rect">
            <a:avLst/>
          </a:prstGeom>
          <a:noFill/>
          <a:ln w="9525">
            <a:noFill/>
            <a:miter lim="800000"/>
            <a:headEnd/>
            <a:tailEnd/>
          </a:ln>
        </p:spPr>
        <p:txBody>
          <a:bodyPr>
            <a:spAutoFit/>
          </a:bodyPr>
          <a:lstStyle/>
          <a:p>
            <a:pPr algn="ctr"/>
            <a:r>
              <a:rPr lang="en-US" u="sng" dirty="0">
                <a:latin typeface="Calibri" pitchFamily="34" charset="0"/>
              </a:rPr>
              <a:t>Beam test at </a:t>
            </a:r>
            <a:r>
              <a:rPr lang="en-US" u="sng" dirty="0" err="1">
                <a:latin typeface="Calibri" pitchFamily="34" charset="0"/>
              </a:rPr>
              <a:t>Fermilab</a:t>
            </a:r>
            <a:r>
              <a:rPr lang="en-US" u="sng" dirty="0">
                <a:latin typeface="Calibri" pitchFamily="34" charset="0"/>
              </a:rPr>
              <a:t> </a:t>
            </a:r>
          </a:p>
          <a:p>
            <a:pPr>
              <a:buFont typeface="Arial" charset="0"/>
              <a:buChar char="•"/>
            </a:pPr>
            <a:endParaRPr lang="en-US" dirty="0">
              <a:latin typeface="Calibri" pitchFamily="34" charset="0"/>
            </a:endParaRPr>
          </a:p>
          <a:p>
            <a:pPr>
              <a:buFont typeface="Arial" charset="0"/>
              <a:buChar char="•"/>
            </a:pPr>
            <a:r>
              <a:rPr lang="en-US" dirty="0">
                <a:latin typeface="Calibri" pitchFamily="34" charset="0"/>
              </a:rPr>
              <a:t>We have a draft telescope design (see previous link) and test plan.</a:t>
            </a:r>
          </a:p>
          <a:p>
            <a:pPr>
              <a:buFont typeface="Arial" charset="0"/>
              <a:buChar char="•"/>
            </a:pPr>
            <a:r>
              <a:rPr lang="en-US" dirty="0">
                <a:latin typeface="Calibri" pitchFamily="34" charset="0"/>
              </a:rPr>
              <a:t>Plan uses existing Phase-2 individual testing board design, existing prototype MTB and RDO boards</a:t>
            </a:r>
            <a:r>
              <a:rPr lang="en-US" dirty="0" smtClean="0">
                <a:latin typeface="Calibri" pitchFamily="34" charset="0"/>
              </a:rPr>
              <a:t>.</a:t>
            </a:r>
          </a:p>
          <a:p>
            <a:pPr lvl="1">
              <a:buFont typeface="Arial" pitchFamily="34" charset="0"/>
              <a:buChar char="•"/>
            </a:pPr>
            <a:r>
              <a:rPr lang="en-US" sz="1600" dirty="0" smtClean="0">
                <a:latin typeface="Calibri" pitchFamily="34" charset="0"/>
              </a:rPr>
              <a:t>New testing boards have been ordered</a:t>
            </a:r>
          </a:p>
          <a:p>
            <a:pPr lvl="1">
              <a:buFont typeface="Arial" pitchFamily="34" charset="0"/>
              <a:buChar char="•"/>
            </a:pPr>
            <a:r>
              <a:rPr lang="en-US" sz="1600" dirty="0" smtClean="0">
                <a:latin typeface="Calibri" pitchFamily="34" charset="0"/>
              </a:rPr>
              <a:t>50 um Phase-2 sensors will be delivered in 1 week.</a:t>
            </a:r>
          </a:p>
          <a:p>
            <a:pPr lvl="1">
              <a:buFont typeface="Arial" pitchFamily="34" charset="0"/>
              <a:buChar char="•"/>
            </a:pPr>
            <a:r>
              <a:rPr lang="en-US" sz="1600" dirty="0" smtClean="0">
                <a:latin typeface="Calibri" pitchFamily="34" charset="0"/>
              </a:rPr>
              <a:t>Design for individual testing board </a:t>
            </a:r>
            <a:r>
              <a:rPr lang="en-US" sz="1600" dirty="0" smtClean="0">
                <a:latin typeface="Calibri" pitchFamily="34" charset="0"/>
              </a:rPr>
              <a:t>modification </a:t>
            </a:r>
            <a:r>
              <a:rPr lang="en-US" sz="1600" dirty="0" smtClean="0">
                <a:latin typeface="Calibri" pitchFamily="34" charset="0"/>
              </a:rPr>
              <a:t>is </a:t>
            </a:r>
            <a:r>
              <a:rPr lang="en-US" sz="1600" dirty="0" smtClean="0">
                <a:latin typeface="Calibri" pitchFamily="34" charset="0"/>
              </a:rPr>
              <a:t>complete.</a:t>
            </a:r>
            <a:endParaRPr lang="en-US" sz="1600" dirty="0">
              <a:latin typeface="Calibri" pitchFamily="34" charset="0"/>
            </a:endParaRPr>
          </a:p>
          <a:p>
            <a:pPr>
              <a:buFont typeface="Arial" charset="0"/>
              <a:buChar char="•"/>
            </a:pPr>
            <a:r>
              <a:rPr lang="en-US" dirty="0">
                <a:latin typeface="Calibri" pitchFamily="34" charset="0"/>
              </a:rPr>
              <a:t>Initial contact with test beam facility at </a:t>
            </a:r>
            <a:r>
              <a:rPr lang="en-US" dirty="0" err="1">
                <a:latin typeface="Calibri" pitchFamily="34" charset="0"/>
              </a:rPr>
              <a:t>Fermilab</a:t>
            </a:r>
            <a:r>
              <a:rPr lang="en-US" dirty="0">
                <a:latin typeface="Calibri" pitchFamily="34" charset="0"/>
              </a:rPr>
              <a:t>.</a:t>
            </a:r>
          </a:p>
          <a:p>
            <a:endParaRPr lang="en-US" dirty="0">
              <a:latin typeface="Calibri" pitchFamily="34" charset="0"/>
            </a:endParaRPr>
          </a:p>
          <a:p>
            <a:r>
              <a:rPr lang="en-US" dirty="0">
                <a:latin typeface="Calibri" pitchFamily="34" charset="0"/>
              </a:rPr>
              <a:t>To do</a:t>
            </a:r>
            <a:r>
              <a:rPr lang="en-US" dirty="0" smtClean="0">
                <a:latin typeface="Calibri" pitchFamily="34" charset="0"/>
              </a:rPr>
              <a:t>:</a:t>
            </a:r>
          </a:p>
          <a:p>
            <a:pPr>
              <a:buFont typeface="Arial" pitchFamily="34" charset="0"/>
              <a:buChar char="•"/>
            </a:pPr>
            <a:r>
              <a:rPr lang="en-US" dirty="0" smtClean="0">
                <a:latin typeface="Calibri" pitchFamily="34" charset="0"/>
              </a:rPr>
              <a:t>Join with the FGT effort? Depends on schedule.</a:t>
            </a:r>
            <a:endParaRPr lang="en-US" dirty="0">
              <a:latin typeface="Calibri" pitchFamily="34" charset="0"/>
            </a:endParaRPr>
          </a:p>
          <a:p>
            <a:pPr>
              <a:buFont typeface="Arial" charset="0"/>
              <a:buChar char="•"/>
            </a:pPr>
            <a:r>
              <a:rPr lang="en-US" dirty="0">
                <a:latin typeface="Calibri" pitchFamily="34" charset="0"/>
              </a:rPr>
              <a:t>Write and submit test beam proposal.</a:t>
            </a:r>
          </a:p>
          <a:p>
            <a:pPr>
              <a:buFont typeface="Arial" charset="0"/>
              <a:buChar char="•"/>
            </a:pPr>
            <a:r>
              <a:rPr lang="en-US" dirty="0">
                <a:latin typeface="Calibri" pitchFamily="34" charset="0"/>
              </a:rPr>
              <a:t>Develop firmware for beam test of 4 sensor telescope.</a:t>
            </a:r>
          </a:p>
          <a:p>
            <a:pPr>
              <a:buFont typeface="Arial" charset="0"/>
              <a:buChar char="•"/>
            </a:pPr>
            <a:r>
              <a:rPr lang="en-US" dirty="0">
                <a:latin typeface="Calibri" pitchFamily="34" charset="0"/>
              </a:rPr>
              <a:t>Develop light box and mechanical support structure.</a:t>
            </a:r>
          </a:p>
          <a:p>
            <a:pPr>
              <a:buFont typeface="Arial" charset="0"/>
              <a:buChar char="•"/>
            </a:pPr>
            <a:r>
              <a:rPr lang="en-US" dirty="0">
                <a:latin typeface="Calibri" pitchFamily="34" charset="0"/>
              </a:rPr>
              <a:t>Fabricate trigger detectors (if required)</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381000"/>
            <a:ext cx="8229600" cy="1143000"/>
          </a:xfrm>
        </p:spPr>
        <p:txBody>
          <a:bodyPr/>
          <a:lstStyle/>
          <a:p>
            <a:r>
              <a:rPr lang="en-US" sz="3600" smtClean="0"/>
              <a:t>Sensor and system development and testing status</a:t>
            </a:r>
            <a:br>
              <a:rPr lang="en-US" sz="3600" smtClean="0"/>
            </a:br>
            <a:r>
              <a:rPr lang="en-US" sz="3600" smtClean="0"/>
              <a:t> </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6DAB2924-F483-4FE6-A679-C471575C0EED}" type="slidenum">
              <a:rPr lang="en-US"/>
              <a:pPr>
                <a:defRPr/>
              </a:pPr>
              <a:t>17</a:t>
            </a:fld>
            <a:endParaRPr lang="en-US"/>
          </a:p>
        </p:txBody>
      </p:sp>
      <p:sp>
        <p:nvSpPr>
          <p:cNvPr id="30724" name="TextBox 8"/>
          <p:cNvSpPr txBox="1">
            <a:spLocks noChangeArrowheads="1"/>
          </p:cNvSpPr>
          <p:nvPr/>
        </p:nvSpPr>
        <p:spPr bwMode="auto">
          <a:xfrm>
            <a:off x="685800" y="1219200"/>
            <a:ext cx="7651750" cy="4954588"/>
          </a:xfrm>
          <a:prstGeom prst="rect">
            <a:avLst/>
          </a:prstGeom>
          <a:noFill/>
          <a:ln w="9525">
            <a:noFill/>
            <a:miter lim="800000"/>
            <a:headEnd/>
            <a:tailEnd/>
          </a:ln>
        </p:spPr>
        <p:txBody>
          <a:bodyPr>
            <a:spAutoFit/>
          </a:bodyPr>
          <a:lstStyle/>
          <a:p>
            <a:pPr algn="ctr"/>
            <a:r>
              <a:rPr lang="en-US" sz="2800" u="sng">
                <a:latin typeface="Calibri" pitchFamily="34" charset="0"/>
              </a:rPr>
              <a:t>Beam Test at PHENIX</a:t>
            </a:r>
          </a:p>
          <a:p>
            <a:pPr algn="ctr"/>
            <a:endParaRPr lang="en-US">
              <a:latin typeface="Calibri" pitchFamily="34" charset="0"/>
            </a:endParaRPr>
          </a:p>
          <a:p>
            <a:pPr>
              <a:buFont typeface="Arial" charset="0"/>
              <a:buChar char="•"/>
            </a:pPr>
            <a:r>
              <a:rPr lang="en-US">
                <a:latin typeface="Calibri" pitchFamily="34" charset="0"/>
              </a:rPr>
              <a:t>Test a full sector of Phase-2 prototype sensors with a full prototype readout path at PHENIX with the new low radius beam pipe. </a:t>
            </a:r>
          </a:p>
          <a:p>
            <a:endParaRPr lang="en-US">
              <a:latin typeface="Calibri" pitchFamily="34" charset="0"/>
            </a:endParaRPr>
          </a:p>
          <a:p>
            <a:r>
              <a:rPr lang="en-US" u="sng">
                <a:solidFill>
                  <a:srgbClr val="FF0000"/>
                </a:solidFill>
                <a:latin typeface="Calibri" pitchFamily="34" charset="0"/>
              </a:rPr>
              <a:t>This would be a very significant test if it can be arranged.</a:t>
            </a:r>
          </a:p>
          <a:p>
            <a:endParaRPr lang="en-US">
              <a:latin typeface="Calibri" pitchFamily="34" charset="0"/>
            </a:endParaRPr>
          </a:p>
          <a:p>
            <a:r>
              <a:rPr lang="en-US">
                <a:latin typeface="Calibri" pitchFamily="34" charset="0"/>
              </a:rPr>
              <a:t>This requires:</a:t>
            </a:r>
          </a:p>
          <a:p>
            <a:pPr>
              <a:buFont typeface="Arial" charset="0"/>
              <a:buChar char="•"/>
            </a:pPr>
            <a:r>
              <a:rPr lang="en-US">
                <a:latin typeface="Calibri" pitchFamily="34" charset="0"/>
              </a:rPr>
              <a:t> Hardware design to integrate with PHENIX.</a:t>
            </a:r>
          </a:p>
          <a:p>
            <a:pPr>
              <a:buFont typeface="Arial" charset="0"/>
              <a:buChar char="•"/>
            </a:pPr>
            <a:r>
              <a:rPr lang="en-US">
                <a:latin typeface="Calibri" pitchFamily="34" charset="0"/>
              </a:rPr>
              <a:t>Coordination with PHENIX for space, electronics space, power, etc.</a:t>
            </a:r>
          </a:p>
          <a:p>
            <a:pPr>
              <a:buFont typeface="Arial" charset="0"/>
              <a:buChar char="•"/>
            </a:pPr>
            <a:r>
              <a:rPr lang="en-US">
                <a:latin typeface="Calibri" pitchFamily="34" charset="0"/>
              </a:rPr>
              <a:t>Successful cable design and fabrication (kapton with Cu traces) – </a:t>
            </a:r>
            <a:r>
              <a:rPr lang="en-US">
                <a:solidFill>
                  <a:srgbClr val="FF0000"/>
                </a:solidFill>
                <a:latin typeface="Calibri" pitchFamily="34" charset="0"/>
              </a:rPr>
              <a:t>Critical Path</a:t>
            </a:r>
            <a:r>
              <a:rPr lang="en-US">
                <a:latin typeface="Calibri" pitchFamily="34" charset="0"/>
              </a:rPr>
              <a:t>.</a:t>
            </a:r>
          </a:p>
          <a:p>
            <a:pPr>
              <a:buFont typeface="Arial" charset="0"/>
              <a:buChar char="•"/>
            </a:pPr>
            <a:r>
              <a:rPr lang="en-US">
                <a:latin typeface="Calibri" pitchFamily="34" charset="0"/>
              </a:rPr>
              <a:t>Completion of all sector RDO firmware and software.</a:t>
            </a:r>
          </a:p>
          <a:p>
            <a:pPr>
              <a:buFont typeface="Arial" charset="0"/>
              <a:buChar char="•"/>
            </a:pPr>
            <a:r>
              <a:rPr lang="en-US">
                <a:latin typeface="Calibri" pitchFamily="34" charset="0"/>
              </a:rPr>
              <a:t>Full validation of assembly fixturing and tools.</a:t>
            </a:r>
          </a:p>
          <a:p>
            <a:pPr>
              <a:buFont typeface="Arial" charset="0"/>
              <a:buChar char="•"/>
            </a:pPr>
            <a:r>
              <a:rPr lang="en-US">
                <a:latin typeface="Calibri" pitchFamily="34" charset="0"/>
              </a:rPr>
              <a:t>Testing and QA hardware, firmware and software for fabrication stages.</a:t>
            </a:r>
          </a:p>
          <a:p>
            <a:pPr>
              <a:buFont typeface="Arial" charset="0"/>
              <a:buChar char="•"/>
            </a:pPr>
            <a:r>
              <a:rPr lang="en-US">
                <a:latin typeface="Calibri" pitchFamily="34" charset="0"/>
              </a:rPr>
              <a:t>No schedule delays</a:t>
            </a:r>
          </a:p>
          <a:p>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smtClean="0"/>
              <a:t>Schedule (from TC 3/11/2010)</a:t>
            </a:r>
          </a:p>
        </p:txBody>
      </p:sp>
      <p:sp>
        <p:nvSpPr>
          <p:cNvPr id="3" name="Content Placeholder 2"/>
          <p:cNvSpPr>
            <a:spLocks noGrp="1"/>
          </p:cNvSpPr>
          <p:nvPr>
            <p:ph idx="1"/>
          </p:nvPr>
        </p:nvSpPr>
        <p:spPr>
          <a:xfrm>
            <a:off x="381000" y="1371600"/>
            <a:ext cx="8458200" cy="4525963"/>
          </a:xfrm>
        </p:spPr>
        <p:txBody>
          <a:bodyPr rtlCol="0">
            <a:normAutofit fontScale="70000" lnSpcReduction="20000"/>
          </a:bodyPr>
          <a:lstStyle/>
          <a:p>
            <a:pPr fontAlgn="auto">
              <a:spcAft>
                <a:spcPts val="0"/>
              </a:spcAft>
              <a:buFont typeface="Arial" pitchFamily="34" charset="0"/>
              <a:buChar char="•"/>
              <a:defRPr/>
            </a:pPr>
            <a:r>
              <a:rPr lang="en-US" dirty="0" smtClean="0"/>
              <a:t>PXL Cable development</a:t>
            </a:r>
          </a:p>
          <a:p>
            <a:pPr lvl="1" fontAlgn="auto">
              <a:spcAft>
                <a:spcPts val="0"/>
              </a:spcAft>
              <a:buFont typeface="Arial" pitchFamily="34" charset="0"/>
              <a:buChar char="–"/>
              <a:defRPr/>
            </a:pPr>
            <a:r>
              <a:rPr lang="en-US" dirty="0" smtClean="0"/>
              <a:t>Infrastructure testing board – </a:t>
            </a:r>
            <a:r>
              <a:rPr lang="en-US" dirty="0" smtClean="0">
                <a:solidFill>
                  <a:srgbClr val="FF0000"/>
                </a:solidFill>
              </a:rPr>
              <a:t>testing complete May-w4</a:t>
            </a:r>
          </a:p>
          <a:p>
            <a:pPr lvl="1" fontAlgn="auto">
              <a:spcAft>
                <a:spcPts val="0"/>
              </a:spcAft>
              <a:buFont typeface="Arial" pitchFamily="34" charset="0"/>
              <a:buChar char="–"/>
              <a:defRPr/>
            </a:pPr>
            <a:r>
              <a:rPr lang="en-US" dirty="0" smtClean="0"/>
              <a:t>Prototype detector cable FR-4 with Cu – </a:t>
            </a:r>
            <a:r>
              <a:rPr lang="en-US" dirty="0" smtClean="0">
                <a:solidFill>
                  <a:srgbClr val="FF0000"/>
                </a:solidFill>
              </a:rPr>
              <a:t>testing complete July-w4</a:t>
            </a:r>
          </a:p>
          <a:p>
            <a:pPr lvl="1" fontAlgn="auto">
              <a:spcAft>
                <a:spcPts val="0"/>
              </a:spcAft>
              <a:buFont typeface="Arial" pitchFamily="34" charset="0"/>
              <a:buChar char="–"/>
              <a:defRPr/>
            </a:pPr>
            <a:r>
              <a:rPr lang="en-US" dirty="0" smtClean="0"/>
              <a:t>Prototype detector cable </a:t>
            </a:r>
            <a:r>
              <a:rPr lang="en-US" dirty="0" err="1" smtClean="0"/>
              <a:t>Kapton</a:t>
            </a:r>
            <a:r>
              <a:rPr lang="en-US" dirty="0" smtClean="0"/>
              <a:t> with Cu – </a:t>
            </a:r>
            <a:r>
              <a:rPr lang="en-US" dirty="0" smtClean="0">
                <a:solidFill>
                  <a:srgbClr val="FF0000"/>
                </a:solidFill>
              </a:rPr>
              <a:t>testing complete October-w4</a:t>
            </a:r>
          </a:p>
          <a:p>
            <a:pPr fontAlgn="auto">
              <a:spcAft>
                <a:spcPts val="0"/>
              </a:spcAft>
              <a:buFont typeface="Arial" pitchFamily="34" charset="0"/>
              <a:buChar char="•"/>
              <a:defRPr/>
            </a:pPr>
            <a:r>
              <a:rPr lang="en-US" dirty="0" smtClean="0"/>
              <a:t>Probe Testing</a:t>
            </a:r>
          </a:p>
          <a:p>
            <a:pPr lvl="1" fontAlgn="auto">
              <a:spcAft>
                <a:spcPts val="0"/>
              </a:spcAft>
              <a:buFont typeface="Arial" pitchFamily="34" charset="0"/>
              <a:buChar char="–"/>
              <a:defRPr/>
            </a:pPr>
            <a:r>
              <a:rPr lang="en-US" dirty="0" smtClean="0"/>
              <a:t>Phase-2 sensors – </a:t>
            </a:r>
            <a:r>
              <a:rPr lang="en-US" dirty="0" smtClean="0">
                <a:solidFill>
                  <a:srgbClr val="FF0000"/>
                </a:solidFill>
              </a:rPr>
              <a:t>batch probe testing thinned sensors working May-w2</a:t>
            </a:r>
            <a:r>
              <a:rPr lang="en-US" dirty="0" smtClean="0"/>
              <a:t> </a:t>
            </a:r>
          </a:p>
          <a:p>
            <a:pPr fontAlgn="auto">
              <a:spcAft>
                <a:spcPts val="0"/>
              </a:spcAft>
              <a:buFont typeface="Arial" pitchFamily="34" charset="0"/>
              <a:buChar char="•"/>
              <a:defRPr/>
            </a:pPr>
            <a:r>
              <a:rPr lang="en-US" dirty="0" smtClean="0"/>
              <a:t>RDO prototyping</a:t>
            </a:r>
          </a:p>
          <a:p>
            <a:pPr lvl="1" fontAlgn="auto">
              <a:spcAft>
                <a:spcPts val="0"/>
              </a:spcAft>
              <a:buFont typeface="Arial" pitchFamily="34" charset="0"/>
              <a:buChar char="–"/>
              <a:defRPr/>
            </a:pPr>
            <a:r>
              <a:rPr lang="en-US" dirty="0" smtClean="0"/>
              <a:t>Full ladder RDO – </a:t>
            </a:r>
            <a:r>
              <a:rPr lang="en-US" dirty="0" smtClean="0">
                <a:solidFill>
                  <a:srgbClr val="FF0000"/>
                </a:solidFill>
              </a:rPr>
              <a:t>documentation complete and internal review May-w1</a:t>
            </a:r>
          </a:p>
          <a:p>
            <a:pPr fontAlgn="auto">
              <a:spcAft>
                <a:spcPts val="0"/>
              </a:spcAft>
              <a:buFont typeface="Arial" pitchFamily="34" charset="0"/>
              <a:buChar char="•"/>
              <a:defRPr/>
            </a:pPr>
            <a:r>
              <a:rPr lang="en-US" dirty="0" smtClean="0"/>
              <a:t>Sensor and system development and testing</a:t>
            </a:r>
          </a:p>
          <a:p>
            <a:pPr lvl="1" fontAlgn="auto">
              <a:spcAft>
                <a:spcPts val="0"/>
              </a:spcAft>
              <a:buFont typeface="Arial" pitchFamily="34" charset="0"/>
              <a:buChar char="–"/>
              <a:defRPr/>
            </a:pPr>
            <a:r>
              <a:rPr lang="en-US" dirty="0" smtClean="0"/>
              <a:t>Beam test with Phase-2 @ </a:t>
            </a:r>
            <a:r>
              <a:rPr lang="en-US" dirty="0" err="1" smtClean="0"/>
              <a:t>Fermilab</a:t>
            </a:r>
            <a:r>
              <a:rPr lang="en-US" dirty="0" smtClean="0"/>
              <a:t> – </a:t>
            </a:r>
            <a:r>
              <a:rPr lang="en-US" dirty="0" smtClean="0">
                <a:solidFill>
                  <a:srgbClr val="FF0000"/>
                </a:solidFill>
              </a:rPr>
              <a:t>TBD, hopefully August-September</a:t>
            </a:r>
          </a:p>
          <a:p>
            <a:pPr lvl="1" fontAlgn="auto">
              <a:spcAft>
                <a:spcPts val="0"/>
              </a:spcAft>
              <a:buFont typeface="Arial" pitchFamily="34" charset="0"/>
              <a:buChar char="–"/>
              <a:defRPr/>
            </a:pPr>
            <a:r>
              <a:rPr lang="en-US" dirty="0" smtClean="0"/>
              <a:t>Beam test preparation for Phase-2 sector at PHENIX? - </a:t>
            </a:r>
            <a:r>
              <a:rPr lang="en-US" dirty="0" smtClean="0">
                <a:solidFill>
                  <a:srgbClr val="FF0000"/>
                </a:solidFill>
              </a:rPr>
              <a:t>TBD</a:t>
            </a:r>
          </a:p>
          <a:p>
            <a:pPr fontAlgn="auto">
              <a:spcAft>
                <a:spcPts val="0"/>
              </a:spcAft>
              <a:buFont typeface="Arial" pitchFamily="34" charset="0"/>
              <a:buChar char="•"/>
              <a:defRPr/>
            </a:pPr>
            <a:r>
              <a:rPr lang="en-US" dirty="0" smtClean="0"/>
              <a:t>CD-2/3 – </a:t>
            </a:r>
            <a:r>
              <a:rPr lang="en-US" dirty="0" smtClean="0">
                <a:solidFill>
                  <a:srgbClr val="FF0000"/>
                </a:solidFill>
              </a:rPr>
              <a:t>TBD, more information after this meeting?</a:t>
            </a:r>
          </a:p>
          <a:p>
            <a:pPr fontAlgn="auto">
              <a:spcAft>
                <a:spcPts val="0"/>
              </a:spcAft>
              <a:buFont typeface="Arial" pitchFamily="34" charset="0"/>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4683FC3A-ED39-4E54-A001-4C48C0D61C26}"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152400"/>
            <a:ext cx="8229600" cy="1143000"/>
          </a:xfrm>
        </p:spPr>
        <p:txBody>
          <a:bodyPr/>
          <a:lstStyle/>
          <a:p>
            <a:r>
              <a:rPr lang="en-US" dirty="0" smtClean="0"/>
              <a:t>CD-2/3</a:t>
            </a:r>
          </a:p>
        </p:txBody>
      </p:sp>
      <p:sp>
        <p:nvSpPr>
          <p:cNvPr id="3" name="Content Placeholder 2"/>
          <p:cNvSpPr>
            <a:spLocks noGrp="1"/>
          </p:cNvSpPr>
          <p:nvPr>
            <p:ph idx="1"/>
          </p:nvPr>
        </p:nvSpPr>
        <p:spPr>
          <a:xfrm>
            <a:off x="457200" y="1219200"/>
            <a:ext cx="8305800" cy="4525963"/>
          </a:xfrm>
        </p:spPr>
        <p:txBody>
          <a:bodyPr rtlCol="0">
            <a:normAutofit fontScale="77500" lnSpcReduction="20000"/>
          </a:bodyPr>
          <a:lstStyle/>
          <a:p>
            <a:pPr algn="ctr" fontAlgn="auto">
              <a:spcAft>
                <a:spcPts val="0"/>
              </a:spcAft>
              <a:buFont typeface="Arial" pitchFamily="34" charset="0"/>
              <a:buNone/>
              <a:defRPr/>
            </a:pPr>
            <a:r>
              <a:rPr lang="en-US" u="sng" dirty="0" smtClean="0"/>
              <a:t>Needed</a:t>
            </a:r>
          </a:p>
          <a:p>
            <a:pPr algn="ctr" fontAlgn="auto">
              <a:spcAft>
                <a:spcPts val="0"/>
              </a:spcAft>
              <a:buFont typeface="Arial" pitchFamily="34" charset="0"/>
              <a:buNone/>
              <a:defRPr/>
            </a:pPr>
            <a:endParaRPr lang="en-US" u="sng" dirty="0" smtClean="0"/>
          </a:p>
          <a:p>
            <a:pPr fontAlgn="auto">
              <a:spcAft>
                <a:spcPts val="0"/>
              </a:spcAft>
              <a:buFont typeface="Arial" pitchFamily="34" charset="0"/>
              <a:buChar char="•"/>
              <a:defRPr/>
            </a:pPr>
            <a:r>
              <a:rPr lang="en-US" dirty="0" smtClean="0"/>
              <a:t>List of the full set of documentation required for CD-2/3 and schedule for the production of these documents. </a:t>
            </a:r>
            <a:r>
              <a:rPr lang="en-US" dirty="0" smtClean="0">
                <a:solidFill>
                  <a:srgbClr val="FF0000"/>
                </a:solidFill>
              </a:rPr>
              <a:t>- DONE</a:t>
            </a:r>
          </a:p>
          <a:p>
            <a:pPr fontAlgn="auto">
              <a:spcAft>
                <a:spcPts val="0"/>
              </a:spcAft>
              <a:buFont typeface="Arial" pitchFamily="34" charset="0"/>
              <a:buChar char="•"/>
              <a:defRPr/>
            </a:pPr>
            <a:r>
              <a:rPr lang="en-US" dirty="0" smtClean="0"/>
              <a:t>Understanding of mechanism for producing additional required cost and schedule documentation, maintenance and updates.</a:t>
            </a:r>
          </a:p>
          <a:p>
            <a:pPr fontAlgn="auto">
              <a:spcAft>
                <a:spcPts val="0"/>
              </a:spcAft>
              <a:buFont typeface="Arial" pitchFamily="34" charset="0"/>
              <a:buChar char="•"/>
              <a:defRPr/>
            </a:pPr>
            <a:r>
              <a:rPr lang="en-US" dirty="0" smtClean="0"/>
              <a:t>Institutional reporting requirements and path for fulfilling.</a:t>
            </a:r>
          </a:p>
          <a:p>
            <a:pPr fontAlgn="auto">
              <a:spcAft>
                <a:spcPts val="0"/>
              </a:spcAft>
              <a:buFont typeface="Arial" pitchFamily="34" charset="0"/>
              <a:buChar char="•"/>
              <a:defRPr/>
            </a:pPr>
            <a:r>
              <a:rPr lang="en-US" dirty="0" smtClean="0"/>
              <a:t>STAR liaisons and infrastructure and design sign-off authority structure.</a:t>
            </a:r>
          </a:p>
          <a:p>
            <a:pPr fontAlgn="auto">
              <a:spcAft>
                <a:spcPts val="0"/>
              </a:spcAft>
              <a:buFont typeface="Arial" pitchFamily="34" charset="0"/>
              <a:buChar char="•"/>
              <a:defRPr/>
            </a:pPr>
            <a:r>
              <a:rPr lang="en-US" dirty="0" smtClean="0"/>
              <a:t>Sarah will give a presentation on our cost and scheduling efforts for Pixel.</a:t>
            </a:r>
            <a:endParaRPr lang="en-US" dirty="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658DA6FB-DCFC-4C70-B41C-02FDD44C65ED}"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Outline</a:t>
            </a:r>
          </a:p>
        </p:txBody>
      </p:sp>
      <p:sp>
        <p:nvSpPr>
          <p:cNvPr id="15362" name="Content Placeholder 2"/>
          <p:cNvSpPr>
            <a:spLocks noGrp="1"/>
          </p:cNvSpPr>
          <p:nvPr>
            <p:ph idx="1"/>
          </p:nvPr>
        </p:nvSpPr>
        <p:spPr/>
        <p:txBody>
          <a:bodyPr/>
          <a:lstStyle/>
          <a:p>
            <a:r>
              <a:rPr lang="en-US" dirty="0" smtClean="0"/>
              <a:t>FY10 Tasks</a:t>
            </a:r>
          </a:p>
          <a:p>
            <a:r>
              <a:rPr lang="en-US" dirty="0" smtClean="0"/>
              <a:t>Status of Tasks</a:t>
            </a:r>
          </a:p>
          <a:p>
            <a:r>
              <a:rPr lang="en-US" dirty="0" smtClean="0"/>
              <a:t>Schedule</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39673890-045D-465B-BBC3-094A817EF271}"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p:txBody>
          <a:bodyPr/>
          <a:lstStyle/>
          <a:p>
            <a:pPr algn="ctr">
              <a:buFont typeface="Arial" charset="0"/>
              <a:buNone/>
            </a:pPr>
            <a:r>
              <a:rPr lang="en-US" smtClean="0"/>
              <a:t>backup</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4E10AF43-BF42-4BCB-8DE5-C2D89524DE97}"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Probe testing Status</a:t>
            </a:r>
          </a:p>
        </p:txBody>
      </p:sp>
      <p:sp>
        <p:nvSpPr>
          <p:cNvPr id="24578" name="Content Placeholder 2"/>
          <p:cNvSpPr>
            <a:spLocks noGrp="1"/>
          </p:cNvSpPr>
          <p:nvPr>
            <p:ph idx="1"/>
          </p:nvPr>
        </p:nvSpPr>
        <p:spPr>
          <a:xfrm>
            <a:off x="381000" y="1600200"/>
            <a:ext cx="8229600" cy="4525963"/>
          </a:xfrm>
        </p:spPr>
        <p:txBody>
          <a:bodyPr/>
          <a:lstStyle/>
          <a:p>
            <a:r>
              <a:rPr lang="en-US" sz="2400" smtClean="0"/>
              <a:t>We need to probe test quantities (~50) of Phase-2 sensors for assembly onto prototype cables to assess the cable design.</a:t>
            </a:r>
          </a:p>
          <a:p>
            <a:r>
              <a:rPr lang="en-US" sz="2400" smtClean="0"/>
              <a:t>This will serve as the development path for the sensor tracking, handling and QA for the main production testing.</a:t>
            </a:r>
          </a:p>
          <a:p>
            <a:r>
              <a:rPr lang="en-US" sz="2400" smtClean="0"/>
              <a:t>We will be testing diced and thinned sensors. This is not usual practice for probe testing (usually wafers) and presents mechanical and handling challenges. HW will present progress on vacuum chuck design for automated production.</a:t>
            </a:r>
          </a:p>
          <a:p>
            <a:r>
              <a:rPr lang="en-US" sz="2400" smtClean="0"/>
              <a:t>Firmware and software for automated testing is complete and under test.</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CB167049-4116-48B8-A947-D6D8AC04B4AF}"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2800" u="sng" smtClean="0">
                <a:latin typeface="Arial" charset="0"/>
                <a:cs typeface="Arial" charset="0"/>
              </a:rPr>
              <a:t>Sensor / RDO Services (preliminary)</a:t>
            </a:r>
          </a:p>
        </p:txBody>
      </p:sp>
      <p:sp>
        <p:nvSpPr>
          <p:cNvPr id="7" name="Rectangle 6"/>
          <p:cNvSpPr/>
          <p:nvPr/>
        </p:nvSpPr>
        <p:spPr>
          <a:xfrm>
            <a:off x="457200" y="3581400"/>
            <a:ext cx="990600" cy="381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240 W</a:t>
            </a:r>
          </a:p>
        </p:txBody>
      </p:sp>
      <p:sp>
        <p:nvSpPr>
          <p:cNvPr id="8" name="Rounded Rectangle 7"/>
          <p:cNvSpPr/>
          <p:nvPr/>
        </p:nvSpPr>
        <p:spPr>
          <a:xfrm>
            <a:off x="2590800" y="3276600"/>
            <a:ext cx="1143000" cy="1066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180W</a:t>
            </a:r>
          </a:p>
        </p:txBody>
      </p:sp>
      <p:sp>
        <p:nvSpPr>
          <p:cNvPr id="11" name="Rounded Rectangle 10"/>
          <p:cNvSpPr/>
          <p:nvPr/>
        </p:nvSpPr>
        <p:spPr>
          <a:xfrm>
            <a:off x="4876800" y="3276600"/>
            <a:ext cx="1143000" cy="1066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300W</a:t>
            </a:r>
          </a:p>
        </p:txBody>
      </p:sp>
      <p:sp>
        <p:nvSpPr>
          <p:cNvPr id="12" name="Rounded Rectangle 11"/>
          <p:cNvSpPr/>
          <p:nvPr/>
        </p:nvSpPr>
        <p:spPr>
          <a:xfrm>
            <a:off x="4876800" y="5029200"/>
            <a:ext cx="1143000" cy="1066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1350W (AC)</a:t>
            </a:r>
          </a:p>
        </p:txBody>
      </p:sp>
      <p:sp>
        <p:nvSpPr>
          <p:cNvPr id="13" name="Rounded Rectangle 12"/>
          <p:cNvSpPr/>
          <p:nvPr/>
        </p:nvSpPr>
        <p:spPr>
          <a:xfrm>
            <a:off x="4876800" y="1524000"/>
            <a:ext cx="1143000" cy="1066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1100W (AC)</a:t>
            </a:r>
          </a:p>
        </p:txBody>
      </p:sp>
      <p:cxnSp>
        <p:nvCxnSpPr>
          <p:cNvPr id="17" name="Straight Connector 16"/>
          <p:cNvCxnSpPr/>
          <p:nvPr/>
        </p:nvCxnSpPr>
        <p:spPr>
          <a:xfrm>
            <a:off x="1447800" y="3733800"/>
            <a:ext cx="114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800" y="3810000"/>
            <a:ext cx="1143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33800" y="3962400"/>
            <a:ext cx="1143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33800" y="3657600"/>
            <a:ext cx="114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915694" y="2932906"/>
            <a:ext cx="685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220494" y="2932906"/>
            <a:ext cx="6858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839494" y="4685506"/>
            <a:ext cx="685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830" name="TextBox 26"/>
          <p:cNvSpPr txBox="1">
            <a:spLocks noChangeArrowheads="1"/>
          </p:cNvSpPr>
          <p:nvPr/>
        </p:nvSpPr>
        <p:spPr bwMode="auto">
          <a:xfrm>
            <a:off x="457200" y="3276600"/>
            <a:ext cx="1017588" cy="369888"/>
          </a:xfrm>
          <a:prstGeom prst="rect">
            <a:avLst/>
          </a:prstGeom>
          <a:noFill/>
          <a:ln w="9525">
            <a:noFill/>
            <a:miter lim="800000"/>
            <a:headEnd/>
            <a:tailEnd/>
          </a:ln>
        </p:spPr>
        <p:txBody>
          <a:bodyPr wrap="none">
            <a:spAutoFit/>
          </a:bodyPr>
          <a:lstStyle/>
          <a:p>
            <a:r>
              <a:rPr lang="en-US">
                <a:latin typeface="Calibri" pitchFamily="34" charset="0"/>
                <a:ea typeface="ヒラギノ角ゴ Pro W3"/>
                <a:cs typeface="ヒラギノ角ゴ Pro W3"/>
              </a:rPr>
              <a:t>Ladders</a:t>
            </a:r>
          </a:p>
        </p:txBody>
      </p:sp>
      <p:sp>
        <p:nvSpPr>
          <p:cNvPr id="34831" name="TextBox 27"/>
          <p:cNvSpPr txBox="1">
            <a:spLocks noChangeArrowheads="1"/>
          </p:cNvSpPr>
          <p:nvPr/>
        </p:nvSpPr>
        <p:spPr bwMode="auto">
          <a:xfrm>
            <a:off x="2819400" y="2971800"/>
            <a:ext cx="671513" cy="369888"/>
          </a:xfrm>
          <a:prstGeom prst="rect">
            <a:avLst/>
          </a:prstGeom>
          <a:noFill/>
          <a:ln w="9525">
            <a:noFill/>
            <a:miter lim="800000"/>
            <a:headEnd/>
            <a:tailEnd/>
          </a:ln>
        </p:spPr>
        <p:txBody>
          <a:bodyPr wrap="none">
            <a:spAutoFit/>
          </a:bodyPr>
          <a:lstStyle/>
          <a:p>
            <a:r>
              <a:rPr lang="en-US">
                <a:latin typeface="Calibri" pitchFamily="34" charset="0"/>
                <a:ea typeface="ヒラギノ角ゴ Pro W3"/>
                <a:cs typeface="ヒラギノ角ゴ Pro W3"/>
              </a:rPr>
              <a:t>MTB</a:t>
            </a:r>
          </a:p>
        </p:txBody>
      </p:sp>
      <p:sp>
        <p:nvSpPr>
          <p:cNvPr id="34832" name="TextBox 28"/>
          <p:cNvSpPr txBox="1">
            <a:spLocks noChangeArrowheads="1"/>
          </p:cNvSpPr>
          <p:nvPr/>
        </p:nvSpPr>
        <p:spPr bwMode="auto">
          <a:xfrm>
            <a:off x="6048375" y="1676400"/>
            <a:ext cx="1044575" cy="646113"/>
          </a:xfrm>
          <a:prstGeom prst="rect">
            <a:avLst/>
          </a:prstGeom>
          <a:noFill/>
          <a:ln w="9525">
            <a:noFill/>
            <a:miter lim="800000"/>
            <a:headEnd/>
            <a:tailEnd/>
          </a:ln>
        </p:spPr>
        <p:txBody>
          <a:bodyPr wrap="none">
            <a:spAutoFit/>
          </a:bodyPr>
          <a:lstStyle/>
          <a:p>
            <a:pPr algn="ctr"/>
            <a:r>
              <a:rPr lang="en-US">
                <a:latin typeface="Calibri" pitchFamily="34" charset="0"/>
                <a:ea typeface="ヒラギノ角ゴ Pro W3"/>
                <a:cs typeface="ヒラギノ角ゴ Pro W3"/>
              </a:rPr>
              <a:t>Platform</a:t>
            </a:r>
          </a:p>
          <a:p>
            <a:pPr algn="ctr"/>
            <a:r>
              <a:rPr lang="en-US">
                <a:latin typeface="Calibri" pitchFamily="34" charset="0"/>
                <a:ea typeface="ヒラギノ角ゴ Pro W3"/>
                <a:cs typeface="ヒラギノ角ゴ Pro W3"/>
              </a:rPr>
              <a:t>(racks)</a:t>
            </a:r>
          </a:p>
        </p:txBody>
      </p:sp>
      <p:sp>
        <p:nvSpPr>
          <p:cNvPr id="34833" name="TextBox 29"/>
          <p:cNvSpPr txBox="1">
            <a:spLocks noChangeArrowheads="1"/>
          </p:cNvSpPr>
          <p:nvPr/>
        </p:nvSpPr>
        <p:spPr bwMode="auto">
          <a:xfrm>
            <a:off x="6019800" y="3581400"/>
            <a:ext cx="749300" cy="646113"/>
          </a:xfrm>
          <a:prstGeom prst="rect">
            <a:avLst/>
          </a:prstGeom>
          <a:noFill/>
          <a:ln w="9525">
            <a:noFill/>
            <a:miter lim="800000"/>
            <a:headEnd/>
            <a:tailEnd/>
          </a:ln>
        </p:spPr>
        <p:txBody>
          <a:bodyPr wrap="none">
            <a:spAutoFit/>
          </a:bodyPr>
          <a:lstStyle/>
          <a:p>
            <a:r>
              <a:rPr lang="en-US">
                <a:latin typeface="Calibri" pitchFamily="34" charset="0"/>
                <a:ea typeface="ヒラギノ角ゴ Pro W3"/>
                <a:cs typeface="ヒラギノ角ゴ Pro W3"/>
              </a:rPr>
              <a:t>RDO</a:t>
            </a:r>
          </a:p>
          <a:p>
            <a:r>
              <a:rPr lang="en-US">
                <a:latin typeface="Calibri" pitchFamily="34" charset="0"/>
                <a:ea typeface="ヒラギノ角ゴ Pro W3"/>
                <a:cs typeface="ヒラギノ角ゴ Pro W3"/>
              </a:rPr>
              <a:t>Crate</a:t>
            </a:r>
          </a:p>
        </p:txBody>
      </p:sp>
      <p:sp>
        <p:nvSpPr>
          <p:cNvPr id="34834" name="TextBox 30"/>
          <p:cNvSpPr txBox="1">
            <a:spLocks noChangeArrowheads="1"/>
          </p:cNvSpPr>
          <p:nvPr/>
        </p:nvSpPr>
        <p:spPr bwMode="auto">
          <a:xfrm>
            <a:off x="6019800" y="5257800"/>
            <a:ext cx="914400" cy="646113"/>
          </a:xfrm>
          <a:prstGeom prst="rect">
            <a:avLst/>
          </a:prstGeom>
          <a:noFill/>
          <a:ln w="9525">
            <a:noFill/>
            <a:miter lim="800000"/>
            <a:headEnd/>
            <a:tailEnd/>
          </a:ln>
        </p:spPr>
        <p:txBody>
          <a:bodyPr>
            <a:spAutoFit/>
          </a:bodyPr>
          <a:lstStyle/>
          <a:p>
            <a:r>
              <a:rPr lang="en-US">
                <a:latin typeface="Calibri" pitchFamily="34" charset="0"/>
                <a:ea typeface="ヒラギノ角ゴ Pro W3"/>
                <a:cs typeface="ヒラギノ角ゴ Pro W3"/>
              </a:rPr>
              <a:t>DAQ </a:t>
            </a:r>
          </a:p>
          <a:p>
            <a:r>
              <a:rPr lang="en-US">
                <a:latin typeface="Calibri" pitchFamily="34" charset="0"/>
                <a:ea typeface="ヒラギノ角ゴ Pro W3"/>
                <a:cs typeface="ヒラギノ角ゴ Pro W3"/>
              </a:rPr>
              <a:t>Room</a:t>
            </a:r>
          </a:p>
        </p:txBody>
      </p:sp>
      <p:sp>
        <p:nvSpPr>
          <p:cNvPr id="34835" name="Rectangle 31"/>
          <p:cNvSpPr>
            <a:spLocks noChangeArrowheads="1"/>
          </p:cNvSpPr>
          <p:nvPr/>
        </p:nvSpPr>
        <p:spPr bwMode="auto">
          <a:xfrm>
            <a:off x="685800" y="1524000"/>
            <a:ext cx="2133600" cy="1200150"/>
          </a:xfrm>
          <a:prstGeom prst="rect">
            <a:avLst/>
          </a:prstGeom>
          <a:noFill/>
          <a:ln w="12700">
            <a:solidFill>
              <a:schemeClr val="tx1"/>
            </a:solidFill>
            <a:miter lim="800000"/>
            <a:headEnd/>
            <a:tailEnd/>
          </a:ln>
        </p:spPr>
        <p:txBody>
          <a:bodyPr>
            <a:spAutoFit/>
          </a:bodyPr>
          <a:lstStyle/>
          <a:p>
            <a:r>
              <a:rPr lang="en-US">
                <a:solidFill>
                  <a:srgbClr val="000000"/>
                </a:solidFill>
                <a:latin typeface="Calibri" pitchFamily="34" charset="0"/>
                <a:ea typeface="ヒラギノ角ゴ Pro W3"/>
                <a:cs typeface="ヒラギノ角ゴ Pro W3"/>
              </a:rPr>
              <a:t>4800 × 42 AWG (TP)</a:t>
            </a:r>
          </a:p>
          <a:p>
            <a:r>
              <a:rPr lang="en-US">
                <a:solidFill>
                  <a:srgbClr val="FF0000"/>
                </a:solidFill>
                <a:latin typeface="Calibri" pitchFamily="34" charset="0"/>
                <a:ea typeface="ヒラギノ角ゴ Pro W3"/>
                <a:cs typeface="ヒラギノ角ゴ Pro W3"/>
              </a:rPr>
              <a:t>160 × 24 AWG (TP)</a:t>
            </a:r>
          </a:p>
        </p:txBody>
      </p:sp>
      <p:sp>
        <p:nvSpPr>
          <p:cNvPr id="34836" name="Rectangle 33"/>
          <p:cNvSpPr>
            <a:spLocks noChangeArrowheads="1"/>
          </p:cNvSpPr>
          <p:nvPr/>
        </p:nvSpPr>
        <p:spPr bwMode="auto">
          <a:xfrm>
            <a:off x="1447800" y="5257800"/>
            <a:ext cx="2819400" cy="923925"/>
          </a:xfrm>
          <a:prstGeom prst="rect">
            <a:avLst/>
          </a:prstGeom>
          <a:noFill/>
          <a:ln w="12700">
            <a:solidFill>
              <a:schemeClr val="tx1"/>
            </a:solidFill>
            <a:miter lim="800000"/>
            <a:headEnd/>
            <a:tailEnd/>
          </a:ln>
        </p:spPr>
        <p:txBody>
          <a:bodyPr>
            <a:spAutoFit/>
          </a:bodyPr>
          <a:lstStyle/>
          <a:p>
            <a:r>
              <a:rPr lang="en-US">
                <a:solidFill>
                  <a:srgbClr val="000000"/>
                </a:solidFill>
                <a:latin typeface="Calibri" pitchFamily="34" charset="0"/>
                <a:ea typeface="ヒラギノ角ゴ Pro W3"/>
                <a:cs typeface="ヒラギノ角ゴ Pro W3"/>
              </a:rPr>
              <a:t>40 × 0.42” dia. (50 TP cable)</a:t>
            </a:r>
          </a:p>
          <a:p>
            <a:r>
              <a:rPr lang="en-US">
                <a:solidFill>
                  <a:srgbClr val="FF0000"/>
                </a:solidFill>
                <a:latin typeface="Calibri" pitchFamily="34" charset="0"/>
                <a:ea typeface="ヒラギノ角ゴ Pro W3"/>
                <a:cs typeface="ヒラギノ角ゴ Pro W3"/>
              </a:rPr>
              <a:t>20 × 16 AWG</a:t>
            </a:r>
          </a:p>
        </p:txBody>
      </p:sp>
      <p:sp>
        <p:nvSpPr>
          <p:cNvPr id="34837" name="Rectangle 27"/>
          <p:cNvSpPr>
            <a:spLocks noChangeArrowheads="1"/>
          </p:cNvSpPr>
          <p:nvPr/>
        </p:nvSpPr>
        <p:spPr bwMode="auto">
          <a:xfrm>
            <a:off x="6096000" y="4495800"/>
            <a:ext cx="2768600" cy="369888"/>
          </a:xfrm>
          <a:prstGeom prst="rect">
            <a:avLst/>
          </a:prstGeom>
          <a:noFill/>
          <a:ln w="12700">
            <a:solidFill>
              <a:schemeClr val="tx1"/>
            </a:solidFill>
            <a:miter lim="800000"/>
            <a:headEnd/>
            <a:tailEnd/>
          </a:ln>
        </p:spPr>
        <p:txBody>
          <a:bodyPr wrap="none">
            <a:spAutoFit/>
          </a:bodyPr>
          <a:lstStyle/>
          <a:p>
            <a:r>
              <a:rPr lang="en-US">
                <a:solidFill>
                  <a:srgbClr val="000000"/>
                </a:solidFill>
                <a:latin typeface="Calibri" pitchFamily="34" charset="0"/>
                <a:ea typeface="ヒラギノ角ゴ Pro W3"/>
                <a:cs typeface="ヒラギノ角ゴ Pro W3"/>
              </a:rPr>
              <a:t>10 × fiber optic cable pair</a:t>
            </a:r>
          </a:p>
        </p:txBody>
      </p:sp>
      <p:sp>
        <p:nvSpPr>
          <p:cNvPr id="34838" name="Line 28"/>
          <p:cNvSpPr>
            <a:spLocks noChangeShapeType="1"/>
          </p:cNvSpPr>
          <p:nvPr/>
        </p:nvSpPr>
        <p:spPr bwMode="auto">
          <a:xfrm>
            <a:off x="1752600" y="2743200"/>
            <a:ext cx="228600" cy="1066800"/>
          </a:xfrm>
          <a:prstGeom prst="line">
            <a:avLst/>
          </a:prstGeom>
          <a:noFill/>
          <a:ln w="9525">
            <a:solidFill>
              <a:schemeClr val="tx1"/>
            </a:solidFill>
            <a:round/>
            <a:headEnd/>
            <a:tailEnd type="triangle" w="med" len="med"/>
          </a:ln>
        </p:spPr>
        <p:txBody>
          <a:bodyPr/>
          <a:lstStyle/>
          <a:p>
            <a:endParaRPr lang="en-US"/>
          </a:p>
        </p:txBody>
      </p:sp>
      <p:sp>
        <p:nvSpPr>
          <p:cNvPr id="34839" name="Line 29"/>
          <p:cNvSpPr>
            <a:spLocks noChangeShapeType="1"/>
          </p:cNvSpPr>
          <p:nvPr/>
        </p:nvSpPr>
        <p:spPr bwMode="auto">
          <a:xfrm flipV="1">
            <a:off x="2895600" y="3810000"/>
            <a:ext cx="1219200" cy="1447800"/>
          </a:xfrm>
          <a:prstGeom prst="line">
            <a:avLst/>
          </a:prstGeom>
          <a:noFill/>
          <a:ln w="9525">
            <a:solidFill>
              <a:schemeClr val="tx1"/>
            </a:solidFill>
            <a:round/>
            <a:headEnd/>
            <a:tailEnd type="triangle" w="med" len="med"/>
          </a:ln>
        </p:spPr>
        <p:txBody>
          <a:bodyPr/>
          <a:lstStyle/>
          <a:p>
            <a:endParaRPr lang="en-US"/>
          </a:p>
        </p:txBody>
      </p:sp>
      <p:sp>
        <p:nvSpPr>
          <p:cNvPr id="34840" name="Line 30"/>
          <p:cNvSpPr>
            <a:spLocks noChangeShapeType="1"/>
          </p:cNvSpPr>
          <p:nvPr/>
        </p:nvSpPr>
        <p:spPr bwMode="auto">
          <a:xfrm flipH="1">
            <a:off x="5181600" y="4648200"/>
            <a:ext cx="914400" cy="76200"/>
          </a:xfrm>
          <a:prstGeom prst="line">
            <a:avLst/>
          </a:prstGeom>
          <a:noFill/>
          <a:ln w="9525">
            <a:solidFill>
              <a:schemeClr val="tx1"/>
            </a:solidFill>
            <a:round/>
            <a:headEnd/>
            <a:tailEnd type="triangle" w="med" len="med"/>
          </a:ln>
        </p:spPr>
        <p:txBody>
          <a:bodyPr/>
          <a:lstStyle/>
          <a:p>
            <a:endParaRPr lang="en-US"/>
          </a:p>
        </p:txBody>
      </p:sp>
      <p:sp>
        <p:nvSpPr>
          <p:cNvPr id="34841" name="Rectangle 31"/>
          <p:cNvSpPr>
            <a:spLocks noChangeArrowheads="1"/>
          </p:cNvSpPr>
          <p:nvPr/>
        </p:nvSpPr>
        <p:spPr bwMode="auto">
          <a:xfrm>
            <a:off x="7086600" y="2514600"/>
            <a:ext cx="1752600" cy="1200150"/>
          </a:xfrm>
          <a:prstGeom prst="rect">
            <a:avLst/>
          </a:prstGeom>
          <a:noFill/>
          <a:ln w="12700">
            <a:solidFill>
              <a:schemeClr val="tx1"/>
            </a:solidFill>
            <a:miter lim="800000"/>
            <a:headEnd/>
            <a:tailEnd/>
          </a:ln>
        </p:spPr>
        <p:txBody>
          <a:bodyPr>
            <a:spAutoFit/>
          </a:bodyPr>
          <a:lstStyle/>
          <a:p>
            <a:r>
              <a:rPr lang="en-US">
                <a:solidFill>
                  <a:srgbClr val="000000"/>
                </a:solidFill>
                <a:latin typeface="Calibri" pitchFamily="34" charset="0"/>
                <a:ea typeface="ヒラギノ角ゴ Pro W3"/>
                <a:cs typeface="ヒラギノ角ゴ Pro W3"/>
              </a:rPr>
              <a:t>10 × USB</a:t>
            </a:r>
          </a:p>
          <a:p>
            <a:r>
              <a:rPr lang="en-US">
                <a:solidFill>
                  <a:srgbClr val="000000"/>
                </a:solidFill>
                <a:latin typeface="Calibri" pitchFamily="34" charset="0"/>
                <a:ea typeface="ヒラギノ角ゴ Pro W3"/>
                <a:cs typeface="ヒラギノ角ゴ Pro W3"/>
              </a:rPr>
              <a:t>2 × TCD (10 TP)</a:t>
            </a:r>
          </a:p>
          <a:p>
            <a:r>
              <a:rPr lang="en-US">
                <a:solidFill>
                  <a:srgbClr val="FF0000"/>
                </a:solidFill>
                <a:latin typeface="Calibri" pitchFamily="34" charset="0"/>
                <a:ea typeface="ヒラギノ角ゴ Pro W3"/>
                <a:cs typeface="ヒラギノ角ゴ Pro W3"/>
              </a:rPr>
              <a:t>28 × 12 AWG</a:t>
            </a:r>
          </a:p>
        </p:txBody>
      </p:sp>
      <p:sp>
        <p:nvSpPr>
          <p:cNvPr id="34842" name="Line 32"/>
          <p:cNvSpPr>
            <a:spLocks noChangeShapeType="1"/>
          </p:cNvSpPr>
          <p:nvPr/>
        </p:nvSpPr>
        <p:spPr bwMode="auto">
          <a:xfrm flipH="1">
            <a:off x="5410200" y="2971800"/>
            <a:ext cx="1676400" cy="0"/>
          </a:xfrm>
          <a:prstGeom prst="line">
            <a:avLst/>
          </a:prstGeom>
          <a:noFill/>
          <a:ln w="9525">
            <a:solidFill>
              <a:schemeClr val="tx1"/>
            </a:solidFill>
            <a:round/>
            <a:headEnd/>
            <a:tailEnd type="triangle" w="med" len="med"/>
          </a:ln>
        </p:spPr>
        <p:txBody>
          <a:bodyPr/>
          <a:lstStyle/>
          <a:p>
            <a:endParaRPr lang="en-US"/>
          </a:p>
        </p:txBody>
      </p:sp>
      <p:sp>
        <p:nvSpPr>
          <p:cNvPr id="34843" name="Text Box 33"/>
          <p:cNvSpPr txBox="1">
            <a:spLocks noChangeArrowheads="1"/>
          </p:cNvSpPr>
          <p:nvPr/>
        </p:nvSpPr>
        <p:spPr bwMode="auto">
          <a:xfrm>
            <a:off x="1736725" y="3794125"/>
            <a:ext cx="504825" cy="369888"/>
          </a:xfrm>
          <a:prstGeom prst="rect">
            <a:avLst/>
          </a:prstGeom>
          <a:noFill/>
          <a:ln w="9525">
            <a:noFill/>
            <a:miter lim="800000"/>
            <a:headEnd/>
            <a:tailEnd/>
          </a:ln>
        </p:spPr>
        <p:txBody>
          <a:bodyPr wrap="none">
            <a:spAutoFit/>
          </a:bodyPr>
          <a:lstStyle/>
          <a:p>
            <a:r>
              <a:rPr lang="en-US">
                <a:latin typeface="Calibri" pitchFamily="34" charset="0"/>
                <a:ea typeface="ヒラギノ角ゴ Pro W3"/>
                <a:cs typeface="ヒラギノ角ゴ Pro W3"/>
              </a:rPr>
              <a:t>2m</a:t>
            </a:r>
          </a:p>
        </p:txBody>
      </p:sp>
      <p:sp>
        <p:nvSpPr>
          <p:cNvPr id="34844" name="Rectangle 34"/>
          <p:cNvSpPr>
            <a:spLocks noChangeArrowheads="1"/>
          </p:cNvSpPr>
          <p:nvPr/>
        </p:nvSpPr>
        <p:spPr bwMode="auto">
          <a:xfrm>
            <a:off x="4343400" y="3276600"/>
            <a:ext cx="76200" cy="1066800"/>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a typeface="ヒラギノ角ゴ Pro W3"/>
              <a:cs typeface="ヒラギノ角ゴ Pro W3"/>
            </a:endParaRPr>
          </a:p>
        </p:txBody>
      </p:sp>
      <p:sp>
        <p:nvSpPr>
          <p:cNvPr id="34845" name="Text Box 35"/>
          <p:cNvSpPr txBox="1">
            <a:spLocks noChangeArrowheads="1"/>
          </p:cNvSpPr>
          <p:nvPr/>
        </p:nvSpPr>
        <p:spPr bwMode="auto">
          <a:xfrm>
            <a:off x="3810000" y="3352800"/>
            <a:ext cx="504825" cy="369888"/>
          </a:xfrm>
          <a:prstGeom prst="rect">
            <a:avLst/>
          </a:prstGeom>
          <a:noFill/>
          <a:ln w="9525">
            <a:noFill/>
            <a:miter lim="800000"/>
            <a:headEnd/>
            <a:tailEnd/>
          </a:ln>
        </p:spPr>
        <p:txBody>
          <a:bodyPr wrap="none">
            <a:spAutoFit/>
          </a:bodyPr>
          <a:lstStyle/>
          <a:p>
            <a:r>
              <a:rPr lang="en-US">
                <a:latin typeface="Calibri" pitchFamily="34" charset="0"/>
                <a:ea typeface="ヒラギノ角ゴ Pro W3"/>
                <a:cs typeface="ヒラギノ角ゴ Pro W3"/>
              </a:rPr>
              <a:t>6m</a:t>
            </a:r>
          </a:p>
        </p:txBody>
      </p:sp>
      <p:sp>
        <p:nvSpPr>
          <p:cNvPr id="34846" name="Text Box 36"/>
          <p:cNvSpPr txBox="1">
            <a:spLocks noChangeArrowheads="1"/>
          </p:cNvSpPr>
          <p:nvPr/>
        </p:nvSpPr>
        <p:spPr bwMode="auto">
          <a:xfrm>
            <a:off x="4343400" y="4648200"/>
            <a:ext cx="896938" cy="369888"/>
          </a:xfrm>
          <a:prstGeom prst="rect">
            <a:avLst/>
          </a:prstGeom>
          <a:noFill/>
          <a:ln w="9525">
            <a:noFill/>
            <a:miter lim="800000"/>
            <a:headEnd/>
            <a:tailEnd/>
          </a:ln>
        </p:spPr>
        <p:txBody>
          <a:bodyPr wrap="none">
            <a:spAutoFit/>
          </a:bodyPr>
          <a:lstStyle/>
          <a:p>
            <a:r>
              <a:rPr lang="en-US">
                <a:latin typeface="Calibri" pitchFamily="34" charset="0"/>
                <a:ea typeface="ヒラギノ角ゴ Pro W3"/>
                <a:cs typeface="ヒラギノ角ゴ Pro W3"/>
              </a:rPr>
              <a:t>~100m</a:t>
            </a:r>
          </a:p>
        </p:txBody>
      </p:sp>
      <p:sp>
        <p:nvSpPr>
          <p:cNvPr id="34847" name="Text Box 37"/>
          <p:cNvSpPr txBox="1">
            <a:spLocks noChangeArrowheads="1"/>
          </p:cNvSpPr>
          <p:nvPr/>
        </p:nvSpPr>
        <p:spPr bwMode="auto">
          <a:xfrm>
            <a:off x="4191000" y="2971800"/>
            <a:ext cx="492125" cy="369888"/>
          </a:xfrm>
          <a:prstGeom prst="rect">
            <a:avLst/>
          </a:prstGeom>
          <a:noFill/>
          <a:ln w="9525">
            <a:noFill/>
            <a:miter lim="800000"/>
            <a:headEnd/>
            <a:tailEnd/>
          </a:ln>
        </p:spPr>
        <p:txBody>
          <a:bodyPr wrap="none">
            <a:spAutoFit/>
          </a:bodyPr>
          <a:lstStyle/>
          <a:p>
            <a:r>
              <a:rPr lang="en-US">
                <a:latin typeface="Calibri" pitchFamily="34" charset="0"/>
                <a:ea typeface="ヒラギノ角ゴ Pro W3"/>
                <a:cs typeface="ヒラギノ角ゴ Pro W3"/>
              </a:rPr>
              <a:t>PP</a:t>
            </a:r>
          </a:p>
        </p:txBody>
      </p:sp>
      <p:sp>
        <p:nvSpPr>
          <p:cNvPr id="34848" name="Text Box 38"/>
          <p:cNvSpPr txBox="1">
            <a:spLocks noChangeArrowheads="1"/>
          </p:cNvSpPr>
          <p:nvPr/>
        </p:nvSpPr>
        <p:spPr bwMode="auto">
          <a:xfrm>
            <a:off x="5486400" y="2590800"/>
            <a:ext cx="768350" cy="369888"/>
          </a:xfrm>
          <a:prstGeom prst="rect">
            <a:avLst/>
          </a:prstGeom>
          <a:noFill/>
          <a:ln w="9525">
            <a:noFill/>
            <a:miter lim="800000"/>
            <a:headEnd/>
            <a:tailEnd/>
          </a:ln>
        </p:spPr>
        <p:txBody>
          <a:bodyPr wrap="none">
            <a:spAutoFit/>
          </a:bodyPr>
          <a:lstStyle/>
          <a:p>
            <a:r>
              <a:rPr lang="en-US">
                <a:latin typeface="Calibri" pitchFamily="34" charset="0"/>
                <a:ea typeface="ヒラギノ角ゴ Pro W3"/>
                <a:cs typeface="ヒラギノ角ゴ Pro W3"/>
              </a:rPr>
              <a:t>~30m</a:t>
            </a:r>
          </a:p>
        </p:txBody>
      </p:sp>
      <p:pic>
        <p:nvPicPr>
          <p:cNvPr id="34849" name="Picture 4" descr="logo"/>
          <p:cNvPicPr>
            <a:picLocks noChangeAspect="1" noChangeArrowheads="1"/>
          </p:cNvPicPr>
          <p:nvPr/>
        </p:nvPicPr>
        <p:blipFill>
          <a:blip r:embed="rId2" cstate="print"/>
          <a:srcRect/>
          <a:stretch>
            <a:fillRect/>
          </a:stretch>
        </p:blipFill>
        <p:spPr bwMode="auto">
          <a:xfrm>
            <a:off x="7991475" y="0"/>
            <a:ext cx="1152525" cy="771525"/>
          </a:xfrm>
          <a:prstGeom prst="rect">
            <a:avLst/>
          </a:prstGeom>
          <a:noFill/>
          <a:ln w="9525">
            <a:noFill/>
            <a:miter lim="800000"/>
            <a:headEnd/>
            <a:tailEnd/>
          </a:ln>
        </p:spPr>
      </p:pic>
      <p:sp>
        <p:nvSpPr>
          <p:cNvPr id="35" name="Slide Number Placeholder 34"/>
          <p:cNvSpPr>
            <a:spLocks noGrp="1"/>
          </p:cNvSpPr>
          <p:nvPr>
            <p:ph type="sldNum" sz="quarter" idx="12"/>
          </p:nvPr>
        </p:nvSpPr>
        <p:spPr/>
        <p:txBody>
          <a:bodyPr/>
          <a:lstStyle/>
          <a:p>
            <a:pPr>
              <a:defRPr/>
            </a:pPr>
            <a:fld id="{7CD8E30D-2263-4EDD-9F7F-F989D6136C9A}" type="slidenum">
              <a:rPr lang="en-US" smtClean="0"/>
              <a:pPr>
                <a:defRPr/>
              </a:pPr>
              <a:t>22</a:t>
            </a:fld>
            <a:endParaRPr lang="en-US"/>
          </a:p>
        </p:txBody>
      </p:sp>
      <p:sp>
        <p:nvSpPr>
          <p:cNvPr id="36" name="Footer Placeholder 35"/>
          <p:cNvSpPr>
            <a:spLocks noGrp="1"/>
          </p:cNvSpPr>
          <p:nvPr>
            <p:ph type="ftr" sz="quarter" idx="11"/>
          </p:nvPr>
        </p:nvSpPr>
        <p:spPr/>
        <p:txBody>
          <a:bodyPr/>
          <a:lstStyle/>
          <a:p>
            <a:pPr>
              <a:defRPr/>
            </a:pPr>
            <a:r>
              <a:rPr lang="en-US" smtClean="0"/>
              <a:t>HFT TC 05/11/2010 - LG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PXL Cable Development Status</a:t>
            </a:r>
          </a:p>
        </p:txBody>
      </p:sp>
      <p:sp>
        <p:nvSpPr>
          <p:cNvPr id="22530" name="Content Placeholder 2"/>
          <p:cNvSpPr>
            <a:spLocks noGrp="1"/>
          </p:cNvSpPr>
          <p:nvPr>
            <p:ph idx="1"/>
          </p:nvPr>
        </p:nvSpPr>
        <p:spPr>
          <a:xfrm>
            <a:off x="2362200" y="1219200"/>
            <a:ext cx="4724400" cy="381000"/>
          </a:xfrm>
        </p:spPr>
        <p:txBody>
          <a:bodyPr/>
          <a:lstStyle/>
          <a:p>
            <a:pPr>
              <a:buFont typeface="Arial" charset="0"/>
              <a:buNone/>
            </a:pPr>
            <a:r>
              <a:rPr lang="en-US" sz="2400" u="sng" smtClean="0"/>
              <a:t>3 identified Cable design options</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EBA8A7F0-3A98-4776-BAE0-70D8BB3DCB2C}" type="slidenum">
              <a:rPr lang="en-US"/>
              <a:pPr>
                <a:defRPr/>
              </a:pPr>
              <a:t>23</a:t>
            </a:fld>
            <a:endParaRPr lang="en-US"/>
          </a:p>
        </p:txBody>
      </p:sp>
      <p:pic>
        <p:nvPicPr>
          <p:cNvPr id="22533" name="Picture 1"/>
          <p:cNvPicPr>
            <a:picLocks noChangeAspect="1" noChangeArrowheads="1"/>
          </p:cNvPicPr>
          <p:nvPr/>
        </p:nvPicPr>
        <p:blipFill>
          <a:blip r:embed="rId2" cstate="print"/>
          <a:srcRect/>
          <a:stretch>
            <a:fillRect/>
          </a:stretch>
        </p:blipFill>
        <p:spPr bwMode="auto">
          <a:xfrm>
            <a:off x="457200" y="1676400"/>
            <a:ext cx="4876800" cy="1733550"/>
          </a:xfrm>
          <a:prstGeom prst="rect">
            <a:avLst/>
          </a:prstGeom>
          <a:noFill/>
          <a:ln w="9525">
            <a:noFill/>
            <a:miter lim="800000"/>
            <a:headEnd/>
            <a:tailEnd/>
          </a:ln>
        </p:spPr>
      </p:pic>
      <p:pic>
        <p:nvPicPr>
          <p:cNvPr id="22534" name="Picture 3" descr="Picture6"/>
          <p:cNvPicPr>
            <a:picLocks noChangeAspect="1" noChangeArrowheads="1"/>
          </p:cNvPicPr>
          <p:nvPr/>
        </p:nvPicPr>
        <p:blipFill>
          <a:blip r:embed="rId3" cstate="print"/>
          <a:srcRect/>
          <a:stretch>
            <a:fillRect/>
          </a:stretch>
        </p:blipFill>
        <p:spPr bwMode="auto">
          <a:xfrm>
            <a:off x="762000" y="3962400"/>
            <a:ext cx="3019425" cy="2343150"/>
          </a:xfrm>
          <a:prstGeom prst="rect">
            <a:avLst/>
          </a:prstGeom>
          <a:noFill/>
          <a:ln w="9525">
            <a:noFill/>
            <a:miter lim="800000"/>
            <a:headEnd/>
            <a:tailEnd/>
          </a:ln>
        </p:spPr>
      </p:pic>
      <p:pic>
        <p:nvPicPr>
          <p:cNvPr id="22535" name="Picture 4" descr="Picture4"/>
          <p:cNvPicPr>
            <a:picLocks noChangeAspect="1" noChangeArrowheads="1"/>
          </p:cNvPicPr>
          <p:nvPr/>
        </p:nvPicPr>
        <p:blipFill>
          <a:blip r:embed="rId4" cstate="print"/>
          <a:srcRect/>
          <a:stretch>
            <a:fillRect/>
          </a:stretch>
        </p:blipFill>
        <p:spPr bwMode="auto">
          <a:xfrm>
            <a:off x="4343400" y="3886200"/>
            <a:ext cx="3733800" cy="2428875"/>
          </a:xfrm>
          <a:prstGeom prst="rect">
            <a:avLst/>
          </a:prstGeom>
          <a:noFill/>
          <a:ln w="9525">
            <a:noFill/>
            <a:miter lim="800000"/>
            <a:headEnd/>
            <a:tailEnd/>
          </a:ln>
        </p:spPr>
      </p:pic>
      <p:sp>
        <p:nvSpPr>
          <p:cNvPr id="22536" name="TextBox 12"/>
          <p:cNvSpPr txBox="1">
            <a:spLocks noChangeArrowheads="1"/>
          </p:cNvSpPr>
          <p:nvPr/>
        </p:nvSpPr>
        <p:spPr bwMode="auto">
          <a:xfrm>
            <a:off x="5562600" y="2286000"/>
            <a:ext cx="2819400" cy="646113"/>
          </a:xfrm>
          <a:prstGeom prst="rect">
            <a:avLst/>
          </a:prstGeom>
          <a:noFill/>
          <a:ln w="9525">
            <a:noFill/>
            <a:miter lim="800000"/>
            <a:headEnd/>
            <a:tailEnd/>
          </a:ln>
        </p:spPr>
        <p:txBody>
          <a:bodyPr>
            <a:spAutoFit/>
          </a:bodyPr>
          <a:lstStyle/>
          <a:p>
            <a:r>
              <a:rPr lang="en-US">
                <a:latin typeface="Calibri" pitchFamily="34" charset="0"/>
              </a:rPr>
              <a:t>Double sided Aluminum conductor </a:t>
            </a:r>
            <a:r>
              <a:rPr lang="en-US">
                <a:solidFill>
                  <a:srgbClr val="FF0000"/>
                </a:solidFill>
                <a:latin typeface="Calibri" pitchFamily="34" charset="0"/>
              </a:rPr>
              <a:t>with</a:t>
            </a:r>
            <a:r>
              <a:rPr lang="en-US">
                <a:latin typeface="Calibri" pitchFamily="34" charset="0"/>
              </a:rPr>
              <a:t> vias</a:t>
            </a:r>
          </a:p>
        </p:txBody>
      </p:sp>
      <p:sp>
        <p:nvSpPr>
          <p:cNvPr id="22537" name="TextBox 13"/>
          <p:cNvSpPr txBox="1">
            <a:spLocks noChangeArrowheads="1"/>
          </p:cNvSpPr>
          <p:nvPr/>
        </p:nvSpPr>
        <p:spPr bwMode="auto">
          <a:xfrm>
            <a:off x="2286000" y="3810000"/>
            <a:ext cx="5105400" cy="369888"/>
          </a:xfrm>
          <a:prstGeom prst="rect">
            <a:avLst/>
          </a:prstGeom>
          <a:noFill/>
          <a:ln w="9525">
            <a:noFill/>
            <a:miter lim="800000"/>
            <a:headEnd/>
            <a:tailEnd/>
          </a:ln>
        </p:spPr>
        <p:txBody>
          <a:bodyPr>
            <a:spAutoFit/>
          </a:bodyPr>
          <a:lstStyle/>
          <a:p>
            <a:r>
              <a:rPr lang="en-US">
                <a:latin typeface="Calibri" pitchFamily="34" charset="0"/>
              </a:rPr>
              <a:t>Single sided Aluminum conductor </a:t>
            </a:r>
            <a:r>
              <a:rPr lang="en-US">
                <a:solidFill>
                  <a:srgbClr val="FF0000"/>
                </a:solidFill>
                <a:latin typeface="Calibri" pitchFamily="34" charset="0"/>
              </a:rPr>
              <a:t>without</a:t>
            </a:r>
            <a:r>
              <a:rPr lang="en-US">
                <a:latin typeface="Calibri" pitchFamily="34" charset="0"/>
              </a:rPr>
              <a:t> vias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400" smtClean="0"/>
              <a:t>Chip A1 individual test</a:t>
            </a:r>
            <a:br>
              <a:rPr lang="en-US" sz="2400" smtClean="0"/>
            </a:br>
            <a:r>
              <a:rPr lang="en-US" sz="2400" smtClean="0"/>
              <a:t>(crop this image to show only left upper corner)</a:t>
            </a:r>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4" descr="A1_individual"/>
          <p:cNvPicPr>
            <a:picLocks noChangeAspect="1" noChangeArrowheads="1"/>
          </p:cNvPicPr>
          <p:nvPr/>
        </p:nvPicPr>
        <p:blipFill>
          <a:blip r:embed="rId3" cstate="print"/>
          <a:srcRect/>
          <a:stretch>
            <a:fillRect/>
          </a:stretch>
        </p:blipFill>
        <p:spPr bwMode="auto">
          <a:xfrm>
            <a:off x="1219200" y="2133600"/>
            <a:ext cx="5694363" cy="36766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smtClean="0"/>
              <a:t>Chip A1 probe test results </a:t>
            </a:r>
            <a:br>
              <a:rPr lang="en-US" sz="2400" smtClean="0"/>
            </a:br>
            <a:r>
              <a:rPr lang="en-US" sz="2400" smtClean="0"/>
              <a:t>(crop this image to show only left upper corner)</a:t>
            </a:r>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5" descr="A1_probe"/>
          <p:cNvPicPr>
            <a:picLocks noChangeAspect="1" noChangeArrowheads="1"/>
          </p:cNvPicPr>
          <p:nvPr/>
        </p:nvPicPr>
        <p:blipFill>
          <a:blip r:embed="rId2" cstate="print"/>
          <a:srcRect/>
          <a:stretch>
            <a:fillRect/>
          </a:stretch>
        </p:blipFill>
        <p:spPr bwMode="auto">
          <a:xfrm>
            <a:off x="1600200" y="2209800"/>
            <a:ext cx="5694363" cy="36766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400" smtClean="0"/>
              <a:t>Chip A1 individual tests (black) vs probe test results (red) </a:t>
            </a:r>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5" descr="A1_ind(black)_probe(red)"/>
          <p:cNvPicPr>
            <a:picLocks noChangeAspect="1" noChangeArrowheads="1"/>
          </p:cNvPicPr>
          <p:nvPr/>
        </p:nvPicPr>
        <p:blipFill>
          <a:blip r:embed="rId3" cstate="print"/>
          <a:srcRect/>
          <a:stretch>
            <a:fillRect/>
          </a:stretch>
        </p:blipFill>
        <p:spPr bwMode="auto">
          <a:xfrm>
            <a:off x="1219200" y="1752600"/>
            <a:ext cx="6553200" cy="42306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E8_poor_contact"/>
          <p:cNvPicPr>
            <a:picLocks noChangeAspect="1" noChangeArrowheads="1"/>
          </p:cNvPicPr>
          <p:nvPr/>
        </p:nvPicPr>
        <p:blipFill>
          <a:blip r:embed="rId3" cstate="print"/>
          <a:srcRect b="50259"/>
          <a:stretch>
            <a:fillRect/>
          </a:stretch>
        </p:blipFill>
        <p:spPr bwMode="auto">
          <a:xfrm>
            <a:off x="1524000" y="1981200"/>
            <a:ext cx="5694363" cy="1828800"/>
          </a:xfrm>
          <a:prstGeom prst="rect">
            <a:avLst/>
          </a:prstGeom>
          <a:noFill/>
          <a:ln w="9525">
            <a:noFill/>
            <a:miter lim="800000"/>
            <a:headEnd/>
            <a:tailEnd/>
          </a:ln>
        </p:spPr>
      </p:pic>
      <p:pic>
        <p:nvPicPr>
          <p:cNvPr id="6147" name="Picture 5" descr="E8_better_contact"/>
          <p:cNvPicPr>
            <a:picLocks noChangeAspect="1" noChangeArrowheads="1"/>
          </p:cNvPicPr>
          <p:nvPr/>
        </p:nvPicPr>
        <p:blipFill>
          <a:blip r:embed="rId4" cstate="print"/>
          <a:srcRect b="52332"/>
          <a:stretch>
            <a:fillRect/>
          </a:stretch>
        </p:blipFill>
        <p:spPr bwMode="auto">
          <a:xfrm>
            <a:off x="1524000" y="4572000"/>
            <a:ext cx="5694363" cy="1752600"/>
          </a:xfrm>
          <a:prstGeom prst="rect">
            <a:avLst/>
          </a:prstGeom>
          <a:noFill/>
          <a:ln w="9525">
            <a:noFill/>
            <a:miter lim="800000"/>
            <a:headEnd/>
            <a:tailEnd/>
          </a:ln>
        </p:spPr>
      </p:pic>
      <p:sp>
        <p:nvSpPr>
          <p:cNvPr id="6148" name="Rectangle 7"/>
          <p:cNvSpPr>
            <a:spLocks noGrp="1" noChangeArrowheads="1"/>
          </p:cNvSpPr>
          <p:nvPr>
            <p:ph type="title"/>
          </p:nvPr>
        </p:nvSpPr>
        <p:spPr>
          <a:xfrm>
            <a:off x="457200" y="304800"/>
            <a:ext cx="8229600" cy="1143000"/>
          </a:xfrm>
          <a:noFill/>
        </p:spPr>
        <p:txBody>
          <a:bodyPr/>
          <a:lstStyle/>
          <a:p>
            <a:pPr eaLnBrk="1" hangingPunct="1"/>
            <a:r>
              <a:rPr lang="en-US" sz="2400" dirty="0" smtClean="0"/>
              <a:t>Poor </a:t>
            </a:r>
            <a:r>
              <a:rPr lang="en-US" sz="2400" dirty="0" err="1" smtClean="0"/>
              <a:t>vs</a:t>
            </a:r>
            <a:r>
              <a:rPr lang="en-US" sz="2400" dirty="0" smtClean="0"/>
              <a:t> better probe contacts (chip E8)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noFill/>
        </p:spPr>
        <p:txBody>
          <a:bodyPr/>
          <a:lstStyle/>
          <a:p>
            <a:pPr eaLnBrk="1" hangingPunct="1"/>
            <a:r>
              <a:rPr lang="en-US" sz="2400" smtClean="0"/>
              <a:t>Probe tests vs ladder tests (chip C1)</a:t>
            </a:r>
          </a:p>
        </p:txBody>
      </p:sp>
      <p:pic>
        <p:nvPicPr>
          <p:cNvPr id="7171" name="Picture 5" descr="discri_scan_analysis_results5"/>
          <p:cNvPicPr>
            <a:picLocks noChangeAspect="1" noChangeArrowheads="1"/>
          </p:cNvPicPr>
          <p:nvPr/>
        </p:nvPicPr>
        <p:blipFill>
          <a:blip r:embed="rId3" cstate="print"/>
          <a:srcRect b="50072"/>
          <a:stretch>
            <a:fillRect/>
          </a:stretch>
        </p:blipFill>
        <p:spPr bwMode="auto">
          <a:xfrm>
            <a:off x="2057400" y="1752600"/>
            <a:ext cx="6856413" cy="2209800"/>
          </a:xfrm>
          <a:prstGeom prst="rect">
            <a:avLst/>
          </a:prstGeom>
          <a:noFill/>
          <a:ln w="9525">
            <a:noFill/>
            <a:miter lim="800000"/>
            <a:headEnd/>
            <a:tailEnd/>
          </a:ln>
        </p:spPr>
      </p:pic>
      <p:pic>
        <p:nvPicPr>
          <p:cNvPr id="7172" name="Picture 6" descr="discri_scan_analysis_results"/>
          <p:cNvPicPr>
            <a:picLocks noChangeAspect="1" noChangeArrowheads="1"/>
          </p:cNvPicPr>
          <p:nvPr/>
        </p:nvPicPr>
        <p:blipFill>
          <a:blip r:embed="rId4" cstate="print"/>
          <a:srcRect b="49928"/>
          <a:stretch>
            <a:fillRect/>
          </a:stretch>
        </p:blipFill>
        <p:spPr bwMode="auto">
          <a:xfrm>
            <a:off x="2057400" y="4114800"/>
            <a:ext cx="6837363" cy="2209800"/>
          </a:xfrm>
          <a:prstGeom prst="rect">
            <a:avLst/>
          </a:prstGeom>
          <a:noFill/>
          <a:ln w="9525">
            <a:noFill/>
            <a:miter lim="800000"/>
            <a:headEnd/>
            <a:tailEnd/>
          </a:ln>
        </p:spPr>
      </p:pic>
      <p:sp>
        <p:nvSpPr>
          <p:cNvPr id="7173" name="Text Box 7"/>
          <p:cNvSpPr txBox="1">
            <a:spLocks noChangeArrowheads="1"/>
          </p:cNvSpPr>
          <p:nvPr/>
        </p:nvSpPr>
        <p:spPr bwMode="auto">
          <a:xfrm>
            <a:off x="212725" y="2932113"/>
            <a:ext cx="1339850" cy="2289175"/>
          </a:xfrm>
          <a:prstGeom prst="rect">
            <a:avLst/>
          </a:prstGeom>
          <a:noFill/>
          <a:ln w="9525">
            <a:noFill/>
            <a:miter lim="800000"/>
            <a:headEnd/>
            <a:tailEnd/>
          </a:ln>
        </p:spPr>
        <p:txBody>
          <a:bodyPr wrap="none">
            <a:spAutoFit/>
          </a:bodyPr>
          <a:lstStyle/>
          <a:p>
            <a:r>
              <a:rPr lang="en-US"/>
              <a:t>Probe tests</a:t>
            </a:r>
          </a:p>
          <a:p>
            <a:endParaRPr lang="en-US"/>
          </a:p>
          <a:p>
            <a:endParaRPr lang="en-US"/>
          </a:p>
          <a:p>
            <a:endParaRPr lang="en-US"/>
          </a:p>
          <a:p>
            <a:endParaRPr lang="en-US"/>
          </a:p>
          <a:p>
            <a:endParaRPr lang="en-US"/>
          </a:p>
          <a:p>
            <a:endParaRPr lang="en-US"/>
          </a:p>
          <a:p>
            <a:r>
              <a:rPr lang="en-US"/>
              <a:t>ITB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en-US" sz="2400" smtClean="0"/>
              <a:t>Probe tests vs ladder tests (chip D9)</a:t>
            </a:r>
          </a:p>
        </p:txBody>
      </p:sp>
      <p:sp>
        <p:nvSpPr>
          <p:cNvPr id="8195" name="Text Box 5"/>
          <p:cNvSpPr txBox="1">
            <a:spLocks noChangeArrowheads="1"/>
          </p:cNvSpPr>
          <p:nvPr/>
        </p:nvSpPr>
        <p:spPr bwMode="auto">
          <a:xfrm>
            <a:off x="212725" y="2932113"/>
            <a:ext cx="1339850" cy="2289175"/>
          </a:xfrm>
          <a:prstGeom prst="rect">
            <a:avLst/>
          </a:prstGeom>
          <a:noFill/>
          <a:ln w="9525">
            <a:noFill/>
            <a:miter lim="800000"/>
            <a:headEnd/>
            <a:tailEnd/>
          </a:ln>
        </p:spPr>
        <p:txBody>
          <a:bodyPr wrap="none">
            <a:spAutoFit/>
          </a:bodyPr>
          <a:lstStyle/>
          <a:p>
            <a:r>
              <a:rPr lang="en-US"/>
              <a:t>Probe tests</a:t>
            </a:r>
          </a:p>
          <a:p>
            <a:endParaRPr lang="en-US"/>
          </a:p>
          <a:p>
            <a:endParaRPr lang="en-US"/>
          </a:p>
          <a:p>
            <a:endParaRPr lang="en-US"/>
          </a:p>
          <a:p>
            <a:endParaRPr lang="en-US"/>
          </a:p>
          <a:p>
            <a:endParaRPr lang="en-US"/>
          </a:p>
          <a:p>
            <a:endParaRPr lang="en-US"/>
          </a:p>
          <a:p>
            <a:r>
              <a:rPr lang="en-US"/>
              <a:t>ITB</a:t>
            </a:r>
          </a:p>
        </p:txBody>
      </p:sp>
      <p:pic>
        <p:nvPicPr>
          <p:cNvPr id="8196" name="Picture 6" descr="discri_scan_analysis_results7"/>
          <p:cNvPicPr>
            <a:picLocks noChangeAspect="1" noChangeArrowheads="1"/>
          </p:cNvPicPr>
          <p:nvPr/>
        </p:nvPicPr>
        <p:blipFill>
          <a:blip r:embed="rId3" cstate="print"/>
          <a:srcRect b="51224"/>
          <a:stretch>
            <a:fillRect/>
          </a:stretch>
        </p:blipFill>
        <p:spPr bwMode="auto">
          <a:xfrm>
            <a:off x="1981200" y="1828800"/>
            <a:ext cx="6837363" cy="2152650"/>
          </a:xfrm>
          <a:prstGeom prst="rect">
            <a:avLst/>
          </a:prstGeom>
          <a:noFill/>
          <a:ln w="9525">
            <a:noFill/>
            <a:miter lim="800000"/>
            <a:headEnd/>
            <a:tailEnd/>
          </a:ln>
        </p:spPr>
      </p:pic>
      <p:pic>
        <p:nvPicPr>
          <p:cNvPr id="8197" name="Picture 7" descr="discri_scan_analysis_results"/>
          <p:cNvPicPr>
            <a:picLocks noChangeAspect="1" noChangeArrowheads="1"/>
          </p:cNvPicPr>
          <p:nvPr/>
        </p:nvPicPr>
        <p:blipFill>
          <a:blip r:embed="rId4" cstate="print"/>
          <a:srcRect b="49928"/>
          <a:stretch>
            <a:fillRect/>
          </a:stretch>
        </p:blipFill>
        <p:spPr bwMode="auto">
          <a:xfrm>
            <a:off x="1981200" y="4191000"/>
            <a:ext cx="6837363" cy="220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PXL Milestones</a:t>
            </a:r>
          </a:p>
        </p:txBody>
      </p:sp>
      <p:sp>
        <p:nvSpPr>
          <p:cNvPr id="18434" name="Content Placeholder 2"/>
          <p:cNvSpPr>
            <a:spLocks noGrp="1"/>
          </p:cNvSpPr>
          <p:nvPr>
            <p:ph idx="1"/>
          </p:nvPr>
        </p:nvSpPr>
        <p:spPr/>
        <p:txBody>
          <a:bodyPr/>
          <a:lstStyle/>
          <a:p>
            <a:pPr algn="ctr">
              <a:buFont typeface="Arial" charset="0"/>
              <a:buNone/>
            </a:pPr>
            <a:r>
              <a:rPr lang="en-US" dirty="0" smtClean="0"/>
              <a:t>Plan “B”</a:t>
            </a:r>
          </a:p>
          <a:p>
            <a:r>
              <a:rPr lang="en-US" strike="sngStrike" dirty="0" smtClean="0"/>
              <a:t>2010-Q1 – Phase-2 sensors delivered to LBNL.</a:t>
            </a:r>
          </a:p>
          <a:p>
            <a:r>
              <a:rPr lang="en-US" dirty="0" smtClean="0"/>
              <a:t>2011-Q2 – Receive prototype final sensor.</a:t>
            </a:r>
          </a:p>
          <a:p>
            <a:r>
              <a:rPr lang="en-US" dirty="0" smtClean="0"/>
              <a:t>2012-Q2 – Install prototype detector at STAR.</a:t>
            </a:r>
          </a:p>
          <a:p>
            <a:r>
              <a:rPr lang="en-US" dirty="0" smtClean="0"/>
              <a:t>2012-Q4 – Receive production sensors.</a:t>
            </a:r>
          </a:p>
          <a:p>
            <a:r>
              <a:rPr lang="en-US" dirty="0" smtClean="0"/>
              <a:t>2013-Q4 – Install PXL detector.</a:t>
            </a:r>
          </a:p>
          <a:p>
            <a:endParaRPr lang="en-US" dirty="0" smtClean="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7BE862D1-6FC0-48A5-A01E-2427FEA33A18}"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FY10 Tasks</a:t>
            </a:r>
          </a:p>
        </p:txBody>
      </p:sp>
      <p:sp>
        <p:nvSpPr>
          <p:cNvPr id="3" name="Content Placeholder 2"/>
          <p:cNvSpPr>
            <a:spLocks noGrp="1"/>
          </p:cNvSpPr>
          <p:nvPr>
            <p:ph idx="1"/>
          </p:nvPr>
        </p:nvSpPr>
        <p:spPr>
          <a:xfrm>
            <a:off x="457200" y="1447800"/>
            <a:ext cx="8229600" cy="4525963"/>
          </a:xfrm>
        </p:spPr>
        <p:txBody>
          <a:bodyPr rtlCol="0">
            <a:normAutofit fontScale="77500" lnSpcReduction="20000"/>
          </a:bodyPr>
          <a:lstStyle/>
          <a:p>
            <a:pPr fontAlgn="auto">
              <a:spcAft>
                <a:spcPts val="0"/>
              </a:spcAft>
              <a:buFont typeface="Arial" pitchFamily="34" charset="0"/>
              <a:buChar char="•"/>
              <a:defRPr/>
            </a:pPr>
            <a:r>
              <a:rPr lang="en-US" dirty="0" smtClean="0"/>
              <a:t>PXL Cable development</a:t>
            </a:r>
          </a:p>
          <a:p>
            <a:pPr lvl="1" fontAlgn="auto">
              <a:spcAft>
                <a:spcPts val="0"/>
              </a:spcAft>
              <a:buFont typeface="Arial" pitchFamily="34" charset="0"/>
              <a:buChar char="–"/>
              <a:defRPr/>
            </a:pPr>
            <a:r>
              <a:rPr lang="en-US" dirty="0" smtClean="0"/>
              <a:t>Infrastructure testing board</a:t>
            </a:r>
          </a:p>
          <a:p>
            <a:pPr lvl="1" fontAlgn="auto">
              <a:spcAft>
                <a:spcPts val="0"/>
              </a:spcAft>
              <a:buFont typeface="Arial" pitchFamily="34" charset="0"/>
              <a:buChar char="–"/>
              <a:defRPr/>
            </a:pPr>
            <a:r>
              <a:rPr lang="en-US" dirty="0" smtClean="0"/>
              <a:t>Prototype detector cable FR-4 with Cu</a:t>
            </a:r>
          </a:p>
          <a:p>
            <a:pPr lvl="1" fontAlgn="auto">
              <a:spcAft>
                <a:spcPts val="0"/>
              </a:spcAft>
              <a:buFont typeface="Arial" pitchFamily="34" charset="0"/>
              <a:buChar char="–"/>
              <a:defRPr/>
            </a:pPr>
            <a:r>
              <a:rPr lang="en-US" dirty="0" smtClean="0"/>
              <a:t>Prototype detector cable </a:t>
            </a:r>
            <a:r>
              <a:rPr lang="en-US" dirty="0" err="1" smtClean="0"/>
              <a:t>Kapton</a:t>
            </a:r>
            <a:r>
              <a:rPr lang="en-US" dirty="0" smtClean="0"/>
              <a:t> with Cu</a:t>
            </a:r>
          </a:p>
          <a:p>
            <a:pPr fontAlgn="auto">
              <a:spcAft>
                <a:spcPts val="0"/>
              </a:spcAft>
              <a:buFont typeface="Arial" pitchFamily="34" charset="0"/>
              <a:buChar char="•"/>
              <a:defRPr/>
            </a:pPr>
            <a:r>
              <a:rPr lang="en-US" dirty="0" smtClean="0"/>
              <a:t>Probe Testing</a:t>
            </a:r>
          </a:p>
          <a:p>
            <a:pPr lvl="1" fontAlgn="auto">
              <a:spcAft>
                <a:spcPts val="0"/>
              </a:spcAft>
              <a:buFont typeface="Arial" pitchFamily="34" charset="0"/>
              <a:buChar char="–"/>
              <a:defRPr/>
            </a:pPr>
            <a:r>
              <a:rPr lang="en-US" dirty="0" smtClean="0"/>
              <a:t>Phase-2 sensors</a:t>
            </a:r>
          </a:p>
          <a:p>
            <a:pPr fontAlgn="auto">
              <a:spcAft>
                <a:spcPts val="0"/>
              </a:spcAft>
              <a:buFont typeface="Arial" pitchFamily="34" charset="0"/>
              <a:buChar char="•"/>
              <a:defRPr/>
            </a:pPr>
            <a:r>
              <a:rPr lang="en-US" dirty="0" smtClean="0"/>
              <a:t>RDO prototyping</a:t>
            </a:r>
          </a:p>
          <a:p>
            <a:pPr lvl="1" fontAlgn="auto">
              <a:spcAft>
                <a:spcPts val="0"/>
              </a:spcAft>
              <a:buFont typeface="Arial" pitchFamily="34" charset="0"/>
              <a:buChar char="–"/>
              <a:defRPr/>
            </a:pPr>
            <a:r>
              <a:rPr lang="en-US" dirty="0" smtClean="0"/>
              <a:t>Full ladder RDO</a:t>
            </a:r>
          </a:p>
          <a:p>
            <a:pPr fontAlgn="auto">
              <a:spcAft>
                <a:spcPts val="0"/>
              </a:spcAft>
              <a:buFont typeface="Arial" pitchFamily="34" charset="0"/>
              <a:buChar char="•"/>
              <a:defRPr/>
            </a:pPr>
            <a:r>
              <a:rPr lang="en-US" dirty="0" smtClean="0"/>
              <a:t>Sensor and system development and testing</a:t>
            </a:r>
          </a:p>
          <a:p>
            <a:pPr lvl="1" fontAlgn="auto">
              <a:spcAft>
                <a:spcPts val="0"/>
              </a:spcAft>
              <a:buFont typeface="Arial" pitchFamily="34" charset="0"/>
              <a:buChar char="–"/>
              <a:defRPr/>
            </a:pPr>
            <a:r>
              <a:rPr lang="en-US" dirty="0" smtClean="0"/>
              <a:t>Beam test with Phase-2 @ </a:t>
            </a:r>
            <a:r>
              <a:rPr lang="en-US" dirty="0" err="1" smtClean="0"/>
              <a:t>Fermilab</a:t>
            </a:r>
            <a:endParaRPr lang="en-US" dirty="0" smtClean="0"/>
          </a:p>
          <a:p>
            <a:pPr lvl="1" fontAlgn="auto">
              <a:spcAft>
                <a:spcPts val="0"/>
              </a:spcAft>
              <a:buFont typeface="Arial" pitchFamily="34" charset="0"/>
              <a:buChar char="–"/>
              <a:defRPr/>
            </a:pPr>
            <a:r>
              <a:rPr lang="en-US" dirty="0" smtClean="0"/>
              <a:t>Beam test preparation for Phase-2 sector at PHENIX?</a:t>
            </a:r>
          </a:p>
          <a:p>
            <a:pPr fontAlgn="auto">
              <a:spcAft>
                <a:spcPts val="0"/>
              </a:spcAft>
              <a:buFont typeface="Arial" pitchFamily="34" charset="0"/>
              <a:buChar char="•"/>
              <a:defRPr/>
            </a:pPr>
            <a:r>
              <a:rPr lang="en-US" dirty="0" smtClean="0"/>
              <a:t>CD-2/3</a:t>
            </a:r>
            <a:endParaRPr lang="en-US" dirty="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72A5B3F9-C242-4A0C-BAF0-079F61FE07AE}" type="slidenum">
              <a:rPr lang="en-US"/>
              <a:pPr>
                <a:defRPr/>
              </a:pPr>
              <a:t>4</a:t>
            </a:fld>
            <a:endParaRPr lang="en-US"/>
          </a:p>
        </p:txBody>
      </p:sp>
      <p:sp>
        <p:nvSpPr>
          <p:cNvPr id="19461" name="Rectangle 5"/>
          <p:cNvSpPr>
            <a:spLocks noChangeArrowheads="1"/>
          </p:cNvSpPr>
          <p:nvPr/>
        </p:nvSpPr>
        <p:spPr bwMode="auto">
          <a:xfrm>
            <a:off x="533400" y="5791200"/>
            <a:ext cx="8077200" cy="369888"/>
          </a:xfrm>
          <a:prstGeom prst="rect">
            <a:avLst/>
          </a:prstGeom>
          <a:noFill/>
          <a:ln w="9525">
            <a:noFill/>
            <a:miter lim="800000"/>
            <a:headEnd/>
            <a:tailEnd/>
          </a:ln>
        </p:spPr>
        <p:txBody>
          <a:bodyPr>
            <a:spAutoFit/>
          </a:bodyPr>
          <a:lstStyle/>
          <a:p>
            <a:r>
              <a:rPr lang="en-US">
                <a:latin typeface="Calibri" pitchFamily="34" charset="0"/>
                <a:hlinkClick r:id="rId2"/>
              </a:rPr>
              <a:t>http://rnc.lbl.gov/hft/hardware/docs/Group_Tasks_and_timeline_2010_01_25.pdf</a:t>
            </a:r>
            <a:r>
              <a:rPr lang="en-US">
                <a:latin typeface="Calibri"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52400"/>
            <a:ext cx="8229600" cy="1143000"/>
          </a:xfrm>
        </p:spPr>
        <p:txBody>
          <a:bodyPr/>
          <a:lstStyle/>
          <a:p>
            <a:r>
              <a:rPr lang="en-US" smtClean="0"/>
              <a:t>Probe testing Status</a:t>
            </a:r>
          </a:p>
        </p:txBody>
      </p:sp>
      <p:sp>
        <p:nvSpPr>
          <p:cNvPr id="25602" name="Content Placeholder 2"/>
          <p:cNvSpPr>
            <a:spLocks noGrp="1"/>
          </p:cNvSpPr>
          <p:nvPr>
            <p:ph idx="1"/>
          </p:nvPr>
        </p:nvSpPr>
        <p:spPr>
          <a:xfrm>
            <a:off x="381000" y="1066800"/>
            <a:ext cx="8534400" cy="1752600"/>
          </a:xfrm>
        </p:spPr>
        <p:txBody>
          <a:bodyPr/>
          <a:lstStyle/>
          <a:p>
            <a:r>
              <a:rPr lang="en-US" sz="1800" smtClean="0"/>
              <a:t>We have a probe testing hardware design and testing plan here </a:t>
            </a:r>
            <a:r>
              <a:rPr lang="en-US" sz="1800" smtClean="0">
                <a:hlinkClick r:id="rId2"/>
              </a:rPr>
              <a:t>http://rnc.lbl.gov/hft/hardware/docs/Phase1/Probe_Testing_Phase1.pdf</a:t>
            </a:r>
            <a:r>
              <a:rPr lang="en-US" sz="1800" smtClean="0"/>
              <a:t> </a:t>
            </a:r>
          </a:p>
          <a:p>
            <a:r>
              <a:rPr lang="en-US" sz="1800" smtClean="0"/>
              <a:t>We have developed a sensor tracking and QA plan here </a:t>
            </a:r>
            <a:r>
              <a:rPr lang="en-US" sz="1800" smtClean="0">
                <a:hlinkClick r:id="rId3"/>
              </a:rPr>
              <a:t>http://rnc.lbl.gov/hft/hardware/docs/Phase1/sensor_tracking_proposal.doc</a:t>
            </a:r>
            <a:r>
              <a:rPr lang="en-US" sz="1800" smtClean="0"/>
              <a:t>  </a:t>
            </a:r>
          </a:p>
          <a:p>
            <a:endParaRPr lang="en-US" sz="1800" smtClean="0"/>
          </a:p>
          <a:p>
            <a:r>
              <a:rPr lang="en-US" sz="1800" smtClean="0"/>
              <a:t>We have designed and produced a probe card and mated it to a probe testing station</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12D74373-961C-45DD-BFB6-A89D29AF82A2}" type="slidenum">
              <a:rPr lang="en-US"/>
              <a:pPr>
                <a:defRPr/>
              </a:pPr>
              <a:t>5</a:t>
            </a:fld>
            <a:endParaRPr lang="en-US"/>
          </a:p>
        </p:txBody>
      </p:sp>
      <p:pic>
        <p:nvPicPr>
          <p:cNvPr id="25605" name="Picture 8" descr="P1000389.JPG"/>
          <p:cNvPicPr>
            <a:picLocks noChangeAspect="1"/>
          </p:cNvPicPr>
          <p:nvPr/>
        </p:nvPicPr>
        <p:blipFill>
          <a:blip r:embed="rId4" cstate="print"/>
          <a:srcRect/>
          <a:stretch>
            <a:fillRect/>
          </a:stretch>
        </p:blipFill>
        <p:spPr bwMode="auto">
          <a:xfrm>
            <a:off x="5029200" y="2971800"/>
            <a:ext cx="2514600" cy="3352800"/>
          </a:xfrm>
          <a:prstGeom prst="rect">
            <a:avLst/>
          </a:prstGeom>
          <a:noFill/>
          <a:ln w="9525">
            <a:noFill/>
            <a:miter lim="800000"/>
            <a:headEnd/>
            <a:tailEnd/>
          </a:ln>
        </p:spPr>
      </p:pic>
      <p:pic>
        <p:nvPicPr>
          <p:cNvPr id="25606" name="Picture 9" descr="P1000390.JPG"/>
          <p:cNvPicPr>
            <a:picLocks noChangeAspect="1"/>
          </p:cNvPicPr>
          <p:nvPr/>
        </p:nvPicPr>
        <p:blipFill>
          <a:blip r:embed="rId5" cstate="print"/>
          <a:srcRect/>
          <a:stretch>
            <a:fillRect/>
          </a:stretch>
        </p:blipFill>
        <p:spPr bwMode="auto">
          <a:xfrm>
            <a:off x="381000" y="30480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533400" y="152400"/>
            <a:ext cx="8229600" cy="1143000"/>
          </a:xfrm>
        </p:spPr>
        <p:txBody>
          <a:bodyPr/>
          <a:lstStyle/>
          <a:p>
            <a:r>
              <a:rPr lang="en-US" dirty="0" smtClean="0"/>
              <a:t>Probe testing Status</a:t>
            </a:r>
          </a:p>
        </p:txBody>
      </p:sp>
      <p:sp>
        <p:nvSpPr>
          <p:cNvPr id="26626" name="Content Placeholder 2"/>
          <p:cNvSpPr>
            <a:spLocks noGrp="1"/>
          </p:cNvSpPr>
          <p:nvPr>
            <p:ph idx="1"/>
          </p:nvPr>
        </p:nvSpPr>
        <p:spPr>
          <a:xfrm>
            <a:off x="381000" y="1066800"/>
            <a:ext cx="8382000" cy="4953000"/>
          </a:xfrm>
        </p:spPr>
        <p:txBody>
          <a:bodyPr/>
          <a:lstStyle/>
          <a:p>
            <a:r>
              <a:rPr lang="en-US" sz="2400" dirty="0" smtClean="0"/>
              <a:t>We have tested 13 sensors (full thickness, individual diced sensors). Up to 3 probe tests per sensor.</a:t>
            </a:r>
          </a:p>
          <a:p>
            <a:r>
              <a:rPr lang="en-US" sz="2400" dirty="0" smtClean="0"/>
              <a:t>Results </a:t>
            </a:r>
            <a:r>
              <a:rPr lang="en-US" sz="2400" dirty="0" smtClean="0"/>
              <a:t>are very promising with caveats (next slide). </a:t>
            </a:r>
          </a:p>
          <a:p>
            <a:r>
              <a:rPr lang="en-US" sz="2400" dirty="0" smtClean="0"/>
              <a:t>Evaluation in progress</a:t>
            </a:r>
          </a:p>
          <a:p>
            <a:pPr lvl="1">
              <a:buFont typeface="Wingdings" pitchFamily="2" charset="2"/>
              <a:buChar char="§"/>
            </a:pPr>
            <a:r>
              <a:rPr lang="en-US" sz="2000" dirty="0" smtClean="0"/>
              <a:t>Mount </a:t>
            </a:r>
            <a:r>
              <a:rPr lang="en-US" sz="2000" dirty="0" smtClean="0"/>
              <a:t>first </a:t>
            </a:r>
            <a:r>
              <a:rPr lang="en-US" sz="2000" dirty="0" smtClean="0"/>
              <a:t>3 </a:t>
            </a:r>
            <a:r>
              <a:rPr lang="en-US" sz="2000" dirty="0" smtClean="0"/>
              <a:t>tested sensors </a:t>
            </a:r>
            <a:r>
              <a:rPr lang="en-US" sz="2000" dirty="0" smtClean="0"/>
              <a:t>onto individual test boards. Test for function. – </a:t>
            </a:r>
            <a:r>
              <a:rPr lang="en-US" sz="2000" dirty="0" smtClean="0">
                <a:solidFill>
                  <a:srgbClr val="FF0000"/>
                </a:solidFill>
              </a:rPr>
              <a:t>Results look mostly consistent for one sensor with some variation. </a:t>
            </a:r>
          </a:p>
          <a:p>
            <a:pPr lvl="1">
              <a:buFont typeface="Wingdings" pitchFamily="2" charset="2"/>
              <a:buChar char="§"/>
            </a:pPr>
            <a:r>
              <a:rPr lang="en-US" sz="2000" dirty="0" smtClean="0"/>
              <a:t>Interface a known good sensor on an individual test board to the probe card inputs. Check probe card function. – </a:t>
            </a:r>
            <a:r>
              <a:rPr lang="en-US" sz="2000" dirty="0" smtClean="0">
                <a:solidFill>
                  <a:srgbClr val="FF0000"/>
                </a:solidFill>
              </a:rPr>
              <a:t>Also consistent.</a:t>
            </a:r>
          </a:p>
          <a:p>
            <a:r>
              <a:rPr lang="en-US" sz="2400" dirty="0" smtClean="0"/>
              <a:t>Automated scripts for testing are working.</a:t>
            </a:r>
          </a:p>
          <a:p>
            <a:r>
              <a:rPr lang="en-US" sz="2400" dirty="0" smtClean="0"/>
              <a:t>We will begin testing thinned sensors within the next 2 weeks.</a:t>
            </a:r>
          </a:p>
          <a:p>
            <a:r>
              <a:rPr lang="en-US" sz="2400" dirty="0" smtClean="0"/>
              <a:t>2</a:t>
            </a:r>
            <a:r>
              <a:rPr lang="en-US" sz="2400" baseline="30000" dirty="0" smtClean="0"/>
              <a:t>nd</a:t>
            </a:r>
            <a:r>
              <a:rPr lang="en-US" sz="2400" dirty="0" smtClean="0"/>
              <a:t> Probe card has been sent out to have the probes mounted.</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5557B0D4-1E9C-4C44-8BA7-E47B4700D866}"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 testing Status</a:t>
            </a:r>
            <a:endParaRPr lang="en-US" dirty="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7CD8E30D-2263-4EDD-9F7F-F989D6136C9A}" type="slidenum">
              <a:rPr lang="en-US" smtClean="0"/>
              <a:pPr>
                <a:defRPr/>
              </a:pPr>
              <a:t>7</a:t>
            </a:fld>
            <a:endParaRPr lang="en-US"/>
          </a:p>
        </p:txBody>
      </p:sp>
      <p:pic>
        <p:nvPicPr>
          <p:cNvPr id="6" name="Picture 4" descr="E8_poor_contact"/>
          <p:cNvPicPr>
            <a:picLocks noChangeAspect="1" noChangeArrowheads="1"/>
          </p:cNvPicPr>
          <p:nvPr/>
        </p:nvPicPr>
        <p:blipFill>
          <a:blip r:embed="rId2" cstate="print"/>
          <a:srcRect b="50259"/>
          <a:stretch>
            <a:fillRect/>
          </a:stretch>
        </p:blipFill>
        <p:spPr bwMode="auto">
          <a:xfrm>
            <a:off x="2438400" y="1981200"/>
            <a:ext cx="5694363" cy="1828800"/>
          </a:xfrm>
          <a:prstGeom prst="rect">
            <a:avLst/>
          </a:prstGeom>
          <a:noFill/>
          <a:ln w="9525">
            <a:noFill/>
            <a:miter lim="800000"/>
            <a:headEnd/>
            <a:tailEnd/>
          </a:ln>
        </p:spPr>
      </p:pic>
      <p:pic>
        <p:nvPicPr>
          <p:cNvPr id="7" name="Picture 5" descr="E8_better_contact"/>
          <p:cNvPicPr>
            <a:picLocks noChangeAspect="1" noChangeArrowheads="1"/>
          </p:cNvPicPr>
          <p:nvPr/>
        </p:nvPicPr>
        <p:blipFill>
          <a:blip r:embed="rId3" cstate="print"/>
          <a:srcRect b="52332"/>
          <a:stretch>
            <a:fillRect/>
          </a:stretch>
        </p:blipFill>
        <p:spPr bwMode="auto">
          <a:xfrm>
            <a:off x="2438400" y="4191000"/>
            <a:ext cx="5694363" cy="1752600"/>
          </a:xfrm>
          <a:prstGeom prst="rect">
            <a:avLst/>
          </a:prstGeom>
          <a:noFill/>
          <a:ln w="9525">
            <a:noFill/>
            <a:miter lim="800000"/>
            <a:headEnd/>
            <a:tailEnd/>
          </a:ln>
        </p:spPr>
      </p:pic>
      <p:sp>
        <p:nvSpPr>
          <p:cNvPr id="8" name="Rectangle 7"/>
          <p:cNvSpPr txBox="1">
            <a:spLocks noChangeArrowheads="1"/>
          </p:cNvSpPr>
          <p:nvPr/>
        </p:nvSpPr>
        <p:spPr bwMode="auto">
          <a:xfrm>
            <a:off x="5334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Poor vs better probe contacts (chip E8)</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Box 8"/>
          <p:cNvSpPr txBox="1"/>
          <p:nvPr/>
        </p:nvSpPr>
        <p:spPr>
          <a:xfrm>
            <a:off x="533400" y="2286000"/>
            <a:ext cx="1828800" cy="1200329"/>
          </a:xfrm>
          <a:prstGeom prst="rect">
            <a:avLst/>
          </a:prstGeom>
          <a:noFill/>
        </p:spPr>
        <p:txBody>
          <a:bodyPr wrap="square" rtlCol="0">
            <a:spAutoFit/>
          </a:bodyPr>
          <a:lstStyle/>
          <a:p>
            <a:r>
              <a:rPr lang="en-US" dirty="0" smtClean="0"/>
              <a:t>Initial testing with ~75um travel past touchdown</a:t>
            </a:r>
            <a:endParaRPr lang="en-US" dirty="0"/>
          </a:p>
        </p:txBody>
      </p:sp>
      <p:sp>
        <p:nvSpPr>
          <p:cNvPr id="10" name="Rectangle 9"/>
          <p:cNvSpPr/>
          <p:nvPr/>
        </p:nvSpPr>
        <p:spPr>
          <a:xfrm>
            <a:off x="533400" y="4495800"/>
            <a:ext cx="1828799" cy="1200329"/>
          </a:xfrm>
          <a:prstGeom prst="rect">
            <a:avLst/>
          </a:prstGeom>
        </p:spPr>
        <p:txBody>
          <a:bodyPr wrap="square">
            <a:spAutoFit/>
          </a:bodyPr>
          <a:lstStyle/>
          <a:p>
            <a:r>
              <a:rPr lang="en-US" dirty="0" smtClean="0"/>
              <a:t>30 um additional lowering of probe pins</a:t>
            </a:r>
          </a:p>
        </p:txBody>
      </p:sp>
      <p:sp>
        <p:nvSpPr>
          <p:cNvPr id="11" name="TextBox 10"/>
          <p:cNvSpPr txBox="1"/>
          <p:nvPr/>
        </p:nvSpPr>
        <p:spPr>
          <a:xfrm>
            <a:off x="4191000" y="3733800"/>
            <a:ext cx="2590800" cy="646331"/>
          </a:xfrm>
          <a:prstGeom prst="rect">
            <a:avLst/>
          </a:prstGeom>
          <a:noFill/>
        </p:spPr>
        <p:txBody>
          <a:bodyPr wrap="square" rtlCol="0">
            <a:spAutoFit/>
          </a:bodyPr>
          <a:lstStyle/>
          <a:p>
            <a:r>
              <a:rPr lang="en-US" dirty="0" smtClean="0">
                <a:solidFill>
                  <a:srgbClr val="FF0000"/>
                </a:solidFill>
              </a:rPr>
              <a:t>Very Preliminary with known problems</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PXL Cable Development Status</a:t>
            </a:r>
          </a:p>
        </p:txBody>
      </p:sp>
      <p:sp>
        <p:nvSpPr>
          <p:cNvPr id="20482" name="Content Placeholder 2"/>
          <p:cNvSpPr>
            <a:spLocks noGrp="1"/>
          </p:cNvSpPr>
          <p:nvPr>
            <p:ph idx="1"/>
          </p:nvPr>
        </p:nvSpPr>
        <p:spPr/>
        <p:txBody>
          <a:bodyPr/>
          <a:lstStyle/>
          <a:p>
            <a:r>
              <a:rPr lang="en-US" sz="1800" dirty="0" smtClean="0"/>
              <a:t>There is extensive documentation of our cable development and testing plan. A report was sent to DOE on 12/31/2009 as part of the CD-1 homework. </a:t>
            </a:r>
            <a:r>
              <a:rPr lang="en-US" sz="1800" dirty="0" smtClean="0">
                <a:hlinkClick r:id="rId2"/>
              </a:rPr>
              <a:t>http://rnc.lbl.gov/hft/hardware/docs/PXL_flex_cable_and_sys_test_v2.doc</a:t>
            </a:r>
            <a:r>
              <a:rPr lang="en-US" sz="1800" dirty="0" smtClean="0"/>
              <a:t>. </a:t>
            </a:r>
          </a:p>
          <a:p>
            <a:r>
              <a:rPr lang="en-US" sz="1800" dirty="0" smtClean="0"/>
              <a:t>Summary </a:t>
            </a:r>
          </a:p>
          <a:p>
            <a:pPr lvl="1"/>
            <a:r>
              <a:rPr lang="en-US" sz="1400" dirty="0" smtClean="0"/>
              <a:t>Develop FR-4 based infrastructure test PCB. </a:t>
            </a:r>
            <a:r>
              <a:rPr lang="en-US" sz="1400" dirty="0" smtClean="0">
                <a:solidFill>
                  <a:srgbClr val="FF0000"/>
                </a:solidFill>
              </a:rPr>
              <a:t>- DONE</a:t>
            </a:r>
          </a:p>
          <a:p>
            <a:pPr lvl="1"/>
            <a:r>
              <a:rPr lang="en-US" sz="1400" dirty="0" smtClean="0"/>
              <a:t>Design FR-4 version of prototype real-size ladder PCB.</a:t>
            </a:r>
          </a:p>
          <a:p>
            <a:pPr lvl="1"/>
            <a:r>
              <a:rPr lang="en-US" sz="1400" dirty="0" smtClean="0"/>
              <a:t>Translate design into </a:t>
            </a:r>
            <a:r>
              <a:rPr lang="en-US" sz="1400" dirty="0" err="1" smtClean="0"/>
              <a:t>Kapton</a:t>
            </a:r>
            <a:r>
              <a:rPr lang="en-US" sz="1400" dirty="0" smtClean="0"/>
              <a:t> PCB.</a:t>
            </a:r>
          </a:p>
          <a:p>
            <a:pPr lvl="1"/>
            <a:endParaRPr lang="en-US" sz="1400" dirty="0" smtClean="0"/>
          </a:p>
          <a:p>
            <a:r>
              <a:rPr lang="en-US" sz="1800" dirty="0" smtClean="0"/>
              <a:t>This effort requires successful probe testing of sensors in order to be able to test full ladders of functional (Phase-2) sensors.</a:t>
            </a:r>
          </a:p>
          <a:p>
            <a:r>
              <a:rPr lang="en-US" sz="1800" dirty="0" smtClean="0"/>
              <a:t>This is actually a ladder level system test. The testing includes a complete chain of RDO system that has never been fully tested including the prototype MTB and prototype RDO Board. The full ladder signal paths are now being tested.</a:t>
            </a:r>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ADDE9017-E754-467B-9C04-596E02C7EF03}"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Ladder Test System</a:t>
            </a:r>
            <a:endParaRPr lang="en-US" dirty="0"/>
          </a:p>
        </p:txBody>
      </p:sp>
      <p:sp>
        <p:nvSpPr>
          <p:cNvPr id="4" name="Footer Placeholder 3"/>
          <p:cNvSpPr>
            <a:spLocks noGrp="1"/>
          </p:cNvSpPr>
          <p:nvPr>
            <p:ph type="ftr" sz="quarter" idx="11"/>
          </p:nvPr>
        </p:nvSpPr>
        <p:spPr/>
        <p:txBody>
          <a:bodyPr/>
          <a:lstStyle/>
          <a:p>
            <a:pPr>
              <a:defRPr/>
            </a:pPr>
            <a:r>
              <a:rPr lang="en-US" smtClean="0"/>
              <a:t>HFT TC 05/11/2010 - LG</a:t>
            </a:r>
            <a:endParaRPr lang="en-US"/>
          </a:p>
        </p:txBody>
      </p:sp>
      <p:sp>
        <p:nvSpPr>
          <p:cNvPr id="5" name="Slide Number Placeholder 4"/>
          <p:cNvSpPr>
            <a:spLocks noGrp="1"/>
          </p:cNvSpPr>
          <p:nvPr>
            <p:ph type="sldNum" sz="quarter" idx="12"/>
          </p:nvPr>
        </p:nvSpPr>
        <p:spPr/>
        <p:txBody>
          <a:bodyPr/>
          <a:lstStyle/>
          <a:p>
            <a:pPr>
              <a:defRPr/>
            </a:pPr>
            <a:fld id="{7CD8E30D-2263-4EDD-9F7F-F989D6136C9A}" type="slidenum">
              <a:rPr lang="en-US" smtClean="0"/>
              <a:pPr>
                <a:defRPr/>
              </a:pPr>
              <a:t>9</a:t>
            </a:fld>
            <a:endParaRPr lang="en-US"/>
          </a:p>
        </p:txBody>
      </p:sp>
      <p:sp>
        <p:nvSpPr>
          <p:cNvPr id="6" name="TextBox 5"/>
          <p:cNvSpPr txBox="1"/>
          <p:nvPr/>
        </p:nvSpPr>
        <p:spPr>
          <a:xfrm>
            <a:off x="304800" y="990600"/>
            <a:ext cx="2069797" cy="369332"/>
          </a:xfrm>
          <a:prstGeom prst="rect">
            <a:avLst/>
          </a:prstGeom>
          <a:noFill/>
          <a:ln>
            <a:solidFill>
              <a:schemeClr val="accent1"/>
            </a:solidFill>
          </a:ln>
        </p:spPr>
        <p:txBody>
          <a:bodyPr wrap="none" rtlCol="0">
            <a:spAutoFit/>
          </a:bodyPr>
          <a:lstStyle/>
          <a:p>
            <a:r>
              <a:rPr lang="en-US" dirty="0" smtClean="0"/>
              <a:t>RDO motherboard</a:t>
            </a:r>
            <a:endParaRPr lang="en-US" dirty="0"/>
          </a:p>
        </p:txBody>
      </p:sp>
      <p:sp>
        <p:nvSpPr>
          <p:cNvPr id="7" name="TextBox 6"/>
          <p:cNvSpPr txBox="1"/>
          <p:nvPr/>
        </p:nvSpPr>
        <p:spPr>
          <a:xfrm>
            <a:off x="228600" y="1371600"/>
            <a:ext cx="2300694" cy="369332"/>
          </a:xfrm>
          <a:prstGeom prst="rect">
            <a:avLst/>
          </a:prstGeom>
          <a:noFill/>
          <a:ln>
            <a:solidFill>
              <a:schemeClr val="accent1"/>
            </a:solidFill>
          </a:ln>
        </p:spPr>
        <p:txBody>
          <a:bodyPr wrap="none" rtlCol="0">
            <a:spAutoFit/>
          </a:bodyPr>
          <a:lstStyle/>
          <a:p>
            <a:r>
              <a:rPr lang="en-US" dirty="0" smtClean="0"/>
              <a:t>Xilinx V-5 Dev Board</a:t>
            </a:r>
            <a:endParaRPr lang="en-US" dirty="0"/>
          </a:p>
        </p:txBody>
      </p:sp>
      <p:sp>
        <p:nvSpPr>
          <p:cNvPr id="8" name="TextBox 7"/>
          <p:cNvSpPr txBox="1"/>
          <p:nvPr/>
        </p:nvSpPr>
        <p:spPr>
          <a:xfrm>
            <a:off x="5410200" y="1066800"/>
            <a:ext cx="671979" cy="369332"/>
          </a:xfrm>
          <a:prstGeom prst="rect">
            <a:avLst/>
          </a:prstGeom>
          <a:noFill/>
          <a:ln>
            <a:solidFill>
              <a:schemeClr val="accent1"/>
            </a:solidFill>
          </a:ln>
        </p:spPr>
        <p:txBody>
          <a:bodyPr wrap="none" rtlCol="0">
            <a:spAutoFit/>
          </a:bodyPr>
          <a:lstStyle/>
          <a:p>
            <a:r>
              <a:rPr lang="en-US" dirty="0" smtClean="0"/>
              <a:t>MTB</a:t>
            </a:r>
            <a:endParaRPr lang="en-US" dirty="0"/>
          </a:p>
        </p:txBody>
      </p:sp>
      <p:sp>
        <p:nvSpPr>
          <p:cNvPr id="9" name="TextBox 8"/>
          <p:cNvSpPr txBox="1"/>
          <p:nvPr/>
        </p:nvSpPr>
        <p:spPr>
          <a:xfrm>
            <a:off x="5257800" y="1447800"/>
            <a:ext cx="2209800" cy="646331"/>
          </a:xfrm>
          <a:prstGeom prst="rect">
            <a:avLst/>
          </a:prstGeom>
          <a:noFill/>
          <a:ln>
            <a:solidFill>
              <a:schemeClr val="accent1"/>
            </a:solidFill>
          </a:ln>
        </p:spPr>
        <p:txBody>
          <a:bodyPr wrap="square" rtlCol="0">
            <a:spAutoFit/>
          </a:bodyPr>
          <a:lstStyle/>
          <a:p>
            <a:r>
              <a:rPr lang="en-US" dirty="0" smtClean="0"/>
              <a:t>LU-protected power </a:t>
            </a:r>
            <a:r>
              <a:rPr lang="en-US" dirty="0" err="1" smtClean="0"/>
              <a:t>daughtercard</a:t>
            </a:r>
            <a:endParaRPr lang="en-US" dirty="0"/>
          </a:p>
        </p:txBody>
      </p:sp>
      <p:sp>
        <p:nvSpPr>
          <p:cNvPr id="10" name="TextBox 9"/>
          <p:cNvSpPr txBox="1"/>
          <p:nvPr/>
        </p:nvSpPr>
        <p:spPr>
          <a:xfrm>
            <a:off x="5334000" y="3962400"/>
            <a:ext cx="2634054" cy="369332"/>
          </a:xfrm>
          <a:prstGeom prst="rect">
            <a:avLst/>
          </a:prstGeom>
          <a:noFill/>
          <a:ln>
            <a:solidFill>
              <a:schemeClr val="accent1"/>
            </a:solidFill>
          </a:ln>
        </p:spPr>
        <p:txBody>
          <a:bodyPr wrap="none" rtlCol="0">
            <a:spAutoFit/>
          </a:bodyPr>
          <a:lstStyle/>
          <a:p>
            <a:r>
              <a:rPr lang="en-US" dirty="0" smtClean="0"/>
              <a:t>Infrastructure test board</a:t>
            </a:r>
            <a:endParaRPr lang="en-US" dirty="0"/>
          </a:p>
        </p:txBody>
      </p:sp>
      <p:sp>
        <p:nvSpPr>
          <p:cNvPr id="11" name="TextBox 10"/>
          <p:cNvSpPr txBox="1"/>
          <p:nvPr/>
        </p:nvSpPr>
        <p:spPr>
          <a:xfrm>
            <a:off x="381000" y="3962400"/>
            <a:ext cx="1082348" cy="369332"/>
          </a:xfrm>
          <a:prstGeom prst="rect">
            <a:avLst/>
          </a:prstGeom>
          <a:noFill/>
          <a:ln>
            <a:solidFill>
              <a:schemeClr val="accent1"/>
            </a:solidFill>
          </a:ln>
        </p:spPr>
        <p:txBody>
          <a:bodyPr wrap="none" rtlCol="0">
            <a:spAutoFit/>
          </a:bodyPr>
          <a:lstStyle/>
          <a:p>
            <a:r>
              <a:rPr lang="en-US" dirty="0" smtClean="0"/>
              <a:t>RDO PC</a:t>
            </a:r>
            <a:endParaRPr lang="en-US" dirty="0"/>
          </a:p>
        </p:txBody>
      </p:sp>
      <p:cxnSp>
        <p:nvCxnSpPr>
          <p:cNvPr id="13" name="Straight Connector 12"/>
          <p:cNvCxnSpPr>
            <a:endCxn id="10" idx="0"/>
          </p:cNvCxnSpPr>
          <p:nvPr/>
        </p:nvCxnSpPr>
        <p:spPr>
          <a:xfrm rot="5400000">
            <a:off x="6373514" y="3630314"/>
            <a:ext cx="609600" cy="54573"/>
          </a:xfrm>
          <a:prstGeom prst="line">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0" idx="3"/>
            <a:endCxn id="17" idx="1"/>
          </p:cNvCxnSpPr>
          <p:nvPr/>
        </p:nvCxnSpPr>
        <p:spPr>
          <a:xfrm>
            <a:off x="3733800" y="2621902"/>
            <a:ext cx="1524000" cy="99527"/>
          </a:xfrm>
          <a:prstGeom prst="line">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0" idx="2"/>
            <a:endCxn id="18" idx="0"/>
          </p:cNvCxnSpPr>
          <p:nvPr/>
        </p:nvCxnSpPr>
        <p:spPr>
          <a:xfrm rot="16200000" flipH="1">
            <a:off x="1783702" y="3803002"/>
            <a:ext cx="852196" cy="228600"/>
          </a:xfrm>
          <a:prstGeom prst="line">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P1000402.JPG"/>
          <p:cNvPicPr>
            <a:picLocks noChangeAspect="1"/>
          </p:cNvPicPr>
          <p:nvPr/>
        </p:nvPicPr>
        <p:blipFill>
          <a:blip r:embed="rId2" cstate="print"/>
          <a:srcRect l="1415" t="9434" r="3773" b="18868"/>
          <a:stretch>
            <a:fillRect/>
          </a:stretch>
        </p:blipFill>
        <p:spPr>
          <a:xfrm rot="10800000">
            <a:off x="5334000" y="4343399"/>
            <a:ext cx="3276600" cy="1858369"/>
          </a:xfrm>
          <a:prstGeom prst="rect">
            <a:avLst/>
          </a:prstGeom>
        </p:spPr>
      </p:pic>
      <p:pic>
        <p:nvPicPr>
          <p:cNvPr id="17" name="Picture 16" descr="P1000407.JPG"/>
          <p:cNvPicPr>
            <a:picLocks noChangeAspect="1"/>
          </p:cNvPicPr>
          <p:nvPr/>
        </p:nvPicPr>
        <p:blipFill>
          <a:blip r:embed="rId3" cstate="print"/>
          <a:srcRect l="2557" t="28409" b="23864"/>
          <a:stretch>
            <a:fillRect/>
          </a:stretch>
        </p:blipFill>
        <p:spPr>
          <a:xfrm>
            <a:off x="5257800" y="2133600"/>
            <a:ext cx="3200400" cy="1175657"/>
          </a:xfrm>
          <a:prstGeom prst="rect">
            <a:avLst/>
          </a:prstGeom>
        </p:spPr>
      </p:pic>
      <p:pic>
        <p:nvPicPr>
          <p:cNvPr id="18" name="Picture 17" descr="P1000406.JPG"/>
          <p:cNvPicPr>
            <a:picLocks noChangeAspect="1"/>
          </p:cNvPicPr>
          <p:nvPr/>
        </p:nvPicPr>
        <p:blipFill>
          <a:blip r:embed="rId4" cstate="print"/>
          <a:srcRect l="20833" t="4444" r="14167" b="51111"/>
          <a:stretch>
            <a:fillRect/>
          </a:stretch>
        </p:blipFill>
        <p:spPr>
          <a:xfrm>
            <a:off x="381000" y="4343400"/>
            <a:ext cx="3886200" cy="1992923"/>
          </a:xfrm>
          <a:prstGeom prst="rect">
            <a:avLst/>
          </a:prstGeom>
        </p:spPr>
      </p:pic>
      <p:pic>
        <p:nvPicPr>
          <p:cNvPr id="20" name="Picture 19" descr="P1000409.JPG"/>
          <p:cNvPicPr>
            <a:picLocks noChangeAspect="1"/>
          </p:cNvPicPr>
          <p:nvPr/>
        </p:nvPicPr>
        <p:blipFill>
          <a:blip r:embed="rId5" cstate="print"/>
          <a:srcRect l="7500" t="13333" r="10833" b="28889"/>
          <a:stretch>
            <a:fillRect/>
          </a:stretch>
        </p:blipFill>
        <p:spPr>
          <a:xfrm>
            <a:off x="457200" y="1752600"/>
            <a:ext cx="3276600" cy="17386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1721</Words>
  <Application>Microsoft Office PowerPoint</Application>
  <PresentationFormat>On-screen Show (4:3)</PresentationFormat>
  <Paragraphs>278</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PXL Electronics</vt:lpstr>
      <vt:lpstr>Outline</vt:lpstr>
      <vt:lpstr>PXL Milestones</vt:lpstr>
      <vt:lpstr>FY10 Tasks</vt:lpstr>
      <vt:lpstr>Probe testing Status</vt:lpstr>
      <vt:lpstr>Probe testing Status</vt:lpstr>
      <vt:lpstr>Probe testing Status</vt:lpstr>
      <vt:lpstr>PXL Cable Development Status</vt:lpstr>
      <vt:lpstr>Ladder Test System</vt:lpstr>
      <vt:lpstr>PXL Cable Development Status (ladder level system test)</vt:lpstr>
      <vt:lpstr>Preliminary Testing Results</vt:lpstr>
      <vt:lpstr>PXL Cable Development Status (ladder level system test)</vt:lpstr>
      <vt:lpstr>PXL Cable Development Status</vt:lpstr>
      <vt:lpstr>RDO Prototyping Status</vt:lpstr>
      <vt:lpstr>Sensor and system development and testing status  </vt:lpstr>
      <vt:lpstr>Sensor and system development and testing status  </vt:lpstr>
      <vt:lpstr>Sensor and system development and testing status  </vt:lpstr>
      <vt:lpstr>Schedule (from TC 3/11/2010)</vt:lpstr>
      <vt:lpstr>CD-2/3</vt:lpstr>
      <vt:lpstr>Slide 20</vt:lpstr>
      <vt:lpstr>Probe testing Status</vt:lpstr>
      <vt:lpstr>Sensor / RDO Services (preliminary)</vt:lpstr>
      <vt:lpstr>PXL Cable Development Status</vt:lpstr>
      <vt:lpstr>Chip A1 individual test (crop this image to show only left upper corner)</vt:lpstr>
      <vt:lpstr>Chip A1 probe test results  (crop this image to show only left upper corner)</vt:lpstr>
      <vt:lpstr>Chip A1 individual tests (black) vs probe test results (red) </vt:lpstr>
      <vt:lpstr>Poor vs better probe contacts (chip E8)</vt:lpstr>
      <vt:lpstr>Probe tests vs ladder tests (chip C1)</vt:lpstr>
      <vt:lpstr>Probe tests vs ladder tests (chip D9)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PXL Electronics</dc:title>
  <dc:creator>leo</dc:creator>
  <cp:lastModifiedBy>leo</cp:lastModifiedBy>
  <cp:revision>190</cp:revision>
  <dcterms:created xsi:type="dcterms:W3CDTF">2010-03-05T23:54:25Z</dcterms:created>
  <dcterms:modified xsi:type="dcterms:W3CDTF">2010-05-11T05:55:33Z</dcterms:modified>
</cp:coreProperties>
</file>