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21"/>
  </p:notesMasterIdLst>
  <p:handoutMasterIdLst>
    <p:handoutMasterId r:id="rId22"/>
  </p:handoutMasterIdLst>
  <p:sldIdLst>
    <p:sldId id="367" r:id="rId3"/>
    <p:sldId id="479" r:id="rId4"/>
    <p:sldId id="466" r:id="rId5"/>
    <p:sldId id="481" r:id="rId6"/>
    <p:sldId id="486" r:id="rId7"/>
    <p:sldId id="487" r:id="rId8"/>
    <p:sldId id="489" r:id="rId9"/>
    <p:sldId id="490" r:id="rId10"/>
    <p:sldId id="491" r:id="rId11"/>
    <p:sldId id="482" r:id="rId12"/>
    <p:sldId id="493" r:id="rId13"/>
    <p:sldId id="483" r:id="rId14"/>
    <p:sldId id="492" r:id="rId15"/>
    <p:sldId id="488" r:id="rId16"/>
    <p:sldId id="480" r:id="rId17"/>
    <p:sldId id="494" r:id="rId18"/>
    <p:sldId id="495" r:id="rId19"/>
    <p:sldId id="429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CFF"/>
    <a:srgbClr val="F39312"/>
    <a:srgbClr val="E94E62"/>
    <a:srgbClr val="FF5C6C"/>
    <a:srgbClr val="075014"/>
    <a:srgbClr val="0D8222"/>
    <a:srgbClr val="FFFF00"/>
    <a:srgbClr val="000099"/>
    <a:srgbClr val="FFFF99"/>
    <a:srgbClr val="FF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89" autoAdjust="0"/>
  </p:normalViewPr>
  <p:slideViewPr>
    <p:cSldViewPr>
      <p:cViewPr>
        <p:scale>
          <a:sx n="125" d="100"/>
          <a:sy n="125" d="100"/>
        </p:scale>
        <p:origin x="-184" y="-37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5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5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8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8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8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5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5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5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7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7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8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0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0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50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7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20688"/>
            <a:ext cx="7772400" cy="576064"/>
          </a:xfrm>
        </p:spPr>
        <p:txBody>
          <a:bodyPr/>
          <a:lstStyle/>
          <a:p>
            <a:r>
              <a:rPr lang="en-US" b="0" dirty="0">
                <a:solidFill>
                  <a:srgbClr val="0000FF"/>
                </a:solidFill>
              </a:rPr>
              <a:t>Software </a:t>
            </a:r>
            <a:r>
              <a:rPr lang="en-US" b="0" dirty="0" smtClean="0">
                <a:solidFill>
                  <a:srgbClr val="0000FF"/>
                </a:solidFill>
              </a:rPr>
              <a:t>- Draft </a:t>
            </a:r>
            <a:endParaRPr lang="en-US" b="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1340768"/>
            <a:ext cx="6400800" cy="685800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97352"/>
            <a:ext cx="2979440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DOE-OPA review, July 18, 2012, BNL</a:t>
            </a:r>
            <a:endParaRPr lang="en-US" sz="1200" dirty="0">
              <a:latin typeface="Comic Sans MS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3528" y="1844824"/>
            <a:ext cx="5832648" cy="24482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199974" lvl="2" indent="-342900"/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General Update</a:t>
            </a:r>
          </a:p>
          <a:p>
            <a:pPr marL="1771284" lvl="3" indent="-457106"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  <a:cs typeface="Comic Sans MS"/>
              </a:rPr>
              <a:t>Activities since CD2/3</a:t>
            </a:r>
            <a:endParaRPr lang="en-US" b="0" dirty="0" smtClean="0">
              <a:solidFill>
                <a:srgbClr val="0000FF"/>
              </a:solidFill>
              <a:cs typeface="Comic Sans MS"/>
            </a:endParaRPr>
          </a:p>
          <a:p>
            <a:pPr marL="1771284" lvl="3" indent="-457106">
              <a:buFont typeface="Arial"/>
              <a:buChar char="•"/>
            </a:pPr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Schedule/timeline - Milestones</a:t>
            </a:r>
          </a:p>
          <a:p>
            <a:pPr marL="1771284" lvl="3" indent="-457106">
              <a:buFont typeface="Arial"/>
              <a:buChar char="•"/>
            </a:pPr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Activities for next calendar year</a:t>
            </a:r>
          </a:p>
          <a:p>
            <a:pPr marL="1314180" lvl="2" indent="-457106">
              <a:buFont typeface="Arial"/>
              <a:buChar char="•"/>
            </a:pPr>
            <a:r>
              <a:rPr lang="en-US" b="0" dirty="0">
                <a:solidFill>
                  <a:srgbClr val="0000FF"/>
                </a:solidFill>
                <a:cs typeface="Comic Sans MS"/>
              </a:rPr>
              <a:t>Manpower update</a:t>
            </a:r>
          </a:p>
          <a:p>
            <a:pPr marL="1314180" lvl="2" indent="-457106">
              <a:buFont typeface="Arial"/>
              <a:buChar char="•"/>
            </a:pPr>
            <a:endParaRPr lang="en-US" b="0" dirty="0" smtClean="0">
              <a:solidFill>
                <a:srgbClr val="0000FF"/>
              </a:solidFill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endParaRPr lang="en-US" sz="24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81404" y="4581128"/>
            <a:ext cx="5832648" cy="18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I do assume that Slow Controls are going to be included in the Subsystem 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slides -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YES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The same goes for Survey progress in PXL, SSD and IST, hardware part with nice pictures. 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NO,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PXL is mine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458200" cy="1944216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362809" lvl="1" indent="0"/>
            <a:endParaRPr lang="en-US" sz="1800" b="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8741" r="5778" b="3852"/>
          <a:stretch/>
        </p:blipFill>
        <p:spPr>
          <a:xfrm>
            <a:off x="3558861" y="2636912"/>
            <a:ext cx="5056819" cy="395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5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2794"/>
            <a:ext cx="6705600" cy="603918"/>
          </a:xfrm>
        </p:spPr>
        <p:txBody>
          <a:bodyPr/>
          <a:lstStyle/>
          <a:p>
            <a:pPr algn="l"/>
            <a:r>
              <a:rPr lang="en-US" sz="2800" b="0" dirty="0" err="1" smtClean="0"/>
              <a:t>Misc</a:t>
            </a:r>
            <a:endParaRPr lang="en-US" sz="2800" b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 mechanism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362809" lvl="1" indent="0">
              <a:buNone/>
            </a:pP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3898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Tracking with TPC+PXL prototype</a:t>
            </a:r>
            <a:r>
              <a:rPr lang="en-US" dirty="0" smtClean="0">
                <a:latin typeface="Comic Sans MS"/>
                <a:cs typeface="Comic Sans MS"/>
              </a:rPr>
              <a:t>?</a:t>
            </a:r>
          </a:p>
          <a:p>
            <a:pPr marL="1142835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42835" lvl="2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…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47244"/>
          <a:stretch/>
        </p:blipFill>
        <p:spPr>
          <a:xfrm>
            <a:off x="251520" y="3382818"/>
            <a:ext cx="8623300" cy="347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90"/>
                </a:solidFill>
                <a:latin typeface="Times New Roman"/>
                <a:cs typeface="Times New Roman"/>
              </a:rPr>
              <a:t>Hao’s</a:t>
            </a:r>
            <a:r>
              <a:rPr lang="en-US" dirty="0" smtClean="0">
                <a:solidFill>
                  <a:srgbClr val="000090"/>
                </a:solidFill>
                <a:latin typeface="Times New Roman"/>
                <a:cs typeface="Times New Roman"/>
              </a:rPr>
              <a:t> results here</a:t>
            </a:r>
            <a:endParaRPr lang="en-US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84" t="2301" r="5152" b="8101"/>
          <a:stretch/>
        </p:blipFill>
        <p:spPr>
          <a:xfrm>
            <a:off x="4860032" y="2924944"/>
            <a:ext cx="4104456" cy="338437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5" y="2852936"/>
            <a:ext cx="4427984" cy="341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0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7416824" cy="2520280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Numbering (convention)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6309320"/>
            <a:ext cx="7821272" cy="33855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drupal.star.bnl.gov</a:t>
            </a:r>
            <a:r>
              <a:rPr lang="en-US" sz="1600" dirty="0"/>
              <a:t>/STAR/event/2012/03/09/</a:t>
            </a:r>
            <a:r>
              <a:rPr lang="en-US" sz="1600" dirty="0" err="1"/>
              <a:t>hft</a:t>
            </a:r>
            <a:r>
              <a:rPr lang="en-US" sz="1600" dirty="0"/>
              <a:t>-software/hft-numbering-schemedoc-10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850" y="1988840"/>
            <a:ext cx="5720454" cy="42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7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597352"/>
            <a:ext cx="374576" cy="2606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000" smtClean="0"/>
              <a:pPr>
                <a:defRPr/>
              </a:pPr>
              <a:t>15</a:t>
            </a:fld>
            <a:endParaRPr lang="en-US" sz="10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116632"/>
            <a:ext cx="633507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NOW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372200" y="404664"/>
            <a:ext cx="0" cy="61926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0132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5400"/>
            <a:ext cx="8267700" cy="6794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348880"/>
            <a:ext cx="736126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noFill/>
                <a:effectLst/>
              </a:rPr>
              <a:t>UPDATE</a:t>
            </a:r>
            <a:endParaRPr lang="en-US" sz="13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0877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8385173" cy="316773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3831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2794"/>
            <a:ext cx="6705600" cy="603918"/>
          </a:xfrm>
        </p:spPr>
        <p:txBody>
          <a:bodyPr/>
          <a:lstStyle/>
          <a:p>
            <a:pPr algn="l"/>
            <a:r>
              <a:rPr lang="en-US" sz="2800" b="0" dirty="0" smtClean="0"/>
              <a:t>Summary</a:t>
            </a:r>
            <a:endParaRPr lang="en-US" sz="2800" b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39752" y="1124744"/>
            <a:ext cx="6692280" cy="1584176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Here I plan to put a flow chart of Software tasks like the list on the left but with boxes </a:t>
            </a:r>
            <a:r>
              <a:rPr lang="en-US" b="0" dirty="0" err="1" smtClean="0">
                <a:solidFill>
                  <a:srgbClr val="000090"/>
                </a:solidFill>
              </a:rPr>
              <a:t>etc</a:t>
            </a:r>
            <a:endParaRPr lang="en-US" b="0" dirty="0">
              <a:solidFill>
                <a:srgbClr val="000090"/>
              </a:solidFill>
            </a:endParaRPr>
          </a:p>
        </p:txBody>
      </p:sp>
      <p:pic>
        <p:nvPicPr>
          <p:cNvPr id="3" name="Picture 2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66614" b="25186"/>
          <a:stretch/>
        </p:blipFill>
        <p:spPr>
          <a:xfrm>
            <a:off x="179512" y="620688"/>
            <a:ext cx="1846095" cy="59629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9912" y="260648"/>
            <a:ext cx="2954655" cy="523220"/>
          </a:xfrm>
          <a:prstGeom prst="rect">
            <a:avLst/>
          </a:prstGeom>
          <a:solidFill>
            <a:schemeClr val="bg1"/>
          </a:solidFill>
          <a:ln>
            <a:solidFill>
              <a:srgbClr val="00CC99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OVERALL FLOW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88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779816" cy="563082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Areas of activities since CD2/3 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HFT Geometry model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Survey - software related work 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Conventions (naming revisited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62809" lvl="1" indent="0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----------------------------------------------------------------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finders/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fitter for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decays</a:t>
            </a: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6600"/>
                </a:solidFill>
              </a:rPr>
              <a:t>‘Online</a:t>
            </a:r>
            <a:r>
              <a:rPr lang="en-US" sz="1800" dirty="0">
                <a:solidFill>
                  <a:srgbClr val="FF6600"/>
                </a:solidFill>
              </a:rPr>
              <a:t>’ data format/slow controls/online QA/</a:t>
            </a:r>
            <a:r>
              <a:rPr lang="en-US" sz="1800" dirty="0" err="1">
                <a:solidFill>
                  <a:srgbClr val="FF6600"/>
                </a:solidFill>
              </a:rPr>
              <a:t>Db</a:t>
            </a:r>
            <a:r>
              <a:rPr lang="en-US" sz="1800" dirty="0">
                <a:solidFill>
                  <a:srgbClr val="FF6600"/>
                </a:solidFill>
              </a:rPr>
              <a:t> considerations </a:t>
            </a:r>
            <a:endParaRPr lang="en-US" sz="1800" b="0" dirty="0">
              <a:solidFill>
                <a:srgbClr val="FF66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ampipe_agm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" t="22519" r="56098" b="53481"/>
          <a:stretch/>
        </p:blipFill>
        <p:spPr>
          <a:xfrm>
            <a:off x="3851920" y="5167456"/>
            <a:ext cx="3166368" cy="164592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5328592" cy="266429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Create Y2013a/b geometries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….</a:t>
            </a: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5141619"/>
            <a:ext cx="4464496" cy="1716381"/>
          </a:xfrm>
          <a:prstGeom prst="rect">
            <a:avLst/>
          </a:prstGeom>
        </p:spPr>
      </p:pic>
      <p:pic>
        <p:nvPicPr>
          <p:cNvPr id="6" name="Picture 5" descr="HW_detector_layers_rad_length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21" y="18224"/>
            <a:ext cx="4355679" cy="3266759"/>
          </a:xfrm>
          <a:prstGeom prst="rect">
            <a:avLst/>
          </a:prstGeom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29778" r="11222" b="25185"/>
          <a:stretch/>
        </p:blipFill>
        <p:spPr>
          <a:xfrm>
            <a:off x="0" y="3284984"/>
            <a:ext cx="4480167" cy="1942897"/>
          </a:xfrm>
          <a:prstGeom prst="rect">
            <a:avLst/>
          </a:prstGeom>
        </p:spPr>
      </p:pic>
      <p:pic>
        <p:nvPicPr>
          <p:cNvPr id="8" name="Picture 7" descr="14Oct_geometry_quick_news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15852" r="20495" b="30518"/>
          <a:stretch/>
        </p:blipFill>
        <p:spPr>
          <a:xfrm>
            <a:off x="6596170" y="4869160"/>
            <a:ext cx="2547830" cy="1983472"/>
          </a:xfrm>
          <a:prstGeom prst="rect">
            <a:avLst/>
          </a:prstGeom>
        </p:spPr>
      </p:pic>
      <p:pic>
        <p:nvPicPr>
          <p:cNvPr id="10" name="Picture 9" descr="ULT_CABLE-4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t="7846" r="39204" b="8110"/>
          <a:stretch/>
        </p:blipFill>
        <p:spPr>
          <a:xfrm rot="5400000">
            <a:off x="6572249" y="2355851"/>
            <a:ext cx="7112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14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120680" cy="576064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PXL sector modeling in GEANT</a:t>
            </a: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876"/>
            <a:ext cx="7164288" cy="4732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50428"/>
            <a:ext cx="4419786" cy="294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29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"/>
            <a:ext cx="80645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2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5328592" cy="266429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Survey work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PXL+SSD work has already begun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….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645024"/>
            <a:ext cx="4356100" cy="2921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501008"/>
            <a:ext cx="4352636" cy="31935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5460776"/>
            <a:ext cx="1505143" cy="139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119" b="2119"/>
          <a:stretch>
            <a:fillRect/>
          </a:stretch>
        </p:blipFill>
        <p:spPr>
          <a:xfrm>
            <a:off x="107504" y="980728"/>
            <a:ext cx="8856984" cy="5134154"/>
          </a:xfrm>
        </p:spPr>
      </p:pic>
    </p:spTree>
    <p:extLst>
      <p:ext uri="{BB962C8B-B14F-4D97-AF65-F5344CB8AC3E}">
        <p14:creationId xmlns:p14="http://schemas.microsoft.com/office/powerpoint/2010/main" val="45009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7" r="594"/>
          <a:stretch/>
        </p:blipFill>
        <p:spPr>
          <a:xfrm>
            <a:off x="-108520" y="0"/>
            <a:ext cx="5904656" cy="3929844"/>
          </a:xfrm>
        </p:spPr>
      </p:pic>
      <p:sp>
        <p:nvSpPr>
          <p:cNvPr id="5" name="TextBox 4"/>
          <p:cNvSpPr txBox="1"/>
          <p:nvPr/>
        </p:nvSpPr>
        <p:spPr>
          <a:xfrm>
            <a:off x="251520" y="4581128"/>
            <a:ext cx="843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SSD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3" y="3861047"/>
            <a:ext cx="5724128" cy="298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3959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12600</TotalTime>
  <Words>372</Words>
  <Application>Microsoft Macintosh PowerPoint</Application>
  <PresentationFormat>On-screen Show (4:3)</PresentationFormat>
  <Paragraphs>65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Blank Presentation</vt:lpstr>
      <vt:lpstr>Office Theme</vt:lpstr>
      <vt:lpstr>PowerPoint.Show.8</vt:lpstr>
      <vt:lpstr>Software - Draft </vt:lpstr>
      <vt:lpstr>PowerPoint Presentation</vt:lpstr>
      <vt:lpstr>Areas of activities since CD2/3 </vt:lpstr>
      <vt:lpstr>PowerPoint Presentation</vt:lpstr>
      <vt:lpstr>PXL sector modeling in GEANT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Misc</vt:lpstr>
      <vt:lpstr>PowerPoint Presentation</vt:lpstr>
      <vt:lpstr>Hao’s results here</vt:lpstr>
      <vt:lpstr>PowerPoint Presentation</vt:lpstr>
      <vt:lpstr>Schedule/Milestones</vt:lpstr>
      <vt:lpstr>PowerPoint Presentation</vt:lpstr>
      <vt:lpstr>PowerPoint Presentation</vt:lpstr>
      <vt:lpstr>Summary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339</cp:revision>
  <cp:lastPrinted>2012-03-13T21:30:30Z</cp:lastPrinted>
  <dcterms:created xsi:type="dcterms:W3CDTF">2010-12-08T17:11:25Z</dcterms:created>
  <dcterms:modified xsi:type="dcterms:W3CDTF">2012-06-12T15:31:05Z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