
<file path=[Content_Types].xml><?xml version="1.0" encoding="utf-8"?>
<Types xmlns="http://schemas.openxmlformats.org/package/2006/content-types">
  <Default Extension="xml" ContentType="application/xml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975" r:id="rId2"/>
  </p:sldMasterIdLst>
  <p:notesMasterIdLst>
    <p:notesMasterId r:id="rId21"/>
  </p:notesMasterIdLst>
  <p:handoutMasterIdLst>
    <p:handoutMasterId r:id="rId22"/>
  </p:handoutMasterIdLst>
  <p:sldIdLst>
    <p:sldId id="367" r:id="rId3"/>
    <p:sldId id="487" r:id="rId4"/>
    <p:sldId id="466" r:id="rId5"/>
    <p:sldId id="480" r:id="rId6"/>
    <p:sldId id="483" r:id="rId7"/>
    <p:sldId id="497" r:id="rId8"/>
    <p:sldId id="458" r:id="rId9"/>
    <p:sldId id="499" r:id="rId10"/>
    <p:sldId id="503" r:id="rId11"/>
    <p:sldId id="496" r:id="rId12"/>
    <p:sldId id="495" r:id="rId13"/>
    <p:sldId id="493" r:id="rId14"/>
    <p:sldId id="500" r:id="rId15"/>
    <p:sldId id="494" r:id="rId16"/>
    <p:sldId id="498" r:id="rId17"/>
    <p:sldId id="501" r:id="rId18"/>
    <p:sldId id="502" r:id="rId19"/>
    <p:sldId id="484" r:id="rId2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106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21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316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421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5526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2630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199736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6841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ECFF"/>
    <a:srgbClr val="F39312"/>
    <a:srgbClr val="E94E62"/>
    <a:srgbClr val="FF5C6C"/>
    <a:srgbClr val="075014"/>
    <a:srgbClr val="0D8222"/>
    <a:srgbClr val="FFFF00"/>
    <a:srgbClr val="000099"/>
    <a:srgbClr val="FFFF99"/>
    <a:srgbClr val="FFF5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989" autoAdjust="0"/>
  </p:normalViewPr>
  <p:slideViewPr>
    <p:cSldViewPr>
      <p:cViewPr>
        <p:scale>
          <a:sx n="125" d="100"/>
          <a:sy n="125" d="100"/>
        </p:scale>
        <p:origin x="-176" y="-344"/>
      </p:cViewPr>
      <p:guideLst>
        <p:guide orient="horz" pos="244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0597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0938" y="692150"/>
            <a:ext cx="4556125" cy="34163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17788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10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21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31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42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5526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30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36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41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oleObject" Target="../embeddings/oleObject3.bin"/><Relationship Id="rId5" Type="http://schemas.openxmlformats.org/officeDocument/2006/relationships/oleObject" Target="../embeddings/oleObject4.bin"/><Relationship Id="rId1" Type="http://schemas.openxmlformats.org/officeDocument/2006/relationships/vmlDrawing" Target="../drawings/vmlDrawing2.v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4" Type="http://schemas.openxmlformats.org/officeDocument/2006/relationships/oleObject" Target="../embeddings/oleObject30.bin"/><Relationship Id="rId5" Type="http://schemas.openxmlformats.org/officeDocument/2006/relationships/oleObject" Target="../embeddings/oleObject31.bin"/><Relationship Id="rId1" Type="http://schemas.openxmlformats.org/officeDocument/2006/relationships/vmlDrawing" Target="../drawings/vmlDrawing11.vml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4" Type="http://schemas.openxmlformats.org/officeDocument/2006/relationships/oleObject" Target="../embeddings/oleObject33.bin"/><Relationship Id="rId5" Type="http://schemas.openxmlformats.org/officeDocument/2006/relationships/oleObject" Target="../embeddings/oleObject34.bin"/><Relationship Id="rId1" Type="http://schemas.openxmlformats.org/officeDocument/2006/relationships/vmlDrawing" Target="../drawings/vmlDrawing12.vml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oleObject" Target="../embeddings/oleObject6.bin"/><Relationship Id="rId5" Type="http://schemas.openxmlformats.org/officeDocument/2006/relationships/oleObject" Target="../embeddings/oleObject7.bin"/><Relationship Id="rId1" Type="http://schemas.openxmlformats.org/officeDocument/2006/relationships/vmlDrawing" Target="../drawings/vmlDrawing3.vml"/><Relationship Id="rId2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oleObject" Target="../embeddings/oleObject9.bin"/><Relationship Id="rId5" Type="http://schemas.openxmlformats.org/officeDocument/2006/relationships/oleObject" Target="../embeddings/oleObject10.bin"/><Relationship Id="rId1" Type="http://schemas.openxmlformats.org/officeDocument/2006/relationships/vmlDrawing" Target="../drawings/vmlDrawing4.vml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oleObject" Target="../embeddings/oleObject12.bin"/><Relationship Id="rId5" Type="http://schemas.openxmlformats.org/officeDocument/2006/relationships/oleObject" Target="../embeddings/oleObject13.bin"/><Relationship Id="rId1" Type="http://schemas.openxmlformats.org/officeDocument/2006/relationships/vmlDrawing" Target="../drawings/vmlDrawing5.vml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oleObject" Target="../embeddings/oleObject15.bin"/><Relationship Id="rId5" Type="http://schemas.openxmlformats.org/officeDocument/2006/relationships/oleObject" Target="../embeddings/oleObject16.bin"/><Relationship Id="rId1" Type="http://schemas.openxmlformats.org/officeDocument/2006/relationships/vmlDrawing" Target="../drawings/vmlDrawing6.vml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4" Type="http://schemas.openxmlformats.org/officeDocument/2006/relationships/oleObject" Target="../embeddings/oleObject18.bin"/><Relationship Id="rId5" Type="http://schemas.openxmlformats.org/officeDocument/2006/relationships/oleObject" Target="../embeddings/oleObject19.bin"/><Relationship Id="rId1" Type="http://schemas.openxmlformats.org/officeDocument/2006/relationships/vmlDrawing" Target="../drawings/vmlDrawing7.vml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4" Type="http://schemas.openxmlformats.org/officeDocument/2006/relationships/oleObject" Target="../embeddings/oleObject21.bin"/><Relationship Id="rId5" Type="http://schemas.openxmlformats.org/officeDocument/2006/relationships/oleObject" Target="../embeddings/oleObject22.bin"/><Relationship Id="rId1" Type="http://schemas.openxmlformats.org/officeDocument/2006/relationships/vmlDrawing" Target="../drawings/vmlDrawing8.vml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4" Type="http://schemas.openxmlformats.org/officeDocument/2006/relationships/oleObject" Target="../embeddings/oleObject24.bin"/><Relationship Id="rId5" Type="http://schemas.openxmlformats.org/officeDocument/2006/relationships/oleObject" Target="../embeddings/oleObject25.bin"/><Relationship Id="rId1" Type="http://schemas.openxmlformats.org/officeDocument/2006/relationships/vmlDrawing" Target="../drawings/vmlDrawing9.vml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4" Type="http://schemas.openxmlformats.org/officeDocument/2006/relationships/oleObject" Target="../embeddings/oleObject27.bin"/><Relationship Id="rId5" Type="http://schemas.openxmlformats.org/officeDocument/2006/relationships/oleObject" Target="../embeddings/oleObject28.bin"/><Relationship Id="rId1" Type="http://schemas.openxmlformats.org/officeDocument/2006/relationships/vmlDrawing" Target="../drawings/vmlDrawing10.vml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46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47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48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65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66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67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3AAEA-CCE8-5E49-BC51-45FA2FFB36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689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690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691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D3278-2F6C-344B-A623-16A741C6CF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640" indent="0" algn="ctr">
              <a:buNone/>
              <a:defRPr/>
            </a:lvl2pPr>
            <a:lvl3pPr marL="829280" indent="0" algn="ctr">
              <a:buNone/>
              <a:defRPr/>
            </a:lvl3pPr>
            <a:lvl4pPr marL="1243920" indent="0" algn="ctr">
              <a:buNone/>
              <a:defRPr/>
            </a:lvl4pPr>
            <a:lvl5pPr marL="1658560" indent="0" algn="ctr">
              <a:buNone/>
              <a:defRPr/>
            </a:lvl5pPr>
            <a:lvl6pPr marL="2073201" indent="0" algn="ctr">
              <a:buNone/>
              <a:defRPr/>
            </a:lvl6pPr>
            <a:lvl7pPr marL="2487841" indent="0" algn="ctr">
              <a:buNone/>
              <a:defRPr/>
            </a:lvl7pPr>
            <a:lvl8pPr marL="2902481" indent="0" algn="ctr">
              <a:buNone/>
              <a:defRPr/>
            </a:lvl8pPr>
            <a:lvl9pPr marL="331712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644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387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65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640" indent="0">
              <a:buNone/>
              <a:defRPr sz="1600"/>
            </a:lvl2pPr>
            <a:lvl3pPr marL="829280" indent="0">
              <a:buNone/>
              <a:defRPr sz="1500"/>
            </a:lvl3pPr>
            <a:lvl4pPr marL="1243920" indent="0">
              <a:buNone/>
              <a:defRPr sz="1300"/>
            </a:lvl4pPr>
            <a:lvl5pPr marL="1658560" indent="0">
              <a:buNone/>
              <a:defRPr sz="1300"/>
            </a:lvl5pPr>
            <a:lvl6pPr marL="2073201" indent="0">
              <a:buNone/>
              <a:defRPr sz="1300"/>
            </a:lvl6pPr>
            <a:lvl7pPr marL="2487841" indent="0">
              <a:buNone/>
              <a:defRPr sz="1300"/>
            </a:lvl7pPr>
            <a:lvl8pPr marL="2902481" indent="0">
              <a:buNone/>
              <a:defRPr sz="1300"/>
            </a:lvl8pPr>
            <a:lvl9pPr marL="3317121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45005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0" y="1604328"/>
            <a:ext cx="4037760" cy="451055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2480" y="1604328"/>
            <a:ext cx="4037760" cy="451055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300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2" y="275072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640" indent="0">
              <a:buNone/>
              <a:defRPr sz="1800" b="1"/>
            </a:lvl2pPr>
            <a:lvl3pPr marL="829280" indent="0">
              <a:buNone/>
              <a:defRPr sz="1600" b="1"/>
            </a:lvl3pPr>
            <a:lvl4pPr marL="1243920" indent="0">
              <a:buNone/>
              <a:defRPr sz="1500" b="1"/>
            </a:lvl4pPr>
            <a:lvl5pPr marL="1658560" indent="0">
              <a:buNone/>
              <a:defRPr sz="1500" b="1"/>
            </a:lvl5pPr>
            <a:lvl6pPr marL="2073201" indent="0">
              <a:buNone/>
              <a:defRPr sz="1500" b="1"/>
            </a:lvl6pPr>
            <a:lvl7pPr marL="2487841" indent="0">
              <a:buNone/>
              <a:defRPr sz="1500" b="1"/>
            </a:lvl7pPr>
            <a:lvl8pPr marL="2902481" indent="0">
              <a:buNone/>
              <a:defRPr sz="1500" b="1"/>
            </a:lvl8pPr>
            <a:lvl9pPr marL="3317121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640" indent="0">
              <a:buNone/>
              <a:defRPr sz="1800" b="1"/>
            </a:lvl2pPr>
            <a:lvl3pPr marL="829280" indent="0">
              <a:buNone/>
              <a:defRPr sz="1600" b="1"/>
            </a:lvl3pPr>
            <a:lvl4pPr marL="1243920" indent="0">
              <a:buNone/>
              <a:defRPr sz="1500" b="1"/>
            </a:lvl4pPr>
            <a:lvl5pPr marL="1658560" indent="0">
              <a:buNone/>
              <a:defRPr sz="1500" b="1"/>
            </a:lvl5pPr>
            <a:lvl6pPr marL="2073201" indent="0">
              <a:buNone/>
              <a:defRPr sz="1500" b="1"/>
            </a:lvl6pPr>
            <a:lvl7pPr marL="2487841" indent="0">
              <a:buNone/>
              <a:defRPr sz="1500" b="1"/>
            </a:lvl7pPr>
            <a:lvl8pPr marL="2902481" indent="0">
              <a:buNone/>
              <a:defRPr sz="1500" b="1"/>
            </a:lvl8pPr>
            <a:lvl9pPr marL="3317121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37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481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12568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3" y="273631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393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640" indent="0">
              <a:buNone/>
              <a:defRPr sz="1100"/>
            </a:lvl2pPr>
            <a:lvl3pPr marL="829280" indent="0">
              <a:buNone/>
              <a:defRPr sz="900"/>
            </a:lvl3pPr>
            <a:lvl4pPr marL="1243920" indent="0">
              <a:buNone/>
              <a:defRPr sz="800"/>
            </a:lvl4pPr>
            <a:lvl5pPr marL="1658560" indent="0">
              <a:buNone/>
              <a:defRPr sz="800"/>
            </a:lvl5pPr>
            <a:lvl6pPr marL="2073201" indent="0">
              <a:buNone/>
              <a:defRPr sz="800"/>
            </a:lvl6pPr>
            <a:lvl7pPr marL="2487841" indent="0">
              <a:buNone/>
              <a:defRPr sz="800"/>
            </a:lvl7pPr>
            <a:lvl8pPr marL="2902481" indent="0">
              <a:buNone/>
              <a:defRPr sz="800"/>
            </a:lvl8pPr>
            <a:lvl9pPr marL="3317121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9719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73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74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75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1AC4D-0739-984B-8047-6E97FCCB1F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3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3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640" indent="0">
              <a:buNone/>
              <a:defRPr sz="2500"/>
            </a:lvl2pPr>
            <a:lvl3pPr marL="829280" indent="0">
              <a:buNone/>
              <a:defRPr sz="2200"/>
            </a:lvl3pPr>
            <a:lvl4pPr marL="1243920" indent="0">
              <a:buNone/>
              <a:defRPr sz="1800"/>
            </a:lvl4pPr>
            <a:lvl5pPr marL="1658560" indent="0">
              <a:buNone/>
              <a:defRPr sz="1800"/>
            </a:lvl5pPr>
            <a:lvl6pPr marL="2073201" indent="0">
              <a:buNone/>
              <a:defRPr sz="1800"/>
            </a:lvl6pPr>
            <a:lvl7pPr marL="2487841" indent="0">
              <a:buNone/>
              <a:defRPr sz="1800"/>
            </a:lvl7pPr>
            <a:lvl8pPr marL="2902481" indent="0">
              <a:buNone/>
              <a:defRPr sz="1800"/>
            </a:lvl8pPr>
            <a:lvl9pPr marL="3317121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3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640" indent="0">
              <a:buNone/>
              <a:defRPr sz="1100"/>
            </a:lvl2pPr>
            <a:lvl3pPr marL="829280" indent="0">
              <a:buNone/>
              <a:defRPr sz="900"/>
            </a:lvl3pPr>
            <a:lvl4pPr marL="1243920" indent="0">
              <a:buNone/>
              <a:defRPr sz="800"/>
            </a:lvl4pPr>
            <a:lvl5pPr marL="1658560" indent="0">
              <a:buNone/>
              <a:defRPr sz="800"/>
            </a:lvl5pPr>
            <a:lvl6pPr marL="2073201" indent="0">
              <a:buNone/>
              <a:defRPr sz="800"/>
            </a:lvl6pPr>
            <a:lvl7pPr marL="2487841" indent="0">
              <a:buNone/>
              <a:defRPr sz="800"/>
            </a:lvl7pPr>
            <a:lvl8pPr marL="2902481" indent="0">
              <a:buNone/>
              <a:defRPr sz="800"/>
            </a:lvl8pPr>
            <a:lvl9pPr marL="3317121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14605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913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6803" y="273631"/>
            <a:ext cx="2053440" cy="584125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483" y="273631"/>
            <a:ext cx="6022080" cy="584125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4807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0" y="273630"/>
            <a:ext cx="8213760" cy="112907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717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97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98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99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573B9-D3FB-C244-AADE-D7A237F16A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21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22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23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1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AD54C-26E4-1149-AD66-5B964545CD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45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46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47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F2A36-4459-CB41-8D36-CB03AEDA69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569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570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571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71CF5-9CC1-A442-B6F0-FFA50AAE12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93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94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95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E1DB2-E436-114C-BB6C-60A34271D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17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18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19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820EE-628E-4041-919D-2F9BDDDE3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41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42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43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21044-B7E1-0B4A-ABF7-178C344045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vmlDrawing" Target="../drawings/vmlDrawing1.vml"/><Relationship Id="rId14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04802"/>
            <a:ext cx="67056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1"/>
            <a:ext cx="7772400" cy="457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91400" y="6400800"/>
            <a:ext cx="1371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fld id="{457A2924-550F-A844-B488-20E48614E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800" b="1">
                <a:latin typeface="Helvetica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graphicFrame>
        <p:nvGraphicFramePr>
          <p:cNvPr id="102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3" r:id="rId14" imgW="0" imgH="0" progId="PowerPoint.Show.8">
                  <p:embed/>
                </p:oleObj>
              </mc:Choice>
              <mc:Fallback>
                <p:oleObj r:id="rId14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5pPr>
      <a:lvl6pPr marL="457106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6pPr>
      <a:lvl7pPr marL="91421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7pPr>
      <a:lvl8pPr marL="1371316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8pPr>
      <a:lvl9pPr marL="1828421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9pPr>
    </p:titleStyle>
    <p:bodyStyle>
      <a:lvl1pPr marL="342829" indent="-342829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rgbClr val="FF0000"/>
          </a:solidFill>
          <a:latin typeface="+mn-lt"/>
          <a:ea typeface="ＭＳ Ｐゴシック" charset="-128"/>
          <a:cs typeface="ＭＳ Ｐゴシック" charset="-128"/>
        </a:defRPr>
      </a:lvl1pPr>
      <a:lvl2pPr marL="742796" indent="-28569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 b="1">
          <a:solidFill>
            <a:srgbClr val="000099"/>
          </a:solidFill>
          <a:latin typeface="+mn-lt"/>
          <a:ea typeface="ＭＳ Ｐゴシック" charset="-128"/>
        </a:defRPr>
      </a:lvl2pPr>
      <a:lvl3pPr marL="114276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  <a:ea typeface="ＭＳ Ｐゴシック" charset="-128"/>
        </a:defRPr>
      </a:lvl3pPr>
      <a:lvl4pPr marL="1599868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697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079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18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289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539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56480" y="6247378"/>
            <a:ext cx="2119680" cy="46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27" tIns="41464" rIns="82927" bIns="41464" anchor="ctr"/>
          <a:lstStyle/>
          <a:p>
            <a:pPr defTabSz="414640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1800" smtClean="0">
              <a:solidFill>
                <a:srgbClr val="FFFFFF"/>
              </a:solidFill>
              <a:latin typeface="Arial" charset="0"/>
              <a:ea typeface="ＭＳ Ｐゴシック" charset="0"/>
              <a:cs typeface="DejaVu Sans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127680" y="6247378"/>
            <a:ext cx="2888640" cy="46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27" tIns="41464" rIns="82927" bIns="41464" anchor="ctr"/>
          <a:lstStyle/>
          <a:p>
            <a:pPr defTabSz="414640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1800" smtClean="0">
              <a:solidFill>
                <a:srgbClr val="FFFFFF"/>
              </a:solidFill>
              <a:latin typeface="Arial" charset="0"/>
              <a:ea typeface="ＭＳ Ｐゴシック" charset="0"/>
              <a:cs typeface="DejaVu Sans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6480" y="273630"/>
            <a:ext cx="8213760" cy="1129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0" y="1604328"/>
            <a:ext cx="8213760" cy="4510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25466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  <p:sldLayoutId id="2147483987" r:id="rId12"/>
  </p:sldLayoutIdLst>
  <p:hf hdr="0" ftr="0" dt="0"/>
  <p:txStyles>
    <p:titleStyle>
      <a:lvl1pPr algn="ctr" defTabSz="4146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marL="673790" indent="-259151" algn="ctr" defTabSz="4146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2pPr>
      <a:lvl3pPr marL="1036599" indent="-207320" algn="ctr" defTabSz="4146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3pPr>
      <a:lvl4pPr marL="1451240" indent="-207320" algn="ctr" defTabSz="4146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4pPr>
      <a:lvl5pPr marL="1865880" indent="-207320" algn="ctr" defTabSz="4146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5pPr>
      <a:lvl6pPr marL="2280522" indent="-207320" algn="ctr" defTabSz="4146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6pPr>
      <a:lvl7pPr marL="2695161" indent="-207320" algn="ctr" defTabSz="4146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7pPr>
      <a:lvl8pPr marL="3109802" indent="-207320" algn="ctr" defTabSz="4146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8pPr>
      <a:lvl9pPr marL="3524441" indent="-207320" algn="ctr" defTabSz="41464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9pPr>
    </p:titleStyle>
    <p:bodyStyle>
      <a:lvl1pPr marL="310981" indent="-310981" algn="l" defTabSz="414640" rtl="0" fontAlgn="base" hangingPunct="0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charset="0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673790" indent="-259151" algn="l" defTabSz="414640" rtl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charset="0"/>
        <a:defRPr sz="2500">
          <a:solidFill>
            <a:srgbClr val="000000"/>
          </a:solidFill>
          <a:latin typeface="+mn-lt"/>
          <a:ea typeface="+mn-ea"/>
          <a:cs typeface="+mn-cs"/>
        </a:defRPr>
      </a:lvl2pPr>
      <a:lvl3pPr marL="1036599" indent="-207320" algn="l" defTabSz="414640" rtl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charset="0"/>
        <a:defRPr sz="2200">
          <a:solidFill>
            <a:srgbClr val="000000"/>
          </a:solidFill>
          <a:latin typeface="+mn-lt"/>
          <a:ea typeface="+mn-ea"/>
          <a:cs typeface="+mn-cs"/>
        </a:defRPr>
      </a:lvl3pPr>
      <a:lvl4pPr marL="1451240" indent="-207320" algn="l" defTabSz="414640" rtl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4pPr>
      <a:lvl5pPr marL="1865880" indent="-207320" algn="l" defTabSz="414640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5pPr>
      <a:lvl6pPr marL="2280522" indent="-207320" algn="l" defTabSz="414640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6pPr>
      <a:lvl7pPr marL="2695161" indent="-207320" algn="l" defTabSz="414640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7pPr>
      <a:lvl8pPr marL="3109802" indent="-207320" algn="l" defTabSz="414640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8pPr>
      <a:lvl9pPr marL="3524441" indent="-207320" algn="l" defTabSz="414640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640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280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920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560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201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7841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2481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121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drupal.star.bnl.gov/STAR/system/files/HFT%20numbering%20scheme_v5.pdf" TargetMode="External"/><Relationship Id="rId3" Type="http://schemas.openxmlformats.org/officeDocument/2006/relationships/hyperlink" Target="http://drupal.star.bnl.gov/STAR/event/2012/10/19/hft-software/alignment-work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rupal.star.bnl.gov/STAR/system/files/istGeometryUpdate_20121019.pdf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576" y="620688"/>
            <a:ext cx="7772400" cy="576064"/>
          </a:xfrm>
        </p:spPr>
        <p:txBody>
          <a:bodyPr/>
          <a:lstStyle/>
          <a:p>
            <a:r>
              <a:rPr lang="en-US" b="0" dirty="0">
                <a:solidFill>
                  <a:srgbClr val="0000FF"/>
                </a:solidFill>
              </a:rPr>
              <a:t>Software Update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91680" y="1340768"/>
            <a:ext cx="5832648" cy="685800"/>
          </a:xfrm>
        </p:spPr>
        <p:txBody>
          <a:bodyPr/>
          <a:lstStyle/>
          <a:p>
            <a:r>
              <a:rPr lang="en-US" b="0" dirty="0" smtClean="0">
                <a:solidFill>
                  <a:srgbClr val="0000FF"/>
                </a:solidFill>
              </a:rPr>
              <a:t> S. Margetis, KSU</a:t>
            </a:r>
          </a:p>
        </p:txBody>
      </p:sp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152400" y="6581777"/>
            <a:ext cx="2003934" cy="276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1" rIns="91420" bIns="4571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Comic Sans MS" charset="0"/>
              </a:rPr>
              <a:t>TC-f2f, </a:t>
            </a:r>
            <a:r>
              <a:rPr lang="en-US" sz="1200" dirty="0" smtClean="0">
                <a:latin typeface="Comic Sans MS" charset="0"/>
              </a:rPr>
              <a:t>4 Dec 2012, EVO</a:t>
            </a:r>
            <a:endParaRPr lang="en-US" sz="1200" dirty="0">
              <a:latin typeface="Comic Sans MS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3568" y="3212976"/>
            <a:ext cx="7704856" cy="1938974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marL="457106" indent="-457106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Status Update</a:t>
            </a:r>
          </a:p>
          <a:p>
            <a:pPr marL="457106" indent="-457106">
              <a:buFont typeface="Arial"/>
              <a:buChar char="•"/>
            </a:pPr>
            <a:endParaRPr lang="en-US" sz="2000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457106" indent="-457106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Run-13 plans – priorities</a:t>
            </a:r>
          </a:p>
          <a:p>
            <a:endParaRPr lang="en-US" sz="2000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457106" indent="-457106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Summary</a:t>
            </a:r>
            <a:endParaRPr lang="en-US" sz="2000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r>
              <a:rPr lang="en-US" sz="2000" dirty="0">
                <a:solidFill>
                  <a:srgbClr val="000090"/>
                </a:solidFill>
                <a:latin typeface="Comic Sans MS"/>
                <a:cs typeface="Comic Sans MS"/>
              </a:rPr>
              <a:t> 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536" y="260648"/>
            <a:ext cx="2520280" cy="504056"/>
          </a:xfrm>
        </p:spPr>
        <p:txBody>
          <a:bodyPr>
            <a:noAutofit/>
          </a:bodyPr>
          <a:lstStyle/>
          <a:p>
            <a:r>
              <a:rPr lang="en-US" sz="2800" b="0" dirty="0" smtClean="0"/>
              <a:t>Test Results</a:t>
            </a:r>
            <a:endParaRPr lang="en-US" sz="2800" b="0" dirty="0"/>
          </a:p>
        </p:txBody>
      </p:sp>
      <p:sp>
        <p:nvSpPr>
          <p:cNvPr id="5" name="Rectangle 4"/>
          <p:cNvSpPr/>
          <p:nvPr/>
        </p:nvSpPr>
        <p:spPr>
          <a:xfrm>
            <a:off x="120824" y="1484784"/>
            <a:ext cx="903649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400" b="1" dirty="0" smtClean="0">
                <a:solidFill>
                  <a:srgbClr val="000090"/>
                </a:solidFill>
              </a:rPr>
              <a:t>SHIFT</a:t>
            </a:r>
            <a:r>
              <a:rPr lang="nb-NO" sz="1400" b="1" dirty="0" smtClean="0">
                <a:solidFill>
                  <a:srgbClr val="000090"/>
                </a:solidFill>
              </a:rPr>
              <a:t>ED SSD (</a:t>
            </a:r>
            <a:r>
              <a:rPr lang="nb-NO" sz="1400" b="1" dirty="0" err="1" smtClean="0">
                <a:solidFill>
                  <a:srgbClr val="000090"/>
                </a:solidFill>
              </a:rPr>
              <a:t>some</a:t>
            </a:r>
            <a:r>
              <a:rPr lang="nb-NO" sz="1400" b="1" dirty="0" smtClean="0">
                <a:solidFill>
                  <a:srgbClr val="000090"/>
                </a:solidFill>
              </a:rPr>
              <a:t>) </a:t>
            </a:r>
            <a:r>
              <a:rPr lang="nb-NO" sz="1400" b="1" dirty="0">
                <a:solidFill>
                  <a:srgbClr val="000090"/>
                </a:solidFill>
              </a:rPr>
              <a:t>– </a:t>
            </a:r>
            <a:r>
              <a:rPr lang="nb-NO" sz="1400" b="1" dirty="0" smtClean="0">
                <a:solidFill>
                  <a:srgbClr val="000090"/>
                </a:solidFill>
              </a:rPr>
              <a:t>MEDIUM </a:t>
            </a:r>
            <a:r>
              <a:rPr lang="nb-NO" sz="1400" b="1" dirty="0" smtClean="0">
                <a:solidFill>
                  <a:srgbClr val="000090"/>
                </a:solidFill>
              </a:rPr>
              <a:t>STATS</a:t>
            </a:r>
          </a:p>
          <a:p>
            <a:endParaRPr lang="nb-NO" sz="1200" b="1" dirty="0" smtClean="0">
              <a:solidFill>
                <a:srgbClr val="000090"/>
              </a:solidFill>
            </a:endParaRPr>
          </a:p>
          <a:p>
            <a:endParaRPr lang="nb-NO" sz="1200" b="1" dirty="0">
              <a:solidFill>
                <a:srgbClr val="000090"/>
              </a:solidFill>
            </a:endParaRPr>
          </a:p>
          <a:p>
            <a:endParaRPr lang="nb-NO" sz="1200" dirty="0"/>
          </a:p>
        </p:txBody>
      </p:sp>
      <p:sp>
        <p:nvSpPr>
          <p:cNvPr id="7" name="Rectangle 6"/>
          <p:cNvSpPr/>
          <p:nvPr/>
        </p:nvSpPr>
        <p:spPr>
          <a:xfrm>
            <a:off x="179512" y="1882465"/>
            <a:ext cx="8856984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nl-NL" sz="1200" b="1" dirty="0" smtClean="0"/>
              <a:t>    dX </a:t>
            </a:r>
            <a:r>
              <a:rPr lang="nl-NL" sz="1200" b="1" dirty="0" err="1"/>
              <a:t>mkm</a:t>
            </a:r>
            <a:r>
              <a:rPr lang="nl-NL" sz="1200" b="1" dirty="0"/>
              <a:t>         </a:t>
            </a:r>
            <a:r>
              <a:rPr lang="nl-NL" sz="1200" b="1" dirty="0" smtClean="0"/>
              <a:t>     </a:t>
            </a:r>
            <a:r>
              <a:rPr lang="nl-NL" sz="1200" b="1" dirty="0" err="1" smtClean="0"/>
              <a:t>dY</a:t>
            </a:r>
            <a:r>
              <a:rPr lang="nl-NL" sz="1200" b="1" dirty="0" smtClean="0"/>
              <a:t> </a:t>
            </a:r>
            <a:r>
              <a:rPr lang="nl-NL" sz="1200" b="1" dirty="0" err="1"/>
              <a:t>mkm</a:t>
            </a:r>
            <a:r>
              <a:rPr lang="nl-NL" sz="1200" b="1" dirty="0"/>
              <a:t>         </a:t>
            </a:r>
            <a:r>
              <a:rPr lang="nl-NL" sz="1200" b="1" dirty="0" smtClean="0"/>
              <a:t>        </a:t>
            </a:r>
            <a:r>
              <a:rPr lang="nl-NL" sz="1200" b="1" dirty="0" err="1" smtClean="0"/>
              <a:t>dZ</a:t>
            </a:r>
            <a:r>
              <a:rPr lang="nl-NL" sz="1200" b="1" dirty="0" smtClean="0"/>
              <a:t> </a:t>
            </a:r>
            <a:r>
              <a:rPr lang="nl-NL" sz="1200" b="1" dirty="0" err="1"/>
              <a:t>mkm</a:t>
            </a:r>
            <a:r>
              <a:rPr lang="nl-NL" sz="1200" b="1" dirty="0"/>
              <a:t>         </a:t>
            </a:r>
            <a:r>
              <a:rPr lang="nl-NL" sz="1200" b="1" dirty="0" smtClean="0"/>
              <a:t>    </a:t>
            </a:r>
            <a:r>
              <a:rPr lang="nl-NL" sz="1200" b="1" dirty="0" err="1" smtClean="0"/>
              <a:t>alpha</a:t>
            </a:r>
            <a:r>
              <a:rPr lang="nl-NL" sz="1200" b="1" dirty="0" smtClean="0"/>
              <a:t> </a:t>
            </a:r>
            <a:r>
              <a:rPr lang="nl-NL" sz="1200" b="1" dirty="0" err="1"/>
              <a:t>mrad</a:t>
            </a:r>
            <a:r>
              <a:rPr lang="nl-NL" sz="1200" b="1" dirty="0"/>
              <a:t>     </a:t>
            </a:r>
            <a:r>
              <a:rPr lang="nl-NL" sz="1200" b="1" dirty="0" smtClean="0"/>
              <a:t>        </a:t>
            </a:r>
            <a:r>
              <a:rPr lang="nl-NL" sz="1200" b="1" dirty="0" err="1" smtClean="0"/>
              <a:t>beta</a:t>
            </a:r>
            <a:r>
              <a:rPr lang="nl-NL" sz="1200" b="1" dirty="0" smtClean="0"/>
              <a:t> </a:t>
            </a:r>
            <a:r>
              <a:rPr lang="nl-NL" sz="1200" b="1" dirty="0" err="1"/>
              <a:t>mrad</a:t>
            </a:r>
            <a:r>
              <a:rPr lang="nl-NL" sz="1200" b="1" dirty="0"/>
              <a:t>      </a:t>
            </a:r>
            <a:r>
              <a:rPr lang="nl-NL" sz="1200" b="1" dirty="0" smtClean="0"/>
              <a:t>      gamma </a:t>
            </a:r>
            <a:r>
              <a:rPr lang="nl-NL" sz="1200" b="1" dirty="0" err="1"/>
              <a:t>mrad</a:t>
            </a:r>
            <a:r>
              <a:rPr lang="nl-NL" sz="1200" b="1" dirty="0"/>
              <a:t>    </a:t>
            </a:r>
            <a:r>
              <a:rPr lang="nl-NL" sz="1200" b="1" dirty="0" smtClean="0"/>
              <a:t>        </a:t>
            </a:r>
            <a:r>
              <a:rPr lang="en-US" sz="1200" b="1" dirty="0" smtClean="0"/>
              <a:t>Comment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24417" y="5710019"/>
            <a:ext cx="6442789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Statistics matter (up to a point)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39312"/>
                </a:solidFill>
              </a:rPr>
              <a:t>Averages come from several </a:t>
            </a:r>
            <a:r>
              <a:rPr lang="en-US" sz="2000" dirty="0" err="1" smtClean="0">
                <a:solidFill>
                  <a:srgbClr val="F39312"/>
                </a:solidFill>
              </a:rPr>
              <a:t>histo</a:t>
            </a:r>
            <a:r>
              <a:rPr lang="en-US" sz="2000" dirty="0" smtClean="0">
                <a:solidFill>
                  <a:srgbClr val="F39312"/>
                </a:solidFill>
              </a:rPr>
              <a:t> fits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Some </a:t>
            </a:r>
            <a:r>
              <a:rPr lang="en-US" sz="2000" dirty="0" err="1" smtClean="0">
                <a:solidFill>
                  <a:srgbClr val="FF0000"/>
                </a:solidFill>
              </a:rPr>
              <a:t>mis</a:t>
            </a:r>
            <a:r>
              <a:rPr lang="en-US" sz="2000" dirty="0" smtClean="0">
                <a:solidFill>
                  <a:srgbClr val="FF0000"/>
                </a:solidFill>
              </a:rPr>
              <a:t>-behavior </a:t>
            </a:r>
            <a:r>
              <a:rPr lang="en-US" sz="2000" dirty="0" smtClean="0">
                <a:solidFill>
                  <a:srgbClr val="FF0000"/>
                </a:solidFill>
              </a:rPr>
              <a:t>detected (most due to stats but not all)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 descr="Screen Shot 2012-12-04 at 9.49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2"/>
            <a:ext cx="9144000" cy="26265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209992" y="4200768"/>
            <a:ext cx="8892480" cy="144016"/>
          </a:xfrm>
          <a:prstGeom prst="rect">
            <a:avLst/>
          </a:prstGeom>
          <a:solidFill>
            <a:srgbClr val="F39312">
              <a:alpha val="45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331640" y="2636912"/>
            <a:ext cx="1008112" cy="144016"/>
          </a:xfrm>
          <a:prstGeom prst="rect">
            <a:avLst/>
          </a:prstGeom>
          <a:solidFill>
            <a:srgbClr val="FF0000">
              <a:alpha val="45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331640" y="4714984"/>
            <a:ext cx="1008112" cy="144016"/>
          </a:xfrm>
          <a:prstGeom prst="rect">
            <a:avLst/>
          </a:prstGeom>
          <a:solidFill>
            <a:srgbClr val="FF0000">
              <a:alpha val="45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699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536" y="260648"/>
            <a:ext cx="2520280" cy="504056"/>
          </a:xfrm>
        </p:spPr>
        <p:txBody>
          <a:bodyPr>
            <a:noAutofit/>
          </a:bodyPr>
          <a:lstStyle/>
          <a:p>
            <a:r>
              <a:rPr lang="en-US" sz="2800" b="0" dirty="0" smtClean="0"/>
              <a:t>Test Results</a:t>
            </a:r>
            <a:endParaRPr lang="en-US" sz="2800" b="0" dirty="0"/>
          </a:p>
        </p:txBody>
      </p:sp>
      <p:sp>
        <p:nvSpPr>
          <p:cNvPr id="5" name="Rectangle 4"/>
          <p:cNvSpPr/>
          <p:nvPr/>
        </p:nvSpPr>
        <p:spPr>
          <a:xfrm>
            <a:off x="120824" y="1484784"/>
            <a:ext cx="903649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400" b="1" dirty="0">
                <a:solidFill>
                  <a:srgbClr val="000090"/>
                </a:solidFill>
              </a:rPr>
              <a:t>FIXED – </a:t>
            </a:r>
            <a:r>
              <a:rPr lang="nb-NO" sz="1400" b="1" dirty="0" smtClean="0">
                <a:solidFill>
                  <a:srgbClr val="000090"/>
                </a:solidFill>
              </a:rPr>
              <a:t>MED STATS</a:t>
            </a:r>
          </a:p>
          <a:p>
            <a:endParaRPr lang="nb-NO" sz="1200" b="1" dirty="0" smtClean="0">
              <a:solidFill>
                <a:srgbClr val="000090"/>
              </a:solidFill>
            </a:endParaRPr>
          </a:p>
          <a:p>
            <a:endParaRPr lang="nb-NO" sz="1200" b="1" dirty="0">
              <a:solidFill>
                <a:srgbClr val="000090"/>
              </a:solidFill>
            </a:endParaRPr>
          </a:p>
          <a:p>
            <a:endParaRPr lang="nb-NO" sz="1200" dirty="0"/>
          </a:p>
        </p:txBody>
      </p:sp>
      <p:sp>
        <p:nvSpPr>
          <p:cNvPr id="7" name="Rectangle 6"/>
          <p:cNvSpPr/>
          <p:nvPr/>
        </p:nvSpPr>
        <p:spPr>
          <a:xfrm>
            <a:off x="35496" y="1882465"/>
            <a:ext cx="7283813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nl-NL" sz="1200" b="1" dirty="0" smtClean="0"/>
              <a:t>    dX </a:t>
            </a:r>
            <a:r>
              <a:rPr lang="nl-NL" sz="1200" b="1" dirty="0" err="1"/>
              <a:t>mkm</a:t>
            </a:r>
            <a:r>
              <a:rPr lang="nl-NL" sz="1200" b="1" dirty="0"/>
              <a:t>        </a:t>
            </a:r>
            <a:r>
              <a:rPr lang="nl-NL" sz="1200" b="1" dirty="0" err="1" smtClean="0"/>
              <a:t>dY</a:t>
            </a:r>
            <a:r>
              <a:rPr lang="nl-NL" sz="1200" b="1" dirty="0" smtClean="0"/>
              <a:t> </a:t>
            </a:r>
            <a:r>
              <a:rPr lang="nl-NL" sz="1200" b="1" dirty="0"/>
              <a:t>mkm         </a:t>
            </a:r>
            <a:r>
              <a:rPr lang="nl-NL" sz="1200" b="1" dirty="0" smtClean="0"/>
              <a:t>dZ </a:t>
            </a:r>
            <a:r>
              <a:rPr lang="nl-NL" sz="1200" b="1" dirty="0"/>
              <a:t>mkm         </a:t>
            </a:r>
            <a:r>
              <a:rPr lang="nl-NL" sz="1200" b="1" dirty="0" smtClean="0"/>
              <a:t>alpha </a:t>
            </a:r>
            <a:r>
              <a:rPr lang="nl-NL" sz="1200" b="1" dirty="0"/>
              <a:t>mrad     </a:t>
            </a:r>
            <a:r>
              <a:rPr lang="nl-NL" sz="1200" b="1" dirty="0" smtClean="0"/>
              <a:t>beta </a:t>
            </a:r>
            <a:r>
              <a:rPr lang="nl-NL" sz="1200" b="1" dirty="0"/>
              <a:t>mrad      </a:t>
            </a:r>
            <a:r>
              <a:rPr lang="nl-NL" sz="1200" b="1" dirty="0" smtClean="0"/>
              <a:t>gamma </a:t>
            </a:r>
            <a:r>
              <a:rPr lang="nl-NL" sz="1200" b="1" dirty="0"/>
              <a:t>mrad     </a:t>
            </a:r>
            <a:r>
              <a:rPr lang="en-US" sz="1200" b="1" dirty="0" smtClean="0"/>
              <a:t>Comment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24417" y="5710019"/>
            <a:ext cx="4711546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39312"/>
                </a:solidFill>
              </a:rPr>
              <a:t>Averages result from several fits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Some </a:t>
            </a:r>
            <a:r>
              <a:rPr lang="en-US" sz="2000" dirty="0" err="1" smtClean="0"/>
              <a:t>mis</a:t>
            </a:r>
            <a:r>
              <a:rPr lang="en-US" sz="2000" dirty="0" smtClean="0"/>
              <a:t>-behavior detected (next slides)</a:t>
            </a:r>
            <a:endParaRPr lang="en-US" sz="2000" dirty="0"/>
          </a:p>
        </p:txBody>
      </p:sp>
      <p:pic>
        <p:nvPicPr>
          <p:cNvPr id="2" name="Picture 1" descr="Screen Shot 2012-12-04 at 9.46.26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" r="6666"/>
          <a:stretch/>
        </p:blipFill>
        <p:spPr>
          <a:xfrm>
            <a:off x="0" y="2197100"/>
            <a:ext cx="9080406" cy="26000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101600" y="4642976"/>
            <a:ext cx="7380312" cy="144016"/>
          </a:xfrm>
          <a:prstGeom prst="rect">
            <a:avLst/>
          </a:prstGeom>
          <a:solidFill>
            <a:srgbClr val="F39312">
              <a:alpha val="45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06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2" name="Picture 1" descr="Screen Shot 2012-10-10 at 4.18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48" y="764704"/>
            <a:ext cx="3932695" cy="2477087"/>
          </a:xfrm>
          <a:prstGeom prst="rect">
            <a:avLst/>
          </a:prstGeom>
        </p:spPr>
      </p:pic>
      <p:pic>
        <p:nvPicPr>
          <p:cNvPr id="3" name="Picture 2" descr="Screen Shot 2012-10-10 at 4.20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49" y="3241791"/>
            <a:ext cx="3946254" cy="2504959"/>
          </a:xfrm>
          <a:prstGeom prst="rect">
            <a:avLst/>
          </a:prstGeom>
        </p:spPr>
      </p:pic>
      <p:pic>
        <p:nvPicPr>
          <p:cNvPr id="9" name="Picture 8" descr="Screen Shot 2012-10-10 at 1.54.3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385" y="764704"/>
            <a:ext cx="3814763" cy="2477087"/>
          </a:xfrm>
          <a:prstGeom prst="rect">
            <a:avLst/>
          </a:prstGeom>
        </p:spPr>
      </p:pic>
      <p:pic>
        <p:nvPicPr>
          <p:cNvPr id="10" name="Picture 9" descr="Screen Shot 2012-10-10 at 2.06.2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499" y="3241791"/>
            <a:ext cx="3761317" cy="25896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4417" y="6011333"/>
            <a:ext cx="4108817" cy="5847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err="1" smtClean="0"/>
              <a:t>dX</a:t>
            </a:r>
            <a:r>
              <a:rPr lang="en-US" sz="1600" dirty="0" smtClean="0"/>
              <a:t>/</a:t>
            </a:r>
            <a:r>
              <a:rPr lang="en-US" sz="1600" dirty="0" err="1" smtClean="0"/>
              <a:t>dY</a:t>
            </a:r>
            <a:r>
              <a:rPr lang="en-US" sz="1600" dirty="0" smtClean="0"/>
              <a:t> are fine...</a:t>
            </a:r>
            <a:r>
              <a:rPr lang="en-US" sz="1600" dirty="0" err="1" smtClean="0"/>
              <a:t>dZ</a:t>
            </a:r>
            <a:r>
              <a:rPr lang="en-US" sz="1600" dirty="0" smtClean="0"/>
              <a:t> shows TPC t0 effect (!)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This is also responsible for the </a:t>
            </a:r>
            <a:r>
              <a:rPr lang="en-US" sz="1200" b="1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g</a:t>
            </a:r>
            <a:r>
              <a:rPr lang="en-US" sz="1600" dirty="0" smtClean="0"/>
              <a:t> angle effect</a:t>
            </a:r>
            <a:endParaRPr lang="en-US" sz="1600" dirty="0"/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395535" y="175984"/>
            <a:ext cx="3329797" cy="504056"/>
          </a:xfrm>
        </p:spPr>
        <p:txBody>
          <a:bodyPr>
            <a:noAutofit/>
          </a:bodyPr>
          <a:lstStyle/>
          <a:p>
            <a:r>
              <a:rPr lang="en-US" sz="2800" dirty="0" smtClean="0"/>
              <a:t>Results - Global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30254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b="5257"/>
          <a:stretch>
            <a:fillRect/>
          </a:stretch>
        </p:blipFill>
        <p:spPr>
          <a:xfrm>
            <a:off x="33145" y="34521"/>
            <a:ext cx="5737590" cy="2319212"/>
          </a:xfrm>
          <a:prstGeom prst="rect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t="5110" b="5803"/>
          <a:stretch>
            <a:fillRect/>
          </a:stretch>
        </p:blipFill>
        <p:spPr>
          <a:xfrm>
            <a:off x="33145" y="2438397"/>
            <a:ext cx="5737590" cy="1889029"/>
          </a:xfrm>
          <a:prstGeom prst="rect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6" name="TextBox 5"/>
          <p:cNvSpPr txBox="1"/>
          <p:nvPr/>
        </p:nvSpPr>
        <p:spPr>
          <a:xfrm>
            <a:off x="5909745" y="491067"/>
            <a:ext cx="2579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Position of SSD hits</a:t>
            </a:r>
          </a:p>
          <a:p>
            <a:r>
              <a:rPr lang="en-US" sz="2400" dirty="0" smtClean="0"/>
              <a:t>from the MC input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850369" y="2726266"/>
            <a:ext cx="34253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Positions of SSD hits </a:t>
            </a:r>
          </a:p>
          <a:p>
            <a:r>
              <a:rPr lang="en-US" sz="2400" dirty="0" smtClean="0"/>
              <a:t>used to evaluate residuals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3145" y="4487338"/>
            <a:ext cx="91108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/>
              <a:t> Hits are transformed several times from the global system (STAR) to a local system (“attached” to SSD wafer)</a:t>
            </a:r>
          </a:p>
          <a:p>
            <a:pPr>
              <a:buFont typeface="Arial"/>
              <a:buChar char="•"/>
            </a:pPr>
            <a:r>
              <a:rPr lang="en-US" sz="1600" dirty="0" smtClean="0"/>
              <a:t>This implies the use of rotation matrices, which numbers are derived from the geometry tables</a:t>
            </a:r>
          </a:p>
          <a:p>
            <a:pPr>
              <a:buFont typeface="Arial"/>
              <a:buChar char="•"/>
            </a:pPr>
            <a:r>
              <a:rPr lang="en-US" sz="1600" dirty="0" smtClean="0"/>
              <a:t>Although some very slight differences (&lt;10μm), maybe due to float/double approximation), hits positions are identical</a:t>
            </a:r>
          </a:p>
          <a:p>
            <a:pPr>
              <a:buFont typeface="Arial"/>
              <a:buChar char="•"/>
            </a:pPr>
            <a:r>
              <a:rPr lang="en-US" sz="1600" dirty="0" smtClean="0"/>
              <a:t>It means that in the residual( = hit position – track projection ) , the track projection should be the reason of the split</a:t>
            </a:r>
            <a:endParaRPr lang="en-US" sz="16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12/4/12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2FABF-4871-5E4B-A760-E3F8DBD3DF6A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512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194452" y="123065"/>
            <a:ext cx="4388132" cy="504056"/>
          </a:xfrm>
        </p:spPr>
        <p:txBody>
          <a:bodyPr>
            <a:noAutofit/>
          </a:bodyPr>
          <a:lstStyle/>
          <a:p>
            <a:r>
              <a:rPr lang="en-US" sz="2400" dirty="0" smtClean="0"/>
              <a:t>Results – Ladder/local</a:t>
            </a:r>
            <a:endParaRPr lang="en-US" sz="2400" dirty="0"/>
          </a:p>
        </p:txBody>
      </p:sp>
      <p:pic>
        <p:nvPicPr>
          <p:cNvPr id="7" name="Picture 6" descr="Screen Shot 2012-10-10 at 5.11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54" y="3888759"/>
            <a:ext cx="3852333" cy="2969241"/>
          </a:xfrm>
          <a:prstGeom prst="rect">
            <a:avLst/>
          </a:prstGeom>
        </p:spPr>
      </p:pic>
      <p:pic>
        <p:nvPicPr>
          <p:cNvPr id="10" name="Picture 9" descr="Screen Shot 2012-10-10 at 5.13.2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4259"/>
            <a:ext cx="3733037" cy="2824500"/>
          </a:xfrm>
          <a:prstGeom prst="rect">
            <a:avLst/>
          </a:prstGeom>
        </p:spPr>
      </p:pic>
      <p:pic>
        <p:nvPicPr>
          <p:cNvPr id="11" name="Picture 10" descr="Screen Shot 2012-10-10 at 5.27.0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037" y="1064259"/>
            <a:ext cx="3861188" cy="2800350"/>
          </a:xfrm>
          <a:prstGeom prst="rect">
            <a:avLst/>
          </a:prstGeom>
        </p:spPr>
      </p:pic>
      <p:pic>
        <p:nvPicPr>
          <p:cNvPr id="12" name="Picture 11" descr="Screen Shot 2012-10-10 at 5.28.1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79" y="3888759"/>
            <a:ext cx="4037253" cy="291041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59917" y="123065"/>
            <a:ext cx="3570208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FIXED left  -  SHIFTED right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u (</a:t>
            </a:r>
            <a:r>
              <a:rPr lang="en-US" sz="2000" dirty="0" err="1" smtClean="0"/>
              <a:t>rphi</a:t>
            </a:r>
            <a:r>
              <a:rPr lang="en-US" sz="2000" dirty="0" smtClean="0"/>
              <a:t>) UP  -  v (beam) right</a:t>
            </a:r>
          </a:p>
        </p:txBody>
      </p:sp>
    </p:spTree>
    <p:extLst>
      <p:ext uri="{BB962C8B-B14F-4D97-AF65-F5344CB8AC3E}">
        <p14:creationId xmlns:p14="http://schemas.microsoft.com/office/powerpoint/2010/main" val="1393261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404664"/>
            <a:ext cx="8064896" cy="6048672"/>
          </a:xfrm>
        </p:spPr>
        <p:txBody>
          <a:bodyPr/>
          <a:lstStyle/>
          <a:p>
            <a:pPr marL="362809" lvl="1" indent="0">
              <a:buNone/>
            </a:pPr>
            <a:r>
              <a:rPr lang="en-US" b="0" dirty="0">
                <a:solidFill>
                  <a:srgbClr val="000090"/>
                </a:solidFill>
                <a:cs typeface="Comic Sans MS"/>
              </a:rPr>
              <a:t>HFT </a:t>
            </a:r>
            <a:r>
              <a:rPr lang="en-US" b="0" dirty="0" smtClean="0">
                <a:solidFill>
                  <a:srgbClr val="000090"/>
                </a:solidFill>
                <a:cs typeface="Comic Sans MS"/>
              </a:rPr>
              <a:t>Offline chain</a:t>
            </a:r>
            <a:endParaRPr lang="en-US" b="0" dirty="0">
              <a:solidFill>
                <a:srgbClr val="000090"/>
              </a:solidFill>
              <a:cs typeface="Comic Sans MS"/>
            </a:endParaRPr>
          </a:p>
          <a:p>
            <a:pPr marL="1068518" lvl="2" indent="-342900">
              <a:buFont typeface="Arial"/>
              <a:buChar char="•"/>
            </a:pPr>
            <a:endParaRPr lang="en-US" sz="1400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325650" lvl="1" indent="0">
              <a:buNone/>
            </a:pPr>
            <a:endParaRPr lang="en-US" sz="1400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668550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We had an initial pass on tasks/names (especially for the PXLs)</a:t>
            </a:r>
          </a:p>
          <a:p>
            <a:pPr marL="668550" lvl="1" indent="-342900">
              <a:buFont typeface="Arial"/>
              <a:buChar char="•"/>
            </a:pPr>
            <a:endParaRPr lang="en-US" sz="1800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668550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J. </a:t>
            </a:r>
            <a:r>
              <a:rPr lang="en-US" sz="1800" b="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Rusnak</a:t>
            </a: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 will work with </a:t>
            </a:r>
            <a:r>
              <a:rPr lang="en-US" sz="1800" b="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Xin</a:t>
            </a: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, </a:t>
            </a:r>
            <a:r>
              <a:rPr lang="en-US" sz="1800" b="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Hao</a:t>
            </a: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 on PXL Offline</a:t>
            </a:r>
          </a:p>
          <a:p>
            <a:pPr marL="1068518" lvl="2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Leo also has manpower from his end on some overlapping tasks</a:t>
            </a:r>
          </a:p>
          <a:p>
            <a:pPr marL="1068518" lvl="2" indent="-342900">
              <a:buFont typeface="Arial"/>
              <a:buChar char="•"/>
            </a:pPr>
            <a:endParaRPr lang="en-US" sz="1800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lvl="1"/>
            <a:r>
              <a:rPr lang="en-US" sz="1800" b="0" dirty="0"/>
              <a:t>J. </a:t>
            </a:r>
            <a:r>
              <a:rPr lang="en-US" sz="1800" b="0" dirty="0" err="1"/>
              <a:t>Rusnak</a:t>
            </a:r>
            <a:r>
              <a:rPr lang="en-US" sz="1800" b="0" dirty="0"/>
              <a:t> started to implement the new scheme for hits/tracks definition in the STAR software (split of the common IST/PXL structure)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270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1663" y="142773"/>
            <a:ext cx="7666507" cy="6001626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More specific request for Calibration/Alignment:</a:t>
            </a:r>
          </a:p>
          <a:p>
            <a:pPr marL="457106" indent="-457106">
              <a:buFont typeface="Arial"/>
              <a:buChar char="•"/>
            </a:pPr>
            <a:endParaRPr lang="en-US" sz="1600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Inputs: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&lt;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dN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/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deta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&gt; ~ 3 in pp500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 ~5-10MHz event rate. 1-2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Kevents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mbias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 pileup in PXL, 250-500 in TPC (40us drift time). ~10Ktracks pileup in PXL, ~2-3K in TPC roughly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If a TOF multiplicity cut of &gt;10 tracks (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dN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/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deta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) is imposed I use the factor of 10 (10%) penalty [see backup picture from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Flemming’s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 work*]. If &gt;20 factor </a:t>
            </a:r>
            <a:r>
              <a:rPr lang="el-GR" sz="1600" smtClean="0">
                <a:solidFill>
                  <a:srgbClr val="000090"/>
                </a:solidFill>
                <a:latin typeface="Comic Sans MS"/>
                <a:cs typeface="Comic Sans MS"/>
              </a:rPr>
              <a:t>25</a:t>
            </a:r>
            <a:r>
              <a:rPr lang="en-US" sz="1600" smtClean="0">
                <a:solidFill>
                  <a:srgbClr val="000090"/>
                </a:solidFill>
                <a:latin typeface="Comic Sans MS"/>
                <a:cs typeface="Comic Sans MS"/>
              </a:rPr>
              <a:t>0 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(0.4%)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I assume (see backup slide from spin presentation) that the penalty for a vertex-z cut of +-10cm over the diamond is a factor of 10 (10%) [plot shows a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v_sigma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 ~ 30 cm]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Needs:</a:t>
            </a:r>
            <a:endParaRPr lang="en-US" sz="1600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50-100Ktracks/sensor -&gt; stat error of alignment ~micron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times 30 (outer-ladders in 4pi) * 10 (sensors/ladder) [x300] gives 15-30Million track sample total OR &gt;2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Mevents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 sample (depends on trigger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mult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. value)[&gt;10 or &gt;20]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Assumptions: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Defocus/displace beam at STAR when PXL gets installed by 2\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sigma_xy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 each -&gt; reduce event rate by ~100 factor. This gives ~ 10-20 PXL and 2-5 TPC pileup events with 20-30 pileup tracks in TPC…not bad.</a:t>
            </a:r>
            <a:endParaRPr lang="en-US" sz="1600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r>
              <a:rPr lang="en-US" sz="1600" dirty="0">
                <a:solidFill>
                  <a:srgbClr val="000090"/>
                </a:solidFill>
                <a:latin typeface="Comic Sans MS"/>
                <a:cs typeface="Comic Sans MS"/>
              </a:rPr>
              <a:t>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65807" y="6264485"/>
            <a:ext cx="5057795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* http://</a:t>
            </a:r>
            <a:r>
              <a:rPr lang="en-US" sz="1200" dirty="0" err="1"/>
              <a:t>drupal.star.bnl.gov</a:t>
            </a:r>
            <a:r>
              <a:rPr lang="en-US" sz="1200" dirty="0"/>
              <a:t>/STAR/blog/</a:t>
            </a:r>
            <a:r>
              <a:rPr lang="en-US" sz="1200" dirty="0" err="1"/>
              <a:t>videbaks</a:t>
            </a:r>
            <a:r>
              <a:rPr lang="en-US" sz="1200" dirty="0"/>
              <a:t>/2012/</a:t>
            </a:r>
            <a:r>
              <a:rPr lang="en-US" sz="1200" dirty="0" err="1"/>
              <a:t>nov</a:t>
            </a:r>
            <a:r>
              <a:rPr lang="en-US" sz="1200" dirty="0"/>
              <a:t>/29/</a:t>
            </a:r>
            <a:r>
              <a:rPr lang="en-US" sz="1200" dirty="0" err="1"/>
              <a:t>pp</a:t>
            </a:r>
            <a:r>
              <a:rPr lang="en-US" sz="1200" dirty="0"/>
              <a:t>-multiplicity</a:t>
            </a:r>
          </a:p>
        </p:txBody>
      </p:sp>
    </p:spTree>
    <p:extLst>
      <p:ext uri="{BB962C8B-B14F-4D97-AF65-F5344CB8AC3E}">
        <p14:creationId xmlns:p14="http://schemas.microsoft.com/office/powerpoint/2010/main" val="2980140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1663" y="578728"/>
            <a:ext cx="7666507" cy="5078296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sz="1600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Results: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Defocused beam rate: 50-100 KHz [no problem]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After multiplicity cut &gt;10 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(&gt;20) 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~5-10KHz 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(~200-400Hz)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+ after z-vertex cut   0.5-1.0 KHz (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~20-40Hz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) 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Average tracks/event in PXL (3/10 sectors)(2 eta units) :  5 (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10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) 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endParaRPr lang="en-US" sz="16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Need:</a:t>
            </a:r>
          </a:p>
          <a:p>
            <a:endParaRPr lang="en-US" sz="1600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&gt;2 (&gt;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) Million events    or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&gt;4(</a:t>
            </a:r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1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00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)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Kseconds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 or 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~1 hour of &gt;10 </a:t>
            </a:r>
            <a:r>
              <a:rPr lang="en-US" sz="2000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mult</a:t>
            </a:r>
            <a:r>
              <a:rPr lang="en-US" sz="20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. cut    OR </a:t>
            </a:r>
            <a:r>
              <a:rPr lang="en-US" sz="2000" b="1" dirty="0">
                <a:solidFill>
                  <a:srgbClr val="0000FF"/>
                </a:solidFill>
                <a:latin typeface="Comic Sans MS"/>
                <a:cs typeface="Comic Sans MS"/>
              </a:rPr>
              <a:t>3</a:t>
            </a:r>
            <a:r>
              <a:rPr lang="en-US" sz="2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0</a:t>
            </a:r>
            <a:r>
              <a:rPr lang="en-US" sz="20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hours </a:t>
            </a:r>
            <a:r>
              <a:rPr lang="en-US" sz="2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&gt;20 </a:t>
            </a:r>
            <a:r>
              <a:rPr lang="en-US" sz="2000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mult</a:t>
            </a:r>
            <a:r>
              <a:rPr lang="en-US" sz="20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. cut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endParaRPr lang="en-US" sz="16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Note: A factor of two in multiplicity (20 instead of 10 tracks in the event) gains 1.44 smaller error in event vertex error.</a:t>
            </a:r>
            <a:endParaRPr lang="en-US" sz="1600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r>
              <a:rPr lang="en-US" sz="1600" dirty="0">
                <a:solidFill>
                  <a:srgbClr val="000090"/>
                </a:solidFill>
                <a:latin typeface="Comic Sans MS"/>
                <a:cs typeface="Comic Sans MS"/>
              </a:rPr>
              <a:t> </a:t>
            </a:r>
            <a:endParaRPr lang="en-US" sz="16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r>
              <a:rPr lang="en-US" sz="1600" b="1" smtClean="0">
                <a:solidFill>
                  <a:srgbClr val="FF0000"/>
                </a:solidFill>
                <a:latin typeface="Comic Sans MS"/>
                <a:cs typeface="Comic Sans MS"/>
              </a:rPr>
              <a:t>LOOKS O.K.</a:t>
            </a:r>
            <a:endParaRPr lang="en-US" sz="16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048159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404664"/>
            <a:ext cx="8064896" cy="6048672"/>
          </a:xfrm>
        </p:spPr>
        <p:txBody>
          <a:bodyPr/>
          <a:lstStyle/>
          <a:p>
            <a:pPr marL="362809" lvl="1" indent="0">
              <a:buNone/>
            </a:pPr>
            <a:r>
              <a:rPr lang="en-US" b="0" dirty="0" smtClean="0">
                <a:solidFill>
                  <a:srgbClr val="000090"/>
                </a:solidFill>
                <a:cs typeface="Comic Sans MS"/>
              </a:rPr>
              <a:t>Summary</a:t>
            </a:r>
          </a:p>
          <a:p>
            <a:pPr marL="362809" lvl="1" indent="0">
              <a:buNone/>
            </a:pPr>
            <a:endParaRPr lang="en-US" sz="1800" b="0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362809" lvl="1" indent="0">
              <a:buNone/>
            </a:pPr>
            <a:endParaRPr lang="en-US" sz="1800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648559" lvl="1" indent="-285750"/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Big progress on Alignment work and significant progress in other areas (especially the critical ones)</a:t>
            </a:r>
          </a:p>
          <a:p>
            <a:pPr marL="648559" lvl="1" indent="-285750"/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Run-13 will give us, hopefully, a lot of data for finalizing the areas of calibrations/offline</a:t>
            </a:r>
            <a:endParaRPr lang="en-US" sz="1800" dirty="0" smtClean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420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556792"/>
            <a:ext cx="8385173" cy="3167732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</p:pic>
      <p:sp>
        <p:nvSpPr>
          <p:cNvPr id="5" name="Rounded Rectangle 4"/>
          <p:cNvSpPr/>
          <p:nvPr/>
        </p:nvSpPr>
        <p:spPr bwMode="auto">
          <a:xfrm>
            <a:off x="1310474" y="2075131"/>
            <a:ext cx="7416824" cy="288032"/>
          </a:xfrm>
          <a:prstGeom prst="roundRect">
            <a:avLst/>
          </a:prstGeom>
          <a:solidFill>
            <a:srgbClr val="3366FF">
              <a:alpha val="3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DejaVu Sans" charset="0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95536" y="267804"/>
            <a:ext cx="7107235" cy="604662"/>
          </a:xfrm>
        </p:spPr>
        <p:txBody>
          <a:bodyPr/>
          <a:lstStyle/>
          <a:p>
            <a:pPr algn="l"/>
            <a:r>
              <a:rPr lang="en-US" sz="2800" b="0" dirty="0">
                <a:cs typeface="Arial"/>
              </a:rPr>
              <a:t>LEVEL-3 </a:t>
            </a:r>
            <a:r>
              <a:rPr lang="en-US" sz="2800" b="0" dirty="0" smtClean="0">
                <a:cs typeface="Arial"/>
              </a:rPr>
              <a:t>Milestones</a:t>
            </a:r>
            <a:endParaRPr lang="en-US" sz="2800" b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0" name="Rounded Rectangle 9"/>
          <p:cNvSpPr/>
          <p:nvPr/>
        </p:nvSpPr>
        <p:spPr bwMode="auto">
          <a:xfrm>
            <a:off x="1331640" y="3140968"/>
            <a:ext cx="7416824" cy="288032"/>
          </a:xfrm>
          <a:prstGeom prst="roundRect">
            <a:avLst/>
          </a:prstGeom>
          <a:solidFill>
            <a:srgbClr val="3366FF">
              <a:alpha val="3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DejaVu Sans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1331640" y="2348880"/>
            <a:ext cx="7416824" cy="288032"/>
          </a:xfrm>
          <a:prstGeom prst="roundRect">
            <a:avLst/>
          </a:prstGeom>
          <a:solidFill>
            <a:srgbClr val="FFFF00">
              <a:alpha val="3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DejaVu Sans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1331640" y="2626752"/>
            <a:ext cx="7416824" cy="226184"/>
          </a:xfrm>
          <a:prstGeom prst="roundRect">
            <a:avLst/>
          </a:prstGeom>
          <a:solidFill>
            <a:srgbClr val="FFFF00">
              <a:alpha val="3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DejaVu San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flipH="1">
            <a:off x="7565855" y="2082056"/>
            <a:ext cx="1152127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10/12/2012</a:t>
            </a:r>
            <a:endParaRPr lang="en-US" sz="1400" dirty="0"/>
          </a:p>
        </p:txBody>
      </p:sp>
      <p:sp>
        <p:nvSpPr>
          <p:cNvPr id="3" name="Oval 2"/>
          <p:cNvSpPr/>
          <p:nvPr/>
        </p:nvSpPr>
        <p:spPr bwMode="auto">
          <a:xfrm>
            <a:off x="0" y="1844824"/>
            <a:ext cx="9144000" cy="18002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831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0" y="260648"/>
            <a:ext cx="6779816" cy="563082"/>
          </a:xfrm>
        </p:spPr>
        <p:txBody>
          <a:bodyPr/>
          <a:lstStyle/>
          <a:p>
            <a:pPr algn="l"/>
            <a:r>
              <a:rPr lang="en-US" sz="2400" dirty="0">
                <a:solidFill>
                  <a:srgbClr val="000090"/>
                </a:solidFill>
                <a:latin typeface="Comic Sans MS"/>
                <a:cs typeface="Comic Sans MS"/>
              </a:rPr>
              <a:t>A</a:t>
            </a: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ctivities since mid-Sept (LBL f2f)</a:t>
            </a:r>
            <a:endParaRPr lang="en-US" sz="24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340768"/>
            <a:ext cx="7992888" cy="4680519"/>
          </a:xfrm>
        </p:spPr>
        <p:txBody>
          <a:bodyPr/>
          <a:lstStyle/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latin typeface="Comic Sans MS"/>
                <a:cs typeface="Comic Sans MS"/>
              </a:rPr>
              <a:t>PXL Survey + related work (see also </a:t>
            </a:r>
            <a:r>
              <a:rPr lang="en-US" sz="1800" dirty="0" err="1" smtClean="0">
                <a:latin typeface="Comic Sans MS"/>
                <a:cs typeface="Comic Sans MS"/>
              </a:rPr>
              <a:t>Hao’s</a:t>
            </a:r>
            <a:r>
              <a:rPr lang="en-US" sz="1800" dirty="0" smtClean="0">
                <a:latin typeface="Comic Sans MS"/>
                <a:cs typeface="Comic Sans MS"/>
              </a:rPr>
              <a:t> talk)</a:t>
            </a:r>
          </a:p>
          <a:p>
            <a:pPr marL="362809" lvl="1" indent="0"/>
            <a:endParaRPr lang="en-US" sz="1800" dirty="0" smtClean="0">
              <a:latin typeface="Comic Sans MS"/>
              <a:cs typeface="Comic Sans MS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dirty="0">
                <a:latin typeface="Comic Sans MS"/>
                <a:cs typeface="Comic Sans MS"/>
              </a:rPr>
              <a:t>IST Simulation </a:t>
            </a:r>
            <a:r>
              <a:rPr lang="en-US" sz="1800" dirty="0" smtClean="0">
                <a:latin typeface="Comic Sans MS"/>
                <a:cs typeface="Comic Sans MS"/>
              </a:rPr>
              <a:t>environment –Geometry modeling</a:t>
            </a:r>
          </a:p>
          <a:p>
            <a:pPr marL="705709" lvl="1" indent="-342900">
              <a:buFont typeface="Arial"/>
              <a:buChar char="•"/>
            </a:pPr>
            <a:endParaRPr lang="en-US" sz="1800" dirty="0" smtClean="0">
              <a:latin typeface="Comic Sans MS"/>
              <a:cs typeface="Comic Sans MS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dirty="0">
                <a:latin typeface="Comic Sans MS"/>
                <a:cs typeface="Comic Sans MS"/>
              </a:rPr>
              <a:t>HFT Geometry model – Run13 </a:t>
            </a:r>
            <a:r>
              <a:rPr lang="en-US" sz="1800" dirty="0" smtClean="0">
                <a:latin typeface="Comic Sans MS"/>
                <a:cs typeface="Comic Sans MS"/>
              </a:rPr>
              <a:t>some update</a:t>
            </a:r>
            <a:endParaRPr lang="en-US" sz="1800" dirty="0">
              <a:latin typeface="Comic Sans MS"/>
              <a:cs typeface="Comic Sans MS"/>
            </a:endParaRPr>
          </a:p>
          <a:p>
            <a:pPr marL="705709" lvl="1" indent="-342900">
              <a:buFont typeface="Arial"/>
              <a:buChar char="•"/>
            </a:pPr>
            <a:endParaRPr lang="en-US" sz="1800" dirty="0">
              <a:latin typeface="Comic Sans MS"/>
              <a:cs typeface="Comic Sans MS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latin typeface="Comic Sans MS"/>
                <a:cs typeface="Comic Sans MS"/>
              </a:rPr>
              <a:t>HFT Alignment studies  </a:t>
            </a:r>
          </a:p>
          <a:p>
            <a:pPr marL="705709" lvl="1" indent="-342900">
              <a:buFont typeface="Arial"/>
              <a:buChar char="•"/>
            </a:pPr>
            <a:endParaRPr lang="en-US" sz="1800" dirty="0">
              <a:latin typeface="Comic Sans MS"/>
              <a:cs typeface="Comic Sans MS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latin typeface="Comic Sans MS"/>
                <a:cs typeface="Comic Sans MS"/>
              </a:rPr>
              <a:t>HFT Offline</a:t>
            </a:r>
          </a:p>
          <a:p>
            <a:pPr marL="705709" lvl="1" indent="-342900">
              <a:buFont typeface="Arial"/>
              <a:buChar char="•"/>
            </a:pPr>
            <a:endParaRPr lang="en-US" sz="1800" dirty="0" smtClean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065284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88640"/>
            <a:ext cx="7200800" cy="504056"/>
          </a:xfrm>
        </p:spPr>
        <p:txBody>
          <a:bodyPr/>
          <a:lstStyle/>
          <a:p>
            <a:pPr marL="0" indent="0"/>
            <a:r>
              <a:rPr lang="en-US" sz="2400" b="0" dirty="0" smtClean="0">
                <a:solidFill>
                  <a:srgbClr val="0000FF"/>
                </a:solidFill>
                <a:latin typeface="Comic Sans MS"/>
                <a:cs typeface="Comic Sans MS"/>
              </a:rPr>
              <a:t>Survey/Alignment progress </a:t>
            </a:r>
            <a:r>
              <a:rPr lang="en-US" sz="2000" b="0" dirty="0" smtClean="0">
                <a:solidFill>
                  <a:srgbClr val="0000FF"/>
                </a:solidFill>
                <a:latin typeface="Comic Sans MS"/>
                <a:cs typeface="Comic Sans MS"/>
              </a:rPr>
              <a:t>(see also </a:t>
            </a:r>
            <a:r>
              <a:rPr lang="en-US" sz="2000" b="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Hao’s</a:t>
            </a:r>
            <a:r>
              <a:rPr lang="en-US" sz="2000" b="0" dirty="0" smtClean="0">
                <a:solidFill>
                  <a:srgbClr val="0000FF"/>
                </a:solidFill>
                <a:latin typeface="Comic Sans MS"/>
                <a:cs typeface="Comic Sans MS"/>
              </a:rPr>
              <a:t> talk)</a:t>
            </a:r>
            <a:endParaRPr lang="en-US" sz="1600" b="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62272" y="1556792"/>
            <a:ext cx="8458200" cy="48965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t" anchorCtr="0" compatLnSpc="1">
            <a:prstTxWarp prst="textNoShape">
              <a:avLst/>
            </a:prstTxWarp>
          </a:bodyPr>
          <a:lstStyle>
            <a:lvl1pPr marL="342829" indent="-342829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796" indent="-28569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rgbClr val="000099"/>
                </a:solidFill>
                <a:latin typeface="+mn-lt"/>
                <a:ea typeface="ＭＳ Ｐゴシック" charset="-128"/>
              </a:defRPr>
            </a:lvl2pPr>
            <a:lvl3pPr marL="114276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99868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697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079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18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289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539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362809" lvl="1" indent="0">
              <a:buNone/>
            </a:pPr>
            <a:endParaRPr lang="en-US" sz="1800" b="0" dirty="0" smtClean="0">
              <a:solidFill>
                <a:schemeClr val="tx1"/>
              </a:solidFill>
              <a:latin typeface="Comic Sans MS"/>
              <a:cs typeface="Comic Sans MS"/>
            </a:endParaRPr>
          </a:p>
          <a:p>
            <a:pPr marL="705709" lvl="1" indent="-342900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  <a:latin typeface="Comic Sans MS"/>
                <a:cs typeface="Comic Sans MS"/>
              </a:rPr>
              <a:t>PXL</a:t>
            </a:r>
            <a:r>
              <a:rPr lang="en-US" sz="1800" b="0" dirty="0" smtClean="0">
                <a:solidFill>
                  <a:schemeClr val="tx1"/>
                </a:solidFill>
                <a:latin typeface="Comic Sans MS"/>
                <a:cs typeface="Comic Sans MS"/>
              </a:rPr>
              <a:t>:</a:t>
            </a:r>
          </a:p>
          <a:p>
            <a:pPr marL="1105677" lvl="2" indent="-342900">
              <a:buFont typeface="Arial"/>
              <a:buChar char="•"/>
            </a:pPr>
            <a:r>
              <a:rPr lang="en-US" sz="1800" b="0" dirty="0" smtClean="0">
                <a:latin typeface="Comic Sans MS"/>
                <a:cs typeface="Comic Sans MS"/>
              </a:rPr>
              <a:t>Updated numbering document to include layer definitions</a:t>
            </a:r>
          </a:p>
          <a:p>
            <a:pPr marL="762777" lvl="2" indent="0">
              <a:buNone/>
            </a:pPr>
            <a:r>
              <a:rPr lang="en-US" sz="1200" dirty="0" smtClean="0">
                <a:latin typeface="Comic Sans MS"/>
                <a:cs typeface="Comic Sans MS"/>
                <a:hlinkClick r:id="rId2"/>
              </a:rPr>
              <a:t>http://drupal.star.bnl.gov/STAR/system/files/HFT numbering scheme_v5.pdf</a:t>
            </a:r>
            <a:endParaRPr lang="en-US" sz="1200" dirty="0" smtClean="0">
              <a:latin typeface="Comic Sans MS"/>
              <a:cs typeface="Comic Sans MS"/>
            </a:endParaRPr>
          </a:p>
          <a:p>
            <a:pPr marL="762777" lvl="2" indent="0">
              <a:buNone/>
            </a:pPr>
            <a:endParaRPr lang="en-US" sz="1200" b="0" dirty="0">
              <a:latin typeface="Comic Sans MS"/>
              <a:cs typeface="Comic Sans MS"/>
            </a:endParaRPr>
          </a:p>
          <a:p>
            <a:pPr marL="1105677" lvl="2" indent="-342900">
              <a:buFont typeface="Arial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Initial work in clarifying interface Survey&lt;-&gt;Alignment</a:t>
            </a:r>
          </a:p>
          <a:p>
            <a:pPr marL="762777" lvl="2" indent="0">
              <a:buNone/>
            </a:pPr>
            <a:r>
              <a:rPr lang="en-US" sz="1400" dirty="0">
                <a:latin typeface="Comic Sans MS"/>
                <a:cs typeface="Comic Sans MS"/>
                <a:hlinkClick r:id="rId3"/>
              </a:rPr>
              <a:t>http://</a:t>
            </a:r>
            <a:r>
              <a:rPr lang="en-US" sz="1400" dirty="0" err="1">
                <a:latin typeface="Comic Sans MS"/>
                <a:cs typeface="Comic Sans MS"/>
                <a:hlinkClick r:id="rId3"/>
              </a:rPr>
              <a:t>drupal.star.bnl.gov</a:t>
            </a:r>
            <a:r>
              <a:rPr lang="en-US" sz="1400" dirty="0">
                <a:latin typeface="Comic Sans MS"/>
                <a:cs typeface="Comic Sans MS"/>
                <a:hlinkClick r:id="rId3"/>
              </a:rPr>
              <a:t>/STAR/event/2012/10/19/</a:t>
            </a:r>
            <a:r>
              <a:rPr lang="en-US" sz="1400" dirty="0" err="1">
                <a:latin typeface="Comic Sans MS"/>
                <a:cs typeface="Comic Sans MS"/>
                <a:hlinkClick r:id="rId3"/>
              </a:rPr>
              <a:t>hft</a:t>
            </a:r>
            <a:r>
              <a:rPr lang="en-US" sz="1400" dirty="0">
                <a:latin typeface="Comic Sans MS"/>
                <a:cs typeface="Comic Sans MS"/>
                <a:hlinkClick r:id="rId3"/>
              </a:rPr>
              <a:t>-software/alignment-work</a:t>
            </a:r>
            <a:endParaRPr lang="en-US" sz="1400" dirty="0" smtClean="0">
              <a:latin typeface="Comic Sans MS"/>
              <a:cs typeface="Comic Sans MS"/>
            </a:endParaRPr>
          </a:p>
          <a:p>
            <a:pPr marL="705709" lvl="1" indent="-342900">
              <a:buFont typeface="Arial"/>
              <a:buChar char="•"/>
            </a:pPr>
            <a:endParaRPr lang="en-US" dirty="0" smtClean="0">
              <a:solidFill>
                <a:schemeClr val="tx1"/>
              </a:solidFill>
              <a:latin typeface="Comic Sans MS"/>
              <a:cs typeface="Comic Sans MS"/>
            </a:endParaRPr>
          </a:p>
          <a:p>
            <a:pPr marL="705709" lvl="1" indent="-342900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  <a:latin typeface="Comic Sans MS"/>
                <a:cs typeface="Comic Sans MS"/>
              </a:rPr>
              <a:t>SSD/IST</a:t>
            </a:r>
            <a:r>
              <a:rPr lang="en-US" sz="1800" b="0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US" sz="1800" b="0" dirty="0" smtClean="0">
                <a:solidFill>
                  <a:schemeClr val="tx1"/>
                </a:solidFill>
                <a:latin typeface="Comic Sans MS"/>
                <a:cs typeface="Comic Sans MS"/>
              </a:rPr>
              <a:t>coming up next (see Jim’s/</a:t>
            </a:r>
            <a:r>
              <a:rPr lang="en-US" sz="1800" b="0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Gerrit’s</a:t>
            </a:r>
            <a:r>
              <a:rPr lang="en-US" sz="1800" b="0" dirty="0" smtClean="0">
                <a:solidFill>
                  <a:schemeClr val="tx1"/>
                </a:solidFill>
                <a:latin typeface="Comic Sans MS"/>
                <a:cs typeface="Comic Sans MS"/>
              </a:rPr>
              <a:t> talks)</a:t>
            </a:r>
          </a:p>
          <a:p>
            <a:pPr marL="1105677" lvl="2" indent="-342900">
              <a:buFont typeface="Arial"/>
              <a:buChar char="•"/>
            </a:pPr>
            <a:endParaRPr lang="en-US" sz="1800" b="0" dirty="0" smtClean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343482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692696"/>
            <a:ext cx="8712968" cy="3168352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b="0" dirty="0" smtClean="0">
                <a:solidFill>
                  <a:srgbClr val="000000"/>
                </a:solidFill>
                <a:latin typeface="Comic Sans MS"/>
                <a:cs typeface="Comic Sans MS"/>
              </a:rPr>
              <a:t>IST Software</a:t>
            </a:r>
          </a:p>
          <a:p>
            <a:pPr marL="1068518" lvl="2" indent="-342900">
              <a:buFont typeface="Arial"/>
              <a:buChar char="•"/>
            </a:pPr>
            <a:endParaRPr lang="en-US" sz="1400" b="0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1068518" lvl="2" indent="-342900">
              <a:buFont typeface="Arial"/>
              <a:buChar char="•"/>
            </a:pPr>
            <a:endParaRPr lang="en-US" sz="1400" b="0" dirty="0" smtClean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sz="1600" b="0" dirty="0" smtClean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sz="1600" b="0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268583" indent="-342900">
              <a:buFont typeface="Arial"/>
              <a:buChar char="•"/>
            </a:pPr>
            <a:r>
              <a:rPr lang="en-US" sz="1600" b="0" dirty="0" smtClean="0">
                <a:solidFill>
                  <a:srgbClr val="000000"/>
                </a:solidFill>
                <a:latin typeface="Comic Sans MS"/>
                <a:cs typeface="Comic Sans MS"/>
              </a:rPr>
              <a:t>Some work on the IST fast simulator already done</a:t>
            </a:r>
          </a:p>
          <a:p>
            <a:pPr marL="268583" indent="-342900">
              <a:buFont typeface="Arial"/>
              <a:buChar char="•"/>
            </a:pPr>
            <a:r>
              <a:rPr lang="en-US" sz="1600" b="0" dirty="0" smtClean="0">
                <a:solidFill>
                  <a:srgbClr val="000000"/>
                </a:solidFill>
                <a:latin typeface="Comic Sans MS"/>
                <a:cs typeface="Comic Sans MS"/>
              </a:rPr>
              <a:t>IST geometry vastly improved (</a:t>
            </a:r>
            <a:r>
              <a:rPr lang="en-US" sz="1600" b="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geant</a:t>
            </a:r>
            <a:r>
              <a:rPr lang="en-US" sz="1600" b="0" dirty="0" smtClean="0">
                <a:solidFill>
                  <a:srgbClr val="000000"/>
                </a:solidFill>
                <a:latin typeface="Comic Sans MS"/>
                <a:cs typeface="Comic Sans MS"/>
              </a:rPr>
              <a:t> modeling) </a:t>
            </a:r>
          </a:p>
          <a:p>
            <a:pPr marL="268583" indent="-342900">
              <a:buFont typeface="Arial"/>
              <a:buChar char="•"/>
            </a:pPr>
            <a:r>
              <a:rPr lang="en-US" sz="1600" b="0" dirty="0" smtClean="0">
                <a:solidFill>
                  <a:srgbClr val="000000"/>
                </a:solidFill>
                <a:latin typeface="Comic Sans MS"/>
                <a:cs typeface="Comic Sans MS"/>
              </a:rPr>
              <a:t>Details can be found e.g. here: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000000"/>
                </a:solidFill>
                <a:cs typeface="Comic Sans MS"/>
                <a:hlinkClick r:id="rId2"/>
              </a:rPr>
              <a:t>http://</a:t>
            </a:r>
            <a:r>
              <a:rPr lang="en-US" sz="1400" dirty="0" err="1">
                <a:solidFill>
                  <a:srgbClr val="000000"/>
                </a:solidFill>
                <a:cs typeface="Comic Sans MS"/>
                <a:hlinkClick r:id="rId2"/>
              </a:rPr>
              <a:t>drupal.star.bnl.gov</a:t>
            </a:r>
            <a:r>
              <a:rPr lang="en-US" sz="1400" dirty="0">
                <a:solidFill>
                  <a:srgbClr val="000000"/>
                </a:solidFill>
                <a:cs typeface="Comic Sans MS"/>
                <a:hlinkClick r:id="rId2"/>
              </a:rPr>
              <a:t>/STAR/system/files/istGeometryUpdate_20121019.pdf</a:t>
            </a:r>
            <a:endParaRPr lang="en-US" sz="1400" dirty="0" smtClean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7" name="Picture 6" descr="Screen Shot 2012-12-04 at 11.59.4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4624"/>
            <a:ext cx="3372124" cy="2556205"/>
          </a:xfrm>
          <a:prstGeom prst="rect">
            <a:avLst/>
          </a:prstGeom>
        </p:spPr>
      </p:pic>
      <p:pic>
        <p:nvPicPr>
          <p:cNvPr id="8" name="Picture 7" descr="Screen Shot 2012-12-04 at 12.00.2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157606"/>
            <a:ext cx="7416824" cy="253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8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" name="Picture 4" descr="Screen Shot 2012-12-04 at 12.01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6" y="60960"/>
            <a:ext cx="9121806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635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404664"/>
            <a:ext cx="7632848" cy="6048672"/>
          </a:xfrm>
        </p:spPr>
        <p:txBody>
          <a:bodyPr/>
          <a:lstStyle/>
          <a:p>
            <a:pPr marL="0" indent="0">
              <a:buNone/>
            </a:pPr>
            <a:r>
              <a:rPr lang="en-US" b="0" dirty="0" smtClean="0">
                <a:solidFill>
                  <a:srgbClr val="000000"/>
                </a:solidFill>
                <a:latin typeface="Comic Sans MS"/>
                <a:cs typeface="Comic Sans MS"/>
              </a:rPr>
              <a:t>HFT Geometry for Run-13</a:t>
            </a:r>
          </a:p>
          <a:p>
            <a:pPr marL="325650" lvl="1" indent="0">
              <a:buNone/>
            </a:pPr>
            <a:endParaRPr lang="en-US" sz="1400" b="0" dirty="0" smtClean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325650" lvl="1" indent="0">
              <a:buNone/>
            </a:pPr>
            <a:endParaRPr lang="en-US" sz="1400" b="0" dirty="0" smtClean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668550" lvl="1" indent="-342900">
              <a:buFont typeface="Arial"/>
              <a:buChar char="•"/>
            </a:pPr>
            <a:r>
              <a:rPr lang="en-US" sz="1800" b="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Flemming</a:t>
            </a:r>
            <a:r>
              <a:rPr lang="en-US" sz="1800" b="0" dirty="0" smtClean="0">
                <a:solidFill>
                  <a:srgbClr val="000000"/>
                </a:solidFill>
                <a:latin typeface="Comic Sans MS"/>
                <a:cs typeface="Comic Sans MS"/>
              </a:rPr>
              <a:t>/</a:t>
            </a:r>
            <a:r>
              <a:rPr lang="en-US" sz="1800" b="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Amilkar</a:t>
            </a:r>
            <a:r>
              <a:rPr lang="en-US" sz="1800" b="0" dirty="0" smtClean="0">
                <a:solidFill>
                  <a:srgbClr val="000000"/>
                </a:solidFill>
                <a:latin typeface="Comic Sans MS"/>
                <a:cs typeface="Comic Sans MS"/>
              </a:rPr>
              <a:t> did some more coding work on ‘heavy’ stuff</a:t>
            </a:r>
          </a:p>
          <a:p>
            <a:pPr marL="1068518" lvl="2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Comic Sans MS"/>
                <a:cs typeface="Comic Sans MS"/>
              </a:rPr>
              <a:t>D-tube and Sector supports</a:t>
            </a:r>
            <a:endParaRPr lang="en-US" sz="1800" dirty="0" smtClean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4" name="Picture 3" descr="view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429000"/>
            <a:ext cx="3396352" cy="3267968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284984"/>
            <a:ext cx="3158912" cy="313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284984"/>
            <a:ext cx="1587182" cy="322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1347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404664"/>
            <a:ext cx="8064896" cy="6048672"/>
          </a:xfrm>
        </p:spPr>
        <p:txBody>
          <a:bodyPr/>
          <a:lstStyle/>
          <a:p>
            <a:pPr marL="362809" lvl="1" indent="0">
              <a:buNone/>
            </a:pPr>
            <a:r>
              <a:rPr lang="en-US" b="0" dirty="0">
                <a:solidFill>
                  <a:srgbClr val="000090"/>
                </a:solidFill>
                <a:cs typeface="Comic Sans MS"/>
              </a:rPr>
              <a:t>HFT Alignment studies  </a:t>
            </a:r>
          </a:p>
          <a:p>
            <a:pPr marL="1068518" lvl="2" indent="-342900">
              <a:buFont typeface="Arial"/>
              <a:buChar char="•"/>
            </a:pPr>
            <a:endParaRPr lang="en-US" sz="1400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325650" lvl="1" indent="0">
              <a:buNone/>
            </a:pPr>
            <a:endParaRPr lang="en-US" sz="1400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668550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Review – done</a:t>
            </a:r>
          </a:p>
          <a:p>
            <a:pPr marL="668550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We now have a fully functioning alignment environment, including the PXL, IST and SSD detectors based on older SVT/SSD work</a:t>
            </a:r>
          </a:p>
          <a:p>
            <a:pPr marL="1068518" lvl="2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a TPC t0-like bug still persists.</a:t>
            </a:r>
            <a:r>
              <a:rPr lang="en-US" sz="1800" b="0" kern="1200" dirty="0">
                <a:sym typeface="Wingdings"/>
              </a:rPr>
              <a:t> Geometries used for MC generation and track reconstruction are not consistent </a:t>
            </a:r>
            <a:endParaRPr lang="en-US" sz="1800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1068518" lvl="2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Yuri suggested the direct use of root geometry matrices. Eliminate going back/forth to tables step</a:t>
            </a:r>
          </a:p>
          <a:p>
            <a:pPr marL="1068518" lvl="2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We plan to use the chain for Run-13 alignment </a:t>
            </a:r>
          </a:p>
          <a:p>
            <a:pPr marL="668550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Need to establish a VMC application for detailed studies/debugging</a:t>
            </a:r>
          </a:p>
          <a:p>
            <a:pPr marL="668550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Need to change the starting point from ideal to surveyed geometry</a:t>
            </a:r>
          </a:p>
          <a:p>
            <a:pPr marL="1068518" lvl="2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one of the goals of the engineering run </a:t>
            </a:r>
            <a:endParaRPr lang="en-US" sz="1800" dirty="0" smtClean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270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0320" y="0"/>
            <a:ext cx="5919832" cy="276999"/>
          </a:xfrm>
          <a:prstGeom prst="rect">
            <a:avLst/>
          </a:prstGeom>
          <a:solidFill>
            <a:srgbClr val="F39312"/>
          </a:solidFill>
        </p:spPr>
        <p:txBody>
          <a:bodyPr wrap="square">
            <a:spAutoFit/>
          </a:bodyPr>
          <a:lstStyle/>
          <a:p>
            <a:r>
              <a:rPr lang="nl-NL" sz="1200" b="1" dirty="0" smtClean="0"/>
              <a:t>PXL sectors</a:t>
            </a:r>
            <a:endParaRPr lang="en-US" sz="1200" b="1" dirty="0"/>
          </a:p>
        </p:txBody>
      </p:sp>
      <p:sp>
        <p:nvSpPr>
          <p:cNvPr id="8" name="Rectangle 7"/>
          <p:cNvSpPr/>
          <p:nvPr/>
        </p:nvSpPr>
        <p:spPr>
          <a:xfrm>
            <a:off x="6084168" y="0"/>
            <a:ext cx="1728192" cy="276999"/>
          </a:xfrm>
          <a:prstGeom prst="rect">
            <a:avLst/>
          </a:prstGeom>
          <a:solidFill>
            <a:srgbClr val="F39312"/>
          </a:solidFill>
        </p:spPr>
        <p:txBody>
          <a:bodyPr wrap="square">
            <a:spAutoFit/>
          </a:bodyPr>
          <a:lstStyle/>
          <a:p>
            <a:r>
              <a:rPr lang="nl-NL" sz="1200" b="1" dirty="0" smtClean="0"/>
              <a:t>PXL Halve 1/2      ALL</a:t>
            </a:r>
            <a:endParaRPr lang="en-US" sz="1200" b="1" dirty="0"/>
          </a:p>
        </p:txBody>
      </p:sp>
      <p:sp>
        <p:nvSpPr>
          <p:cNvPr id="10" name="Rectangle 9"/>
          <p:cNvSpPr/>
          <p:nvPr/>
        </p:nvSpPr>
        <p:spPr>
          <a:xfrm>
            <a:off x="7848872" y="25177"/>
            <a:ext cx="1259632" cy="276999"/>
          </a:xfrm>
          <a:prstGeom prst="rect">
            <a:avLst/>
          </a:prstGeom>
          <a:solidFill>
            <a:srgbClr val="F39312"/>
          </a:solidFill>
        </p:spPr>
        <p:txBody>
          <a:bodyPr wrap="square">
            <a:spAutoFit/>
          </a:bodyPr>
          <a:lstStyle/>
          <a:p>
            <a:r>
              <a:rPr lang="nl-NL" sz="1200" b="1" dirty="0" smtClean="0"/>
              <a:t>   IST        SSD</a:t>
            </a:r>
            <a:endParaRPr lang="en-US" sz="1200" b="1" dirty="0"/>
          </a:p>
        </p:txBody>
      </p:sp>
      <p:pic>
        <p:nvPicPr>
          <p:cNvPr id="2" name="Picture 1" descr="Screen Shot 2012-12-05 at 1.11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02375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DejaVu Sans"/>
      </a:majorFont>
      <a:minorFont>
        <a:latin typeface="Arial"/>
        <a:ea typeface="ＭＳ Ｐゴシック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DejaVu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11307</TotalTime>
  <Words>1127</Words>
  <Application>Microsoft Macintosh PowerPoint</Application>
  <PresentationFormat>On-screen Show (4:3)</PresentationFormat>
  <Paragraphs>149</Paragraphs>
  <Slides>18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Blank Presentation</vt:lpstr>
      <vt:lpstr>Office Theme</vt:lpstr>
      <vt:lpstr>PowerPoint.Show.8</vt:lpstr>
      <vt:lpstr>Software Update </vt:lpstr>
      <vt:lpstr>LEVEL-3 Milestones</vt:lpstr>
      <vt:lpstr>Activities since mid-Sept (LBL f2f)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 Results</vt:lpstr>
      <vt:lpstr>Test Results</vt:lpstr>
      <vt:lpstr>Results - Global</vt:lpstr>
      <vt:lpstr>PowerPoint Presentation</vt:lpstr>
      <vt:lpstr>Results – Ladder/local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HFT Project Overview</dc:title>
  <dc:subject/>
  <dc:creator>HG HGR</dc:creator>
  <cp:keywords/>
  <dc:description/>
  <cp:lastModifiedBy>Spyridon Margetis</cp:lastModifiedBy>
  <cp:revision>360</cp:revision>
  <cp:lastPrinted>2012-03-13T21:30:30Z</cp:lastPrinted>
  <dcterms:created xsi:type="dcterms:W3CDTF">2010-12-08T17:11:25Z</dcterms:created>
  <dcterms:modified xsi:type="dcterms:W3CDTF">2012-12-07T15:11:34Z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74911593</vt:i4>
  </property>
  <property fmtid="{D5CDD505-2E9C-101B-9397-08002B2CF9AE}" pid="3" name="_EmailSubject">
    <vt:lpwstr/>
  </property>
  <property fmtid="{D5CDD505-2E9C-101B-9397-08002B2CF9AE}" pid="4" name="_AuthorEmail">
    <vt:lpwstr>HHWieman@lbl.gov</vt:lpwstr>
  </property>
  <property fmtid="{D5CDD505-2E9C-101B-9397-08002B2CF9AE}" pid="5" name="_AuthorEmailDisplayName">
    <vt:lpwstr>Howard Wieman</vt:lpwstr>
  </property>
  <property fmtid="{D5CDD505-2E9C-101B-9397-08002B2CF9AE}" pid="6" name="_ReviewingToolsShownOnce">
    <vt:lpwstr/>
  </property>
</Properties>
</file>