
<file path=[Content_Types].xml><?xml version="1.0" encoding="utf-8"?>
<Types xmlns="http://schemas.openxmlformats.org/package/2006/content-types">
  <Default Extension="xml" ContentType="application/xml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5" r:id="rId2"/>
  </p:sldMasterIdLst>
  <p:notesMasterIdLst>
    <p:notesMasterId r:id="rId21"/>
  </p:notesMasterIdLst>
  <p:handoutMasterIdLst>
    <p:handoutMasterId r:id="rId22"/>
  </p:handoutMasterIdLst>
  <p:sldIdLst>
    <p:sldId id="367" r:id="rId3"/>
    <p:sldId id="487" r:id="rId4"/>
    <p:sldId id="466" r:id="rId5"/>
    <p:sldId id="480" r:id="rId6"/>
    <p:sldId id="483" r:id="rId7"/>
    <p:sldId id="497" r:id="rId8"/>
    <p:sldId id="458" r:id="rId9"/>
    <p:sldId id="499" r:id="rId10"/>
    <p:sldId id="503" r:id="rId11"/>
    <p:sldId id="496" r:id="rId12"/>
    <p:sldId id="495" r:id="rId13"/>
    <p:sldId id="493" r:id="rId14"/>
    <p:sldId id="500" r:id="rId15"/>
    <p:sldId id="494" r:id="rId16"/>
    <p:sldId id="498" r:id="rId17"/>
    <p:sldId id="501" r:id="rId18"/>
    <p:sldId id="502" r:id="rId19"/>
    <p:sldId id="484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CFF"/>
    <a:srgbClr val="F39312"/>
    <a:srgbClr val="E94E62"/>
    <a:srgbClr val="FF5C6C"/>
    <a:srgbClr val="075014"/>
    <a:srgbClr val="0D8222"/>
    <a:srgbClr val="FFFF00"/>
    <a:srgbClr val="000099"/>
    <a:srgbClr val="FFFF99"/>
    <a:srgbClr val="FFF5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989" autoAdjust="0"/>
  </p:normalViewPr>
  <p:slideViewPr>
    <p:cSldViewPr>
      <p:cViewPr>
        <p:scale>
          <a:sx n="125" d="100"/>
          <a:sy n="125" d="100"/>
        </p:scale>
        <p:origin x="-176" y="-344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4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4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4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65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66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67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8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9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9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7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7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7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3" y="273631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3" y="273631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0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9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9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9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2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2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2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45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46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47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6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7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7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9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9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9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4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4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4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8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8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30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hf hdr="0" ftr="0" dt="0"/>
  <p:txStyles>
    <p:titleStyle>
      <a:lvl1pPr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599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24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588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52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16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980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44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981" indent="-310981" algn="l" defTabSz="414640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14640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599" indent="-207320" algn="l" defTabSz="414640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240" indent="-207320" algn="l" defTabSz="414640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5880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52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16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80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44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hyperlink" Target="http://drupal.star.bnl.gov/STAR/system/files/HFT%20numbering%20scheme_v5.pdf" TargetMode="External"/><Relationship Id="rId3" Type="http://schemas.openxmlformats.org/officeDocument/2006/relationships/hyperlink" Target="http://drupal.star.bnl.gov/STAR/event/2012/10/19/hft-software/alignment-wor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rupal.star.bnl.gov/STAR/system/files/istGeometryUpdate_20121019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20688"/>
            <a:ext cx="7772400" cy="576064"/>
          </a:xfrm>
        </p:spPr>
        <p:txBody>
          <a:bodyPr/>
          <a:lstStyle/>
          <a:p>
            <a:r>
              <a:rPr lang="en-US" b="0" dirty="0">
                <a:solidFill>
                  <a:srgbClr val="0000FF"/>
                </a:solidFill>
              </a:rPr>
              <a:t>Software Update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1680" y="1340768"/>
            <a:ext cx="5832648" cy="685800"/>
          </a:xfrm>
        </p:spPr>
        <p:txBody>
          <a:bodyPr/>
          <a:lstStyle/>
          <a:p>
            <a:r>
              <a:rPr lang="en-US" b="0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7"/>
            <a:ext cx="2003934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omic Sans MS" charset="0"/>
              </a:rPr>
              <a:t>TC-f2f, </a:t>
            </a:r>
            <a:r>
              <a:rPr lang="en-US" sz="1200" dirty="0" smtClean="0">
                <a:latin typeface="Comic Sans MS" charset="0"/>
              </a:rPr>
              <a:t>4 Dec 2012, EVO</a:t>
            </a:r>
            <a:endParaRPr lang="en-US" sz="1200" dirty="0">
              <a:latin typeface="Comic Sans MS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3212976"/>
            <a:ext cx="7704856" cy="1938974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457106" indent="-457106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Status Update</a:t>
            </a:r>
          </a:p>
          <a:p>
            <a:pPr marL="457106" indent="-457106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Run-13 plans – priorities</a:t>
            </a:r>
          </a:p>
          <a:p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Summary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2000" dirty="0">
                <a:solidFill>
                  <a:srgbClr val="000090"/>
                </a:solidFill>
                <a:latin typeface="Comic Sans MS"/>
                <a:cs typeface="Comic Sans MS"/>
              </a:rPr>
              <a:t> 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Autofit/>
          </a:bodyPr>
          <a:lstStyle/>
          <a:p>
            <a:r>
              <a:rPr lang="en-US" sz="2800" b="0" dirty="0" smtClean="0"/>
              <a:t>Test Results</a:t>
            </a:r>
            <a:endParaRPr lang="en-US" sz="2800" b="0" dirty="0"/>
          </a:p>
        </p:txBody>
      </p:sp>
      <p:sp>
        <p:nvSpPr>
          <p:cNvPr id="5" name="Rectangle 4"/>
          <p:cNvSpPr/>
          <p:nvPr/>
        </p:nvSpPr>
        <p:spPr>
          <a:xfrm>
            <a:off x="120824" y="1484784"/>
            <a:ext cx="90364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 smtClean="0">
                <a:solidFill>
                  <a:srgbClr val="000090"/>
                </a:solidFill>
              </a:rPr>
              <a:t>SHIFT</a:t>
            </a:r>
            <a:r>
              <a:rPr lang="nb-NO" sz="1400" b="1" dirty="0" smtClean="0">
                <a:solidFill>
                  <a:srgbClr val="000090"/>
                </a:solidFill>
              </a:rPr>
              <a:t>ED SSD (</a:t>
            </a:r>
            <a:r>
              <a:rPr lang="nb-NO" sz="1400" b="1" dirty="0" err="1" smtClean="0">
                <a:solidFill>
                  <a:srgbClr val="000090"/>
                </a:solidFill>
              </a:rPr>
              <a:t>some</a:t>
            </a:r>
            <a:r>
              <a:rPr lang="nb-NO" sz="1400" b="1" dirty="0" smtClean="0">
                <a:solidFill>
                  <a:srgbClr val="000090"/>
                </a:solidFill>
              </a:rPr>
              <a:t>) </a:t>
            </a:r>
            <a:r>
              <a:rPr lang="nb-NO" sz="1400" b="1" dirty="0">
                <a:solidFill>
                  <a:srgbClr val="000090"/>
                </a:solidFill>
              </a:rPr>
              <a:t>– </a:t>
            </a:r>
            <a:r>
              <a:rPr lang="nb-NO" sz="1400" b="1" dirty="0" smtClean="0">
                <a:solidFill>
                  <a:srgbClr val="000090"/>
                </a:solidFill>
              </a:rPr>
              <a:t>MEDIUM </a:t>
            </a:r>
            <a:r>
              <a:rPr lang="nb-NO" sz="1400" b="1" dirty="0" smtClean="0">
                <a:solidFill>
                  <a:srgbClr val="000090"/>
                </a:solidFill>
              </a:rPr>
              <a:t>STATS</a:t>
            </a:r>
          </a:p>
          <a:p>
            <a:endParaRPr lang="nb-NO" sz="1200" b="1" dirty="0" smtClean="0">
              <a:solidFill>
                <a:srgbClr val="000090"/>
              </a:solidFill>
            </a:endParaRPr>
          </a:p>
          <a:p>
            <a:endParaRPr lang="nb-NO" sz="1200" b="1" dirty="0">
              <a:solidFill>
                <a:srgbClr val="000090"/>
              </a:solidFill>
            </a:endParaRPr>
          </a:p>
          <a:p>
            <a:endParaRPr lang="nb-NO" sz="1200" dirty="0"/>
          </a:p>
        </p:txBody>
      </p:sp>
      <p:sp>
        <p:nvSpPr>
          <p:cNvPr id="7" name="Rectangle 6"/>
          <p:cNvSpPr/>
          <p:nvPr/>
        </p:nvSpPr>
        <p:spPr>
          <a:xfrm>
            <a:off x="179512" y="1882465"/>
            <a:ext cx="8856984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 dX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 </a:t>
            </a:r>
            <a:r>
              <a:rPr lang="nl-NL" sz="1200" b="1" dirty="0" err="1" smtClean="0"/>
              <a:t>dY</a:t>
            </a:r>
            <a:r>
              <a:rPr lang="nl-NL" sz="1200" b="1" dirty="0" smtClean="0"/>
              <a:t>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    </a:t>
            </a:r>
            <a:r>
              <a:rPr lang="nl-NL" sz="1200" b="1" dirty="0" err="1" smtClean="0"/>
              <a:t>dZ</a:t>
            </a:r>
            <a:r>
              <a:rPr lang="nl-NL" sz="1200" b="1" dirty="0" smtClean="0"/>
              <a:t>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</a:t>
            </a:r>
            <a:r>
              <a:rPr lang="nl-NL" sz="1200" b="1" dirty="0" err="1" smtClean="0"/>
              <a:t>alpha</a:t>
            </a:r>
            <a:r>
              <a:rPr lang="nl-NL" sz="1200" b="1" dirty="0" smtClean="0"/>
              <a:t> </a:t>
            </a:r>
            <a:r>
              <a:rPr lang="nl-NL" sz="1200" b="1" dirty="0" err="1"/>
              <a:t>mrad</a:t>
            </a:r>
            <a:r>
              <a:rPr lang="nl-NL" sz="1200" b="1" dirty="0"/>
              <a:t>     </a:t>
            </a:r>
            <a:r>
              <a:rPr lang="nl-NL" sz="1200" b="1" dirty="0" smtClean="0"/>
              <a:t>        </a:t>
            </a:r>
            <a:r>
              <a:rPr lang="nl-NL" sz="1200" b="1" dirty="0" err="1" smtClean="0"/>
              <a:t>beta</a:t>
            </a:r>
            <a:r>
              <a:rPr lang="nl-NL" sz="1200" b="1" dirty="0" smtClean="0"/>
              <a:t> </a:t>
            </a:r>
            <a:r>
              <a:rPr lang="nl-NL" sz="1200" b="1" dirty="0" err="1"/>
              <a:t>mrad</a:t>
            </a:r>
            <a:r>
              <a:rPr lang="nl-NL" sz="1200" b="1" dirty="0"/>
              <a:t>      </a:t>
            </a:r>
            <a:r>
              <a:rPr lang="nl-NL" sz="1200" b="1" dirty="0" smtClean="0"/>
              <a:t>      gamma </a:t>
            </a:r>
            <a:r>
              <a:rPr lang="nl-NL" sz="1200" b="1" dirty="0" err="1"/>
              <a:t>mrad</a:t>
            </a:r>
            <a:r>
              <a:rPr lang="nl-NL" sz="1200" b="1" dirty="0"/>
              <a:t>    </a:t>
            </a:r>
            <a:r>
              <a:rPr lang="nl-NL" sz="1200" b="1" dirty="0" smtClean="0"/>
              <a:t>        </a:t>
            </a:r>
            <a:r>
              <a:rPr lang="en-US" sz="1200" b="1" dirty="0" smtClean="0"/>
              <a:t>Comment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17" y="5710019"/>
            <a:ext cx="6442789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Statistics matter (up to a point)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F39312"/>
                </a:solidFill>
              </a:rPr>
              <a:t>Averages come from several </a:t>
            </a:r>
            <a:r>
              <a:rPr lang="en-US" sz="2000" dirty="0" err="1" smtClean="0">
                <a:solidFill>
                  <a:srgbClr val="F39312"/>
                </a:solidFill>
              </a:rPr>
              <a:t>histo</a:t>
            </a:r>
            <a:r>
              <a:rPr lang="en-US" sz="2000" dirty="0" smtClean="0">
                <a:solidFill>
                  <a:srgbClr val="F39312"/>
                </a:solidFill>
              </a:rPr>
              <a:t> fits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Some </a:t>
            </a:r>
            <a:r>
              <a:rPr lang="en-US" sz="2000" dirty="0" err="1" smtClean="0">
                <a:solidFill>
                  <a:srgbClr val="FF0000"/>
                </a:solidFill>
              </a:rPr>
              <a:t>mis</a:t>
            </a:r>
            <a:r>
              <a:rPr lang="en-US" sz="2000" dirty="0" smtClean="0">
                <a:solidFill>
                  <a:srgbClr val="FF0000"/>
                </a:solidFill>
              </a:rPr>
              <a:t>-behavior </a:t>
            </a:r>
            <a:r>
              <a:rPr lang="en-US" sz="2000" dirty="0" smtClean="0">
                <a:solidFill>
                  <a:srgbClr val="FF0000"/>
                </a:solidFill>
              </a:rPr>
              <a:t>detected (most due to stats but not all)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2" name="Picture 1" descr="Screen Shot 2012-12-04 at 9.49.4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2"/>
            <a:ext cx="9144000" cy="262659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09992" y="4200768"/>
            <a:ext cx="8892480" cy="144016"/>
          </a:xfrm>
          <a:prstGeom prst="rect">
            <a:avLst/>
          </a:prstGeom>
          <a:solidFill>
            <a:srgbClr val="F39312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331640" y="2636912"/>
            <a:ext cx="1008112" cy="144016"/>
          </a:xfrm>
          <a:prstGeom prst="rect">
            <a:avLst/>
          </a:prstGeom>
          <a:solidFill>
            <a:srgbClr val="FF0000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331640" y="4714984"/>
            <a:ext cx="1008112" cy="144016"/>
          </a:xfrm>
          <a:prstGeom prst="rect">
            <a:avLst/>
          </a:prstGeom>
          <a:solidFill>
            <a:srgbClr val="FF0000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99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Autofit/>
          </a:bodyPr>
          <a:lstStyle/>
          <a:p>
            <a:r>
              <a:rPr lang="en-US" sz="2800" b="0" dirty="0" smtClean="0"/>
              <a:t>Test Results</a:t>
            </a:r>
            <a:endParaRPr lang="en-US" sz="2800" b="0" dirty="0"/>
          </a:p>
        </p:txBody>
      </p:sp>
      <p:sp>
        <p:nvSpPr>
          <p:cNvPr id="5" name="Rectangle 4"/>
          <p:cNvSpPr/>
          <p:nvPr/>
        </p:nvSpPr>
        <p:spPr>
          <a:xfrm>
            <a:off x="120824" y="1484784"/>
            <a:ext cx="90364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>
                <a:solidFill>
                  <a:srgbClr val="000090"/>
                </a:solidFill>
              </a:rPr>
              <a:t>FIXED – </a:t>
            </a:r>
            <a:r>
              <a:rPr lang="nb-NO" sz="1400" b="1" dirty="0" smtClean="0">
                <a:solidFill>
                  <a:srgbClr val="000090"/>
                </a:solidFill>
              </a:rPr>
              <a:t>MED STATS</a:t>
            </a:r>
          </a:p>
          <a:p>
            <a:endParaRPr lang="nb-NO" sz="1200" b="1" dirty="0" smtClean="0">
              <a:solidFill>
                <a:srgbClr val="000090"/>
              </a:solidFill>
            </a:endParaRPr>
          </a:p>
          <a:p>
            <a:endParaRPr lang="nb-NO" sz="1200" b="1" dirty="0">
              <a:solidFill>
                <a:srgbClr val="000090"/>
              </a:solidFill>
            </a:endParaRPr>
          </a:p>
          <a:p>
            <a:endParaRPr lang="nb-NO" sz="1200" dirty="0"/>
          </a:p>
        </p:txBody>
      </p:sp>
      <p:sp>
        <p:nvSpPr>
          <p:cNvPr id="7" name="Rectangle 6"/>
          <p:cNvSpPr/>
          <p:nvPr/>
        </p:nvSpPr>
        <p:spPr>
          <a:xfrm>
            <a:off x="35496" y="1882465"/>
            <a:ext cx="7283813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 dX </a:t>
            </a:r>
            <a:r>
              <a:rPr lang="nl-NL" sz="1200" b="1" dirty="0" err="1"/>
              <a:t>mkm</a:t>
            </a:r>
            <a:r>
              <a:rPr lang="nl-NL" sz="1200" b="1" dirty="0"/>
              <a:t>        </a:t>
            </a:r>
            <a:r>
              <a:rPr lang="nl-NL" sz="1200" b="1" dirty="0" err="1" smtClean="0"/>
              <a:t>dY</a:t>
            </a:r>
            <a:r>
              <a:rPr lang="nl-NL" sz="1200" b="1" dirty="0" smtClean="0"/>
              <a:t> </a:t>
            </a:r>
            <a:r>
              <a:rPr lang="nl-NL" sz="1200" b="1" dirty="0"/>
              <a:t>mkm         </a:t>
            </a:r>
            <a:r>
              <a:rPr lang="nl-NL" sz="1200" b="1" dirty="0" smtClean="0"/>
              <a:t>dZ </a:t>
            </a:r>
            <a:r>
              <a:rPr lang="nl-NL" sz="1200" b="1" dirty="0"/>
              <a:t>mkm         </a:t>
            </a:r>
            <a:r>
              <a:rPr lang="nl-NL" sz="1200" b="1" dirty="0" smtClean="0"/>
              <a:t>alpha </a:t>
            </a:r>
            <a:r>
              <a:rPr lang="nl-NL" sz="1200" b="1" dirty="0"/>
              <a:t>mrad     </a:t>
            </a:r>
            <a:r>
              <a:rPr lang="nl-NL" sz="1200" b="1" dirty="0" smtClean="0"/>
              <a:t>beta </a:t>
            </a:r>
            <a:r>
              <a:rPr lang="nl-NL" sz="1200" b="1" dirty="0"/>
              <a:t>mrad      </a:t>
            </a:r>
            <a:r>
              <a:rPr lang="nl-NL" sz="1200" b="1" dirty="0" smtClean="0"/>
              <a:t>gamma </a:t>
            </a:r>
            <a:r>
              <a:rPr lang="nl-NL" sz="1200" b="1" dirty="0"/>
              <a:t>mrad     </a:t>
            </a:r>
            <a:r>
              <a:rPr lang="en-US" sz="1200" b="1" dirty="0" smtClean="0"/>
              <a:t>Comment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17" y="5710019"/>
            <a:ext cx="4711546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F39312"/>
                </a:solidFill>
              </a:rPr>
              <a:t>Averages result from several fits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Some </a:t>
            </a:r>
            <a:r>
              <a:rPr lang="en-US" sz="2000" dirty="0" err="1" smtClean="0"/>
              <a:t>mis</a:t>
            </a:r>
            <a:r>
              <a:rPr lang="en-US" sz="2000" dirty="0" smtClean="0"/>
              <a:t>-behavior detected (next slides)</a:t>
            </a:r>
            <a:endParaRPr lang="en-US" sz="2000" dirty="0"/>
          </a:p>
        </p:txBody>
      </p:sp>
      <p:pic>
        <p:nvPicPr>
          <p:cNvPr id="2" name="Picture 1" descr="Screen Shot 2012-12-04 at 9.46.26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6666"/>
          <a:stretch/>
        </p:blipFill>
        <p:spPr>
          <a:xfrm>
            <a:off x="0" y="2197100"/>
            <a:ext cx="9080406" cy="26000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01600" y="4642976"/>
            <a:ext cx="7380312" cy="144016"/>
          </a:xfrm>
          <a:prstGeom prst="rect">
            <a:avLst/>
          </a:prstGeom>
          <a:solidFill>
            <a:srgbClr val="F39312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06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2" name="Picture 1" descr="Screen Shot 2012-10-10 at 4.18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8" y="764704"/>
            <a:ext cx="3932695" cy="2477087"/>
          </a:xfrm>
          <a:prstGeom prst="rect">
            <a:avLst/>
          </a:prstGeom>
        </p:spPr>
      </p:pic>
      <p:pic>
        <p:nvPicPr>
          <p:cNvPr id="3" name="Picture 2" descr="Screen Shot 2012-10-10 at 4.20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9" y="3241791"/>
            <a:ext cx="3946254" cy="2504959"/>
          </a:xfrm>
          <a:prstGeom prst="rect">
            <a:avLst/>
          </a:prstGeom>
        </p:spPr>
      </p:pic>
      <p:pic>
        <p:nvPicPr>
          <p:cNvPr id="9" name="Picture 8" descr="Screen Shot 2012-10-10 at 1.54.3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385" y="764704"/>
            <a:ext cx="3814763" cy="2477087"/>
          </a:xfrm>
          <a:prstGeom prst="rect">
            <a:avLst/>
          </a:prstGeom>
        </p:spPr>
      </p:pic>
      <p:pic>
        <p:nvPicPr>
          <p:cNvPr id="10" name="Picture 9" descr="Screen Shot 2012-10-10 at 2.06.28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9" y="3241791"/>
            <a:ext cx="3761317" cy="25896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4417" y="6011333"/>
            <a:ext cx="4108817" cy="5847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err="1" smtClean="0"/>
              <a:t>dX</a:t>
            </a:r>
            <a:r>
              <a:rPr lang="en-US" sz="1600" dirty="0" smtClean="0"/>
              <a:t>/</a:t>
            </a:r>
            <a:r>
              <a:rPr lang="en-US" sz="1600" dirty="0" err="1" smtClean="0"/>
              <a:t>dY</a:t>
            </a:r>
            <a:r>
              <a:rPr lang="en-US" sz="1600" dirty="0" smtClean="0"/>
              <a:t> are fine...</a:t>
            </a:r>
            <a:r>
              <a:rPr lang="en-US" sz="1600" dirty="0" err="1" smtClean="0"/>
              <a:t>dZ</a:t>
            </a:r>
            <a:r>
              <a:rPr lang="en-US" sz="1600" dirty="0" smtClean="0"/>
              <a:t> shows TPC t0 effect (!)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This is also responsible for the </a:t>
            </a:r>
            <a:r>
              <a:rPr lang="en-US" sz="1200" b="1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g</a:t>
            </a:r>
            <a:r>
              <a:rPr lang="en-US" sz="1600" dirty="0" smtClean="0"/>
              <a:t> angle effect</a:t>
            </a:r>
            <a:endParaRPr lang="en-US" sz="1600" dirty="0"/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395535" y="175984"/>
            <a:ext cx="3329797" cy="504056"/>
          </a:xfrm>
        </p:spPr>
        <p:txBody>
          <a:bodyPr>
            <a:noAutofit/>
          </a:bodyPr>
          <a:lstStyle/>
          <a:p>
            <a:r>
              <a:rPr lang="en-US" sz="2800" dirty="0" smtClean="0"/>
              <a:t>Results - Global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0254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b="5257"/>
          <a:stretch>
            <a:fillRect/>
          </a:stretch>
        </p:blipFill>
        <p:spPr>
          <a:xfrm>
            <a:off x="33145" y="34521"/>
            <a:ext cx="5737590" cy="2319212"/>
          </a:xfrm>
          <a:prstGeom prst="rect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5110" b="5803"/>
          <a:stretch>
            <a:fillRect/>
          </a:stretch>
        </p:blipFill>
        <p:spPr>
          <a:xfrm>
            <a:off x="33145" y="2438397"/>
            <a:ext cx="5737590" cy="1889029"/>
          </a:xfrm>
          <a:prstGeom prst="rect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TextBox 5"/>
          <p:cNvSpPr txBox="1"/>
          <p:nvPr/>
        </p:nvSpPr>
        <p:spPr>
          <a:xfrm>
            <a:off x="5909745" y="491067"/>
            <a:ext cx="2579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Position of SSD hits</a:t>
            </a:r>
          </a:p>
          <a:p>
            <a:r>
              <a:rPr lang="en-US" sz="2400" dirty="0" smtClean="0"/>
              <a:t>from the MC input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850369" y="2726266"/>
            <a:ext cx="34253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Positions of SSD hits </a:t>
            </a:r>
          </a:p>
          <a:p>
            <a:r>
              <a:rPr lang="en-US" sz="2400" dirty="0" smtClean="0"/>
              <a:t>used to evaluate residuals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3145" y="4487338"/>
            <a:ext cx="91108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/>
              <a:t> Hits are transformed several times from the global system (STAR) to a local system (“attached” to SSD wafer)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This implies the use of rotation matrices, which numbers are derived from the geometry tables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Although some very slight differences (&lt;10μm), maybe due to float/double approximation), hits positions are identical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It means that in the residual( = hit position – track projection ) , the track projection should be the reason of the split</a:t>
            </a:r>
            <a:endParaRPr lang="en-US" sz="16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12/4/12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2FABF-4871-5E4B-A760-E3F8DBD3DF6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512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194452" y="123065"/>
            <a:ext cx="4388132" cy="504056"/>
          </a:xfrm>
        </p:spPr>
        <p:txBody>
          <a:bodyPr>
            <a:noAutofit/>
          </a:bodyPr>
          <a:lstStyle/>
          <a:p>
            <a:r>
              <a:rPr lang="en-US" sz="2400" dirty="0" smtClean="0"/>
              <a:t>Results – Ladder/local</a:t>
            </a:r>
            <a:endParaRPr lang="en-US" sz="2400" dirty="0"/>
          </a:p>
        </p:txBody>
      </p:sp>
      <p:pic>
        <p:nvPicPr>
          <p:cNvPr id="7" name="Picture 6" descr="Screen Shot 2012-10-10 at 5.11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54" y="3888759"/>
            <a:ext cx="3852333" cy="2969241"/>
          </a:xfrm>
          <a:prstGeom prst="rect">
            <a:avLst/>
          </a:prstGeom>
        </p:spPr>
      </p:pic>
      <p:pic>
        <p:nvPicPr>
          <p:cNvPr id="10" name="Picture 9" descr="Screen Shot 2012-10-10 at 5.13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4259"/>
            <a:ext cx="3733037" cy="2824500"/>
          </a:xfrm>
          <a:prstGeom prst="rect">
            <a:avLst/>
          </a:prstGeom>
        </p:spPr>
      </p:pic>
      <p:pic>
        <p:nvPicPr>
          <p:cNvPr id="11" name="Picture 10" descr="Screen Shot 2012-10-10 at 5.27.0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037" y="1064259"/>
            <a:ext cx="3861188" cy="2800350"/>
          </a:xfrm>
          <a:prstGeom prst="rect">
            <a:avLst/>
          </a:prstGeom>
        </p:spPr>
      </p:pic>
      <p:pic>
        <p:nvPicPr>
          <p:cNvPr id="12" name="Picture 11" descr="Screen Shot 2012-10-10 at 5.28.19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379" y="3888759"/>
            <a:ext cx="4037253" cy="29104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59917" y="123065"/>
            <a:ext cx="3570208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FIXED left  -  SHIFTED right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u (</a:t>
            </a:r>
            <a:r>
              <a:rPr lang="en-US" sz="2000" dirty="0" err="1" smtClean="0"/>
              <a:t>rphi</a:t>
            </a:r>
            <a:r>
              <a:rPr lang="en-US" sz="2000" dirty="0" smtClean="0"/>
              <a:t>) UP  -  v (beam) right</a:t>
            </a:r>
          </a:p>
        </p:txBody>
      </p:sp>
    </p:spTree>
    <p:extLst>
      <p:ext uri="{BB962C8B-B14F-4D97-AF65-F5344CB8AC3E}">
        <p14:creationId xmlns:p14="http://schemas.microsoft.com/office/powerpoint/2010/main" val="1393261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064896" cy="6048672"/>
          </a:xfrm>
        </p:spPr>
        <p:txBody>
          <a:bodyPr/>
          <a:lstStyle/>
          <a:p>
            <a:pPr marL="362809" lvl="1" indent="0">
              <a:buNone/>
            </a:pPr>
            <a:r>
              <a:rPr lang="en-US" b="0" dirty="0">
                <a:solidFill>
                  <a:srgbClr val="000090"/>
                </a:solidFill>
                <a:cs typeface="Comic Sans MS"/>
              </a:rPr>
              <a:t>HFT </a:t>
            </a:r>
            <a:r>
              <a:rPr lang="en-US" b="0" dirty="0" smtClean="0">
                <a:solidFill>
                  <a:srgbClr val="000090"/>
                </a:solidFill>
                <a:cs typeface="Comic Sans MS"/>
              </a:rPr>
              <a:t>Offline chain</a:t>
            </a:r>
            <a:endParaRPr lang="en-US" b="0" dirty="0">
              <a:solidFill>
                <a:srgbClr val="000090"/>
              </a:solidFill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4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25650" lvl="1" indent="0">
              <a:buNone/>
            </a:pPr>
            <a:endParaRPr lang="en-US" sz="14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had an initial pass on tasks/names (especially for the PXLs)</a:t>
            </a:r>
          </a:p>
          <a:p>
            <a:pPr marL="668550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J.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Rusnak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will work with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Xin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,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on PXL Offline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Leo also has manpower from his end on some overlapping tasks</a:t>
            </a:r>
          </a:p>
          <a:p>
            <a:pPr marL="1068518" lvl="2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lvl="1"/>
            <a:r>
              <a:rPr lang="en-US" sz="1800" b="0" dirty="0"/>
              <a:t>J. </a:t>
            </a:r>
            <a:r>
              <a:rPr lang="en-US" sz="1800" b="0" dirty="0" err="1"/>
              <a:t>Rusnak</a:t>
            </a:r>
            <a:r>
              <a:rPr lang="en-US" sz="1800" b="0" dirty="0"/>
              <a:t> started to implement the new scheme for hits/tracks definition in the STAR software (split of the common IST/PXL structure)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70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1663" y="142773"/>
            <a:ext cx="7666507" cy="6001626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More specific request for Calibration/Alignment:</a:t>
            </a:r>
          </a:p>
          <a:p>
            <a:pPr marL="457106" indent="-457106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Inputs: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&lt;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dN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/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deta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&gt; ~ 3 in pp500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~5-10MHz event rate. 1-2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Kevents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mbias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pileup in PXL, 250-500 in TPC (40us drift time). ~10Ktracks pileup in PXL, ~2-3K in TPC roughly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If a TOF multiplicity cut of &gt;10 tracks (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dN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/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deta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 is imposed I use the factor of 10 (10%) penalty [see backup picture from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Flemming’s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work*]. If &gt;20 factor </a:t>
            </a:r>
            <a:r>
              <a:rPr lang="el-GR" sz="1600" smtClean="0">
                <a:solidFill>
                  <a:srgbClr val="000090"/>
                </a:solidFill>
                <a:latin typeface="Comic Sans MS"/>
                <a:cs typeface="Comic Sans MS"/>
              </a:rPr>
              <a:t>25</a:t>
            </a:r>
            <a:r>
              <a:rPr lang="en-US" sz="1600" smtClean="0">
                <a:solidFill>
                  <a:srgbClr val="000090"/>
                </a:solidFill>
                <a:latin typeface="Comic Sans MS"/>
                <a:cs typeface="Comic Sans MS"/>
              </a:rPr>
              <a:t>0 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(0.4%)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I assume (see backup slide from spin presentation) that the penalty for a vertex-z cut of +-10cm over the diamond is a factor of 10 (10%) [plot shows a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v_sigma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~ 30 cm]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Needs:</a:t>
            </a: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50-100Ktracks/sensor -&gt; stat error of alignment ~micron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times 30 (outer-ladders in 4pi) * 10 (sensors/ladder) [x300] gives 15-30Million track sample total OR &gt;2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Mevents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sample (depends on trigger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mult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. value)[&gt;10 or &gt;20]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Assumptions: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Defocus/displace beam at STAR when PXL gets installed by 2\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sigma_xy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each -&gt; reduce event rate by ~100 factor. This gives ~ 10-20 PXL and 2-5 TPC pileup events with 20-30 pileup tracks in TPC…not bad.</a:t>
            </a: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1600" dirty="0">
                <a:solidFill>
                  <a:srgbClr val="000090"/>
                </a:solidFill>
                <a:latin typeface="Comic Sans MS"/>
                <a:cs typeface="Comic Sans MS"/>
              </a:rPr>
              <a:t>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65807" y="6264485"/>
            <a:ext cx="5057795" cy="2769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200" dirty="0"/>
              <a:t>* http://</a:t>
            </a:r>
            <a:r>
              <a:rPr lang="en-US" sz="1200" dirty="0" err="1"/>
              <a:t>drupal.star.bnl.gov</a:t>
            </a:r>
            <a:r>
              <a:rPr lang="en-US" sz="1200" dirty="0"/>
              <a:t>/STAR/blog/</a:t>
            </a:r>
            <a:r>
              <a:rPr lang="en-US" sz="1200" dirty="0" err="1"/>
              <a:t>videbaks</a:t>
            </a:r>
            <a:r>
              <a:rPr lang="en-US" sz="1200" dirty="0"/>
              <a:t>/2012/</a:t>
            </a:r>
            <a:r>
              <a:rPr lang="en-US" sz="1200" dirty="0" err="1"/>
              <a:t>nov</a:t>
            </a:r>
            <a:r>
              <a:rPr lang="en-US" sz="1200" dirty="0"/>
              <a:t>/29/</a:t>
            </a:r>
            <a:r>
              <a:rPr lang="en-US" sz="1200" dirty="0" err="1"/>
              <a:t>pp</a:t>
            </a:r>
            <a:r>
              <a:rPr lang="en-US" sz="1200" dirty="0"/>
              <a:t>-multiplicity</a:t>
            </a:r>
          </a:p>
        </p:txBody>
      </p:sp>
    </p:spTree>
    <p:extLst>
      <p:ext uri="{BB962C8B-B14F-4D97-AF65-F5344CB8AC3E}">
        <p14:creationId xmlns:p14="http://schemas.microsoft.com/office/powerpoint/2010/main" val="2980140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1663" y="578728"/>
            <a:ext cx="7666507" cy="5078296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Results: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Defocused beam rate: 50-100 KHz [no problem]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After multiplicity cut &gt;10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(&gt;20) 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~5-10KHz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(~200-400Hz)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+ after z-vertex cut   0.5-1.0 KHz (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~20-40Hz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 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Average tracks/event in PXL (3/10 sectors)(2 eta units) :  5 (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10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 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sz="16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Need:</a:t>
            </a:r>
          </a:p>
          <a:p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&gt;2 (&gt;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 Million events    or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&gt;4(</a:t>
            </a:r>
            <a:r>
              <a:rPr lang="en-US" sz="1600" dirty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00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Kseconds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or </a:t>
            </a:r>
          </a:p>
          <a:p>
            <a:pPr marL="285750" indent="-285750">
              <a:buFont typeface="Arial"/>
              <a:buChar char="•"/>
            </a:pPr>
            <a:r>
              <a:rPr lang="en-US" sz="20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~1 hour of &gt;10 </a:t>
            </a:r>
            <a:r>
              <a:rPr lang="en-US" sz="20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mult</a:t>
            </a:r>
            <a:r>
              <a:rPr lang="en-US" sz="20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. cut    OR </a:t>
            </a:r>
            <a:r>
              <a:rPr lang="en-US" sz="2000" b="1" dirty="0">
                <a:solidFill>
                  <a:srgbClr val="0000FF"/>
                </a:solidFill>
                <a:latin typeface="Comic Sans MS"/>
                <a:cs typeface="Comic Sans MS"/>
              </a:rPr>
              <a:t>3</a:t>
            </a:r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0</a:t>
            </a:r>
            <a:r>
              <a:rPr lang="en-US" sz="20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 hours </a:t>
            </a:r>
            <a:r>
              <a:rPr lang="en-US" sz="2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&gt;20 </a:t>
            </a:r>
            <a:r>
              <a:rPr lang="en-US" sz="20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mult</a:t>
            </a:r>
            <a:r>
              <a:rPr lang="en-US" sz="20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. cut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sz="16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Note: A factor of two in multiplicity (20 instead of 10 tracks in the event) gains 1.44 smaller error in event vertex error.</a:t>
            </a: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1600" dirty="0">
                <a:solidFill>
                  <a:srgbClr val="000090"/>
                </a:solidFill>
                <a:latin typeface="Comic Sans MS"/>
                <a:cs typeface="Comic Sans MS"/>
              </a:rPr>
              <a:t> </a:t>
            </a:r>
            <a:endParaRPr lang="en-US" sz="16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1600" b="1" smtClean="0">
                <a:solidFill>
                  <a:srgbClr val="FF0000"/>
                </a:solidFill>
                <a:latin typeface="Comic Sans MS"/>
                <a:cs typeface="Comic Sans MS"/>
              </a:rPr>
              <a:t>LOOKS O.K.</a:t>
            </a:r>
            <a:endParaRPr lang="en-US" sz="16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48159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064896" cy="6048672"/>
          </a:xfrm>
        </p:spPr>
        <p:txBody>
          <a:bodyPr/>
          <a:lstStyle/>
          <a:p>
            <a:pPr marL="362809" lvl="1" indent="0">
              <a:buNone/>
            </a:pPr>
            <a:r>
              <a:rPr lang="en-US" b="0" dirty="0" smtClean="0">
                <a:solidFill>
                  <a:srgbClr val="000090"/>
                </a:solidFill>
                <a:cs typeface="Comic Sans MS"/>
              </a:rPr>
              <a:t>Summary</a:t>
            </a:r>
          </a:p>
          <a:p>
            <a:pPr marL="362809" lvl="1" indent="0">
              <a:buNone/>
            </a:pP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62809" lvl="1" indent="0">
              <a:buNone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648559" lvl="1" indent="-285750"/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Big progress on Alignment work and significant progress in other areas (especially the critical ones)</a:t>
            </a:r>
          </a:p>
          <a:p>
            <a:pPr marL="648559" lvl="1" indent="-285750"/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Run-13 will give us, hopefully, a lot of data for finalizing the areas of calibrations/offline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20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556792"/>
            <a:ext cx="8385173" cy="3167732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</p:pic>
      <p:sp>
        <p:nvSpPr>
          <p:cNvPr id="5" name="Rounded Rectangle 4"/>
          <p:cNvSpPr/>
          <p:nvPr/>
        </p:nvSpPr>
        <p:spPr bwMode="auto">
          <a:xfrm>
            <a:off x="1310474" y="2075131"/>
            <a:ext cx="7416824" cy="288032"/>
          </a:xfrm>
          <a:prstGeom prst="roundRect">
            <a:avLst/>
          </a:prstGeom>
          <a:solidFill>
            <a:srgbClr val="3366FF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95536" y="267804"/>
            <a:ext cx="7107235" cy="604662"/>
          </a:xfrm>
        </p:spPr>
        <p:txBody>
          <a:bodyPr/>
          <a:lstStyle/>
          <a:p>
            <a:pPr algn="l"/>
            <a:r>
              <a:rPr lang="en-US" sz="2800" b="0" dirty="0">
                <a:cs typeface="Arial"/>
              </a:rPr>
              <a:t>LEVEL-3 </a:t>
            </a:r>
            <a:r>
              <a:rPr lang="en-US" sz="2800" b="0" dirty="0" smtClean="0">
                <a:cs typeface="Arial"/>
              </a:rPr>
              <a:t>Milestones</a:t>
            </a:r>
            <a:endParaRPr lang="en-US" sz="2800" b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A86D-EEB9-C74E-AC24-B9D1E6A4A89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0" name="Rounded Rectangle 9"/>
          <p:cNvSpPr/>
          <p:nvPr/>
        </p:nvSpPr>
        <p:spPr bwMode="auto">
          <a:xfrm>
            <a:off x="1331640" y="3140968"/>
            <a:ext cx="7416824" cy="288032"/>
          </a:xfrm>
          <a:prstGeom prst="roundRect">
            <a:avLst/>
          </a:prstGeom>
          <a:solidFill>
            <a:srgbClr val="3366FF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331640" y="2348880"/>
            <a:ext cx="7416824" cy="288032"/>
          </a:xfrm>
          <a:prstGeom prst="roundRect">
            <a:avLst/>
          </a:prstGeom>
          <a:solidFill>
            <a:srgbClr val="FFFF00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1331640" y="2626752"/>
            <a:ext cx="7416824" cy="226184"/>
          </a:xfrm>
          <a:prstGeom prst="roundRect">
            <a:avLst/>
          </a:prstGeom>
          <a:solidFill>
            <a:srgbClr val="FFFF00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7565855" y="2082056"/>
            <a:ext cx="1152127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10/12/2012</a:t>
            </a:r>
            <a:endParaRPr lang="en-US" sz="1400" dirty="0"/>
          </a:p>
        </p:txBody>
      </p:sp>
      <p:sp>
        <p:nvSpPr>
          <p:cNvPr id="3" name="Oval 2"/>
          <p:cNvSpPr/>
          <p:nvPr/>
        </p:nvSpPr>
        <p:spPr bwMode="auto">
          <a:xfrm>
            <a:off x="0" y="1844824"/>
            <a:ext cx="9144000" cy="18002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831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60648"/>
            <a:ext cx="6779816" cy="563082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0"/>
                </a:solidFill>
                <a:latin typeface="Comic Sans MS"/>
                <a:cs typeface="Comic Sans MS"/>
              </a:rPr>
              <a:t>A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ctivities since mid-Sept (LBL f2f)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340768"/>
            <a:ext cx="7992888" cy="4680519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latin typeface="Comic Sans MS"/>
                <a:cs typeface="Comic Sans MS"/>
              </a:rPr>
              <a:t>PXL Survey + related work (see also </a:t>
            </a:r>
            <a:r>
              <a:rPr lang="en-US" sz="1800" dirty="0" err="1" smtClean="0">
                <a:latin typeface="Comic Sans MS"/>
                <a:cs typeface="Comic Sans MS"/>
              </a:rPr>
              <a:t>Hao’s</a:t>
            </a:r>
            <a:r>
              <a:rPr lang="en-US" sz="1800" dirty="0" smtClean="0">
                <a:latin typeface="Comic Sans MS"/>
                <a:cs typeface="Comic Sans MS"/>
              </a:rPr>
              <a:t> talk)</a:t>
            </a:r>
          </a:p>
          <a:p>
            <a:pPr marL="362809" lvl="1" indent="0"/>
            <a:endParaRPr lang="en-US" sz="1800" dirty="0" smtClean="0"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latin typeface="Comic Sans MS"/>
                <a:cs typeface="Comic Sans MS"/>
              </a:rPr>
              <a:t>IST Simulation </a:t>
            </a:r>
            <a:r>
              <a:rPr lang="en-US" sz="1800" dirty="0" smtClean="0">
                <a:latin typeface="Comic Sans MS"/>
                <a:cs typeface="Comic Sans MS"/>
              </a:rPr>
              <a:t>environment –Geometry modeling</a:t>
            </a:r>
          </a:p>
          <a:p>
            <a:pPr marL="705709" lvl="1" indent="-342900">
              <a:buFont typeface="Arial"/>
              <a:buChar char="•"/>
            </a:pPr>
            <a:endParaRPr lang="en-US" sz="1800" dirty="0" smtClean="0"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latin typeface="Comic Sans MS"/>
                <a:cs typeface="Comic Sans MS"/>
              </a:rPr>
              <a:t>HFT Geometry model – Run13 </a:t>
            </a:r>
            <a:r>
              <a:rPr lang="en-US" sz="1800" dirty="0" smtClean="0">
                <a:latin typeface="Comic Sans MS"/>
                <a:cs typeface="Comic Sans MS"/>
              </a:rPr>
              <a:t>some update</a:t>
            </a:r>
            <a:endParaRPr lang="en-US" sz="1800" dirty="0"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dirty="0"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latin typeface="Comic Sans MS"/>
                <a:cs typeface="Comic Sans MS"/>
              </a:rPr>
              <a:t>HFT Alignment studies  </a:t>
            </a:r>
          </a:p>
          <a:p>
            <a:pPr marL="705709" lvl="1" indent="-342900">
              <a:buFont typeface="Arial"/>
              <a:buChar char="•"/>
            </a:pPr>
            <a:endParaRPr lang="en-US" sz="1800" dirty="0"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latin typeface="Comic Sans MS"/>
                <a:cs typeface="Comic Sans MS"/>
              </a:rPr>
              <a:t>HFT Offline</a:t>
            </a:r>
          </a:p>
          <a:p>
            <a:pPr marL="705709" lvl="1" indent="-342900">
              <a:buFont typeface="Arial"/>
              <a:buChar char="•"/>
            </a:pPr>
            <a:endParaRPr lang="en-US" sz="1800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6528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8640"/>
            <a:ext cx="7200800" cy="504056"/>
          </a:xfrm>
        </p:spPr>
        <p:txBody>
          <a:bodyPr/>
          <a:lstStyle/>
          <a:p>
            <a:pPr marL="0" indent="0"/>
            <a:r>
              <a:rPr lang="en-US" sz="24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Survey/Alignment progress </a:t>
            </a:r>
            <a:r>
              <a:rPr lang="en-US" sz="20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(see also </a:t>
            </a:r>
            <a:r>
              <a:rPr lang="en-US" sz="2000" b="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Hao’s</a:t>
            </a:r>
            <a:r>
              <a:rPr lang="en-US" sz="20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 talk)</a:t>
            </a:r>
            <a:endParaRPr lang="en-US" sz="1600" b="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62272" y="1556792"/>
            <a:ext cx="8458200" cy="48965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362809" lvl="1" indent="0">
              <a:buNone/>
            </a:pPr>
            <a:endParaRPr lang="en-US" sz="1800" b="0" dirty="0" smtClean="0">
              <a:solidFill>
                <a:schemeClr val="tx1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  <a:latin typeface="Comic Sans MS"/>
                <a:cs typeface="Comic Sans MS"/>
              </a:rPr>
              <a:t>PXL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:</a:t>
            </a:r>
          </a:p>
          <a:p>
            <a:pPr marL="1105677" lvl="2" indent="-342900">
              <a:buFont typeface="Arial"/>
              <a:buChar char="•"/>
            </a:pPr>
            <a:r>
              <a:rPr lang="en-US" sz="1800" b="0" dirty="0" smtClean="0">
                <a:latin typeface="Comic Sans MS"/>
                <a:cs typeface="Comic Sans MS"/>
              </a:rPr>
              <a:t>Updated numbering document to include layer definitions</a:t>
            </a:r>
          </a:p>
          <a:p>
            <a:pPr marL="762777" lvl="2" indent="0">
              <a:buNone/>
            </a:pPr>
            <a:r>
              <a:rPr lang="en-US" sz="1200" dirty="0" smtClean="0">
                <a:latin typeface="Comic Sans MS"/>
                <a:cs typeface="Comic Sans MS"/>
                <a:hlinkClick r:id="rId2"/>
              </a:rPr>
              <a:t>http://drupal.star.bnl.gov/STAR/system/files/HFT numbering scheme_v5.pdf</a:t>
            </a:r>
            <a:endParaRPr lang="en-US" sz="1200" dirty="0" smtClean="0">
              <a:latin typeface="Comic Sans MS"/>
              <a:cs typeface="Comic Sans MS"/>
            </a:endParaRPr>
          </a:p>
          <a:p>
            <a:pPr marL="762777" lvl="2" indent="0">
              <a:buNone/>
            </a:pPr>
            <a:endParaRPr lang="en-US" sz="1200" b="0" dirty="0">
              <a:latin typeface="Comic Sans MS"/>
              <a:cs typeface="Comic Sans MS"/>
            </a:endParaRPr>
          </a:p>
          <a:p>
            <a:pPr marL="1105677" lvl="2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Initial work in clarifying interface Survey&lt;-&gt;Alignment</a:t>
            </a:r>
          </a:p>
          <a:p>
            <a:pPr marL="762777" lvl="2" indent="0">
              <a:buNone/>
            </a:pPr>
            <a:r>
              <a:rPr lang="en-US" sz="1400" dirty="0">
                <a:latin typeface="Comic Sans MS"/>
                <a:cs typeface="Comic Sans MS"/>
                <a:hlinkClick r:id="rId3"/>
              </a:rPr>
              <a:t>http://</a:t>
            </a:r>
            <a:r>
              <a:rPr lang="en-US" sz="1400" dirty="0" err="1">
                <a:latin typeface="Comic Sans MS"/>
                <a:cs typeface="Comic Sans MS"/>
                <a:hlinkClick r:id="rId3"/>
              </a:rPr>
              <a:t>drupal.star.bnl.gov</a:t>
            </a:r>
            <a:r>
              <a:rPr lang="en-US" sz="1400" dirty="0">
                <a:latin typeface="Comic Sans MS"/>
                <a:cs typeface="Comic Sans MS"/>
                <a:hlinkClick r:id="rId3"/>
              </a:rPr>
              <a:t>/STAR/event/2012/10/19/</a:t>
            </a:r>
            <a:r>
              <a:rPr lang="en-US" sz="1400" dirty="0" err="1">
                <a:latin typeface="Comic Sans MS"/>
                <a:cs typeface="Comic Sans MS"/>
                <a:hlinkClick r:id="rId3"/>
              </a:rPr>
              <a:t>hft</a:t>
            </a:r>
            <a:r>
              <a:rPr lang="en-US" sz="1400" dirty="0">
                <a:latin typeface="Comic Sans MS"/>
                <a:cs typeface="Comic Sans MS"/>
                <a:hlinkClick r:id="rId3"/>
              </a:rPr>
              <a:t>-software/alignment-work</a:t>
            </a:r>
            <a:endParaRPr lang="en-US" sz="1400" dirty="0" smtClean="0"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dirty="0" smtClean="0">
              <a:solidFill>
                <a:schemeClr val="tx1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  <a:latin typeface="Comic Sans MS"/>
                <a:cs typeface="Comic Sans MS"/>
              </a:rPr>
              <a:t>SSD/IST</a:t>
            </a:r>
            <a:r>
              <a:rPr lang="en-US" sz="1800" b="0" dirty="0">
                <a:solidFill>
                  <a:schemeClr val="tx1"/>
                </a:solidFill>
                <a:latin typeface="Comic Sans MS"/>
                <a:cs typeface="Comic Sans MS"/>
              </a:rPr>
              <a:t> 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coming up next (see Jim’s/</a:t>
            </a:r>
            <a:r>
              <a:rPr lang="en-US" sz="1800" b="0" dirty="0" err="1" smtClean="0">
                <a:solidFill>
                  <a:schemeClr val="tx1"/>
                </a:solidFill>
                <a:latin typeface="Comic Sans MS"/>
                <a:cs typeface="Comic Sans MS"/>
              </a:rPr>
              <a:t>Gerrit’s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 talks)</a:t>
            </a:r>
          </a:p>
          <a:p>
            <a:pPr marL="1105677" lvl="2" indent="-342900">
              <a:buFont typeface="Arial"/>
              <a:buChar char="•"/>
            </a:pPr>
            <a:endParaRPr lang="en-US" sz="1800" b="0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43482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8712968" cy="3168352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IST Software</a:t>
            </a:r>
          </a:p>
          <a:p>
            <a:pPr marL="1068518" lvl="2" indent="-342900">
              <a:buFont typeface="Arial"/>
              <a:buChar char="•"/>
            </a:pPr>
            <a:endParaRPr lang="en-US" sz="1400" b="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4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0" indent="0">
              <a:buNone/>
            </a:pPr>
            <a:endParaRPr lang="en-US" sz="16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268583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Some work on the IST fast simulator already done</a:t>
            </a:r>
          </a:p>
          <a:p>
            <a:pPr marL="268583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IST geometry vastly improved (</a:t>
            </a:r>
            <a:r>
              <a:rPr lang="en-US" sz="16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geant</a:t>
            </a:r>
            <a:r>
              <a:rPr lang="en-US" sz="1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 modeling) </a:t>
            </a:r>
          </a:p>
          <a:p>
            <a:pPr marL="268583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Details can be found e.g. here: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cs typeface="Comic Sans MS"/>
                <a:hlinkClick r:id="rId2"/>
              </a:rPr>
              <a:t>http://</a:t>
            </a:r>
            <a:r>
              <a:rPr lang="en-US" sz="1400" dirty="0" err="1">
                <a:solidFill>
                  <a:srgbClr val="000000"/>
                </a:solidFill>
                <a:cs typeface="Comic Sans MS"/>
                <a:hlinkClick r:id="rId2"/>
              </a:rPr>
              <a:t>drupal.star.bnl.gov</a:t>
            </a:r>
            <a:r>
              <a:rPr lang="en-US" sz="1400" dirty="0">
                <a:solidFill>
                  <a:srgbClr val="000000"/>
                </a:solidFill>
                <a:cs typeface="Comic Sans MS"/>
                <a:hlinkClick r:id="rId2"/>
              </a:rPr>
              <a:t>/STAR/system/files/istGeometryUpdate_20121019.pdf</a:t>
            </a:r>
            <a:endParaRPr lang="en-US" sz="1400" dirty="0" smtClean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6" descr="Screen Shot 2012-12-04 at 11.59.4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624"/>
            <a:ext cx="3372124" cy="2556205"/>
          </a:xfrm>
          <a:prstGeom prst="rect">
            <a:avLst/>
          </a:prstGeom>
        </p:spPr>
      </p:pic>
      <p:pic>
        <p:nvPicPr>
          <p:cNvPr id="8" name="Picture 7" descr="Screen Shot 2012-12-04 at 12.00.2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57606"/>
            <a:ext cx="7416824" cy="253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8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5" name="Picture 4" descr="Screen Shot 2012-12-04 at 12.01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" y="60960"/>
            <a:ext cx="9121806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635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7632848" cy="6048672"/>
          </a:xfrm>
        </p:spPr>
        <p:txBody>
          <a:bodyPr/>
          <a:lstStyle/>
          <a:p>
            <a:pPr marL="0" indent="0">
              <a:buNone/>
            </a:pPr>
            <a:r>
              <a:rPr lang="en-US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HFT Geometry for Run-13</a:t>
            </a:r>
          </a:p>
          <a:p>
            <a:pPr marL="325650" lvl="1" indent="0">
              <a:buNone/>
            </a:pPr>
            <a:endParaRPr lang="en-US" sz="14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325650" lvl="1" indent="0">
              <a:buNone/>
            </a:pPr>
            <a:endParaRPr lang="en-US" sz="14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Flemming</a:t>
            </a: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/</a:t>
            </a:r>
            <a:r>
              <a:rPr lang="en-US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Amilkar</a:t>
            </a: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 did some more coding work on ‘heavy’ stuff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D-tube and Sector supports</a:t>
            </a:r>
            <a:endParaRPr lang="en-US" sz="1800" dirty="0" smtClean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4" name="Picture 3" descr="view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29000"/>
            <a:ext cx="3396352" cy="3267968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84984"/>
            <a:ext cx="3158912" cy="313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284984"/>
            <a:ext cx="1587182" cy="3220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064896" cy="6048672"/>
          </a:xfrm>
        </p:spPr>
        <p:txBody>
          <a:bodyPr/>
          <a:lstStyle/>
          <a:p>
            <a:pPr marL="362809" lvl="1" indent="0">
              <a:buNone/>
            </a:pPr>
            <a:r>
              <a:rPr lang="en-US" b="0" dirty="0">
                <a:solidFill>
                  <a:srgbClr val="000090"/>
                </a:solidFill>
                <a:cs typeface="Comic Sans MS"/>
              </a:rPr>
              <a:t>HFT Alignment studies  </a:t>
            </a:r>
          </a:p>
          <a:p>
            <a:pPr marL="1068518" lvl="2" indent="-342900">
              <a:buFont typeface="Arial"/>
              <a:buChar char="•"/>
            </a:pPr>
            <a:endParaRPr lang="en-US" sz="14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25650" lvl="1" indent="0">
              <a:buNone/>
            </a:pPr>
            <a:endParaRPr lang="en-US" sz="14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Review – done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now have a fully functioning alignment environment, including the PXL, IST and SSD detectors based on older SVT/SSD work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a TPC t0-like bug still persists.</a:t>
            </a:r>
            <a:r>
              <a:rPr lang="en-US" sz="1800" b="0" kern="1200" dirty="0">
                <a:sym typeface="Wingdings"/>
              </a:rPr>
              <a:t> Geometries used for MC generation and track reconstruction are not consistent 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Yuri suggested the direct use of root geometry matrices. Eliminate going back/forth to tables step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plan to use the chain for Run-13 alignment 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to establish a VMC application for detailed studies/debugging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to change the starting point from ideal to surveyed geometry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one of the goals of the engineering run 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70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320" y="0"/>
            <a:ext cx="5919832" cy="276999"/>
          </a:xfrm>
          <a:prstGeom prst="rect">
            <a:avLst/>
          </a:prstGeom>
          <a:solidFill>
            <a:srgbClr val="F39312"/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PXL sectors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6084168" y="0"/>
            <a:ext cx="1728192" cy="276999"/>
          </a:xfrm>
          <a:prstGeom prst="rect">
            <a:avLst/>
          </a:prstGeom>
          <a:solidFill>
            <a:srgbClr val="F39312"/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PXL Halve 1/2      ALL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7848872" y="25177"/>
            <a:ext cx="1259632" cy="276999"/>
          </a:xfrm>
          <a:prstGeom prst="rect">
            <a:avLst/>
          </a:prstGeom>
          <a:solidFill>
            <a:srgbClr val="F39312"/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IST        SSD</a:t>
            </a:r>
            <a:endParaRPr lang="en-US" sz="1200" b="1" dirty="0"/>
          </a:p>
        </p:txBody>
      </p:sp>
      <p:pic>
        <p:nvPicPr>
          <p:cNvPr id="2" name="Picture 1" descr="Screen Shot 2012-12-05 at 1.11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237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11307</TotalTime>
  <Words>1127</Words>
  <Application>Microsoft Macintosh PowerPoint</Application>
  <PresentationFormat>On-screen Show (4:3)</PresentationFormat>
  <Paragraphs>149</Paragraphs>
  <Slides>18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Blank Presentation</vt:lpstr>
      <vt:lpstr>Office Theme</vt:lpstr>
      <vt:lpstr>PowerPoint.Show.8</vt:lpstr>
      <vt:lpstr>Software Update </vt:lpstr>
      <vt:lpstr>LEVEL-3 Milestones</vt:lpstr>
      <vt:lpstr>Activities since mid-Sept (LBL f2f)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Test Results</vt:lpstr>
      <vt:lpstr>Test Results</vt:lpstr>
      <vt:lpstr>Results - Global</vt:lpstr>
      <vt:lpstr>PowerPoint Presentation</vt:lpstr>
      <vt:lpstr>Results – Ladder/local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360</cp:revision>
  <cp:lastPrinted>2012-03-13T21:30:30Z</cp:lastPrinted>
  <dcterms:created xsi:type="dcterms:W3CDTF">2010-12-08T17:11:25Z</dcterms:created>
  <dcterms:modified xsi:type="dcterms:W3CDTF">2012-12-07T15:11:34Z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