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975" r:id="rId2"/>
  </p:sldMasterIdLst>
  <p:notesMasterIdLst>
    <p:notesMasterId r:id="rId16"/>
  </p:notesMasterIdLst>
  <p:handoutMasterIdLst>
    <p:handoutMasterId r:id="rId17"/>
  </p:handoutMasterIdLst>
  <p:sldIdLst>
    <p:sldId id="367" r:id="rId3"/>
    <p:sldId id="429" r:id="rId4"/>
    <p:sldId id="456" r:id="rId5"/>
    <p:sldId id="466" r:id="rId6"/>
    <p:sldId id="457" r:id="rId7"/>
    <p:sldId id="458" r:id="rId8"/>
    <p:sldId id="459" r:id="rId9"/>
    <p:sldId id="460" r:id="rId10"/>
    <p:sldId id="462" r:id="rId11"/>
    <p:sldId id="469" r:id="rId12"/>
    <p:sldId id="468" r:id="rId13"/>
    <p:sldId id="467" r:id="rId14"/>
    <p:sldId id="464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4E62"/>
    <a:srgbClr val="FF5C6C"/>
    <a:srgbClr val="075014"/>
    <a:srgbClr val="0D8222"/>
    <a:srgbClr val="FFFF00"/>
    <a:srgbClr val="000099"/>
    <a:srgbClr val="FFFF99"/>
    <a:srgbClr val="FFF5E6"/>
    <a:srgbClr val="F0E0FF"/>
    <a:srgbClr val="E9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54" autoAdjust="0"/>
  </p:normalViewPr>
  <p:slideViewPr>
    <p:cSldViewPr>
      <p:cViewPr>
        <p:scale>
          <a:sx n="100" d="100"/>
          <a:sy n="100" d="100"/>
        </p:scale>
        <p:origin x="-440" y="-80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5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5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7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7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7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9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9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0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40" indent="0" algn="ctr">
              <a:buNone/>
              <a:defRPr/>
            </a:lvl2pPr>
            <a:lvl3pPr marL="829280" indent="0" algn="ctr">
              <a:buNone/>
              <a:defRPr/>
            </a:lvl3pPr>
            <a:lvl4pPr marL="1243920" indent="0" algn="ctr">
              <a:buNone/>
              <a:defRPr/>
            </a:lvl4pPr>
            <a:lvl5pPr marL="1658560" indent="0" algn="ctr">
              <a:buNone/>
              <a:defRPr/>
            </a:lvl5pPr>
            <a:lvl6pPr marL="2073201" indent="0" algn="ctr">
              <a:buNone/>
              <a:defRPr/>
            </a:lvl6pPr>
            <a:lvl7pPr marL="2487841" indent="0" algn="ctr">
              <a:buNone/>
              <a:defRPr/>
            </a:lvl7pPr>
            <a:lvl8pPr marL="2902481" indent="0" algn="ctr">
              <a:buNone/>
              <a:defRPr/>
            </a:lvl8pPr>
            <a:lvl9pPr marL="331712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4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387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6865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40" indent="0">
              <a:buNone/>
              <a:defRPr sz="1600"/>
            </a:lvl2pPr>
            <a:lvl3pPr marL="829280" indent="0">
              <a:buNone/>
              <a:defRPr sz="1500"/>
            </a:lvl3pPr>
            <a:lvl4pPr marL="1243920" indent="0">
              <a:buNone/>
              <a:defRPr sz="1300"/>
            </a:lvl4pPr>
            <a:lvl5pPr marL="1658560" indent="0">
              <a:buNone/>
              <a:defRPr sz="1300"/>
            </a:lvl5pPr>
            <a:lvl6pPr marL="2073201" indent="0">
              <a:buNone/>
              <a:defRPr sz="1300"/>
            </a:lvl6pPr>
            <a:lvl7pPr marL="2487841" indent="0">
              <a:buNone/>
              <a:defRPr sz="1300"/>
            </a:lvl7pPr>
            <a:lvl8pPr marL="2902481" indent="0">
              <a:buNone/>
              <a:defRPr sz="1300"/>
            </a:lvl8pPr>
            <a:lvl9pPr marL="331712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4500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0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2" y="275072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37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48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256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3" y="273631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434393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971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8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8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8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3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3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40" indent="0">
              <a:buNone/>
              <a:defRPr sz="2500"/>
            </a:lvl2pPr>
            <a:lvl3pPr marL="829280" indent="0">
              <a:buNone/>
              <a:defRPr sz="2200"/>
            </a:lvl3pPr>
            <a:lvl4pPr marL="1243920" indent="0">
              <a:buNone/>
              <a:defRPr sz="1800"/>
            </a:lvl4pPr>
            <a:lvl5pPr marL="1658560" indent="0">
              <a:buNone/>
              <a:defRPr sz="1800"/>
            </a:lvl5pPr>
            <a:lvl6pPr marL="2073201" indent="0">
              <a:buNone/>
              <a:defRPr sz="1800"/>
            </a:lvl6pPr>
            <a:lvl7pPr marL="2487841" indent="0">
              <a:buNone/>
              <a:defRPr sz="1800"/>
            </a:lvl7pPr>
            <a:lvl8pPr marL="2902481" indent="0">
              <a:buNone/>
              <a:defRPr sz="1800"/>
            </a:lvl8pPr>
            <a:lvl9pPr marL="3317121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3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1460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91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6803" y="273631"/>
            <a:ext cx="2053440" cy="584125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483" y="273631"/>
            <a:ext cx="6022080" cy="584125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80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30"/>
            <a:ext cx="8213760" cy="11290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17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0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0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0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3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3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3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5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5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5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7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7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8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0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5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5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5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56480" y="6247378"/>
            <a:ext cx="211968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127680" y="6247378"/>
            <a:ext cx="288864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6480" y="273630"/>
            <a:ext cx="8213760" cy="112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0" y="1604328"/>
            <a:ext cx="8213760" cy="451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546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  <p:sldLayoutId id="2147483987" r:id="rId12"/>
  </p:sldLayoutIdLst>
  <p:txStyles>
    <p:titleStyle>
      <a:lvl1pPr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790" indent="-259151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2pPr>
      <a:lvl3pPr marL="1036599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3pPr>
      <a:lvl4pPr marL="145124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4pPr>
      <a:lvl5pPr marL="186588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5pPr>
      <a:lvl6pPr marL="228052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6pPr>
      <a:lvl7pPr marL="269516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7pPr>
      <a:lvl8pPr marL="310980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8pPr>
      <a:lvl9pPr marL="352444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9pPr>
    </p:titleStyle>
    <p:bodyStyle>
      <a:lvl1pPr marL="310981" indent="-310981" algn="l" defTabSz="414640" rtl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790" indent="-259151" algn="l" defTabSz="414640" rtl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charset="0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036599" indent="-207320" algn="l" defTabSz="414640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451240" indent="-207320" algn="l" defTabSz="414640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4pPr>
      <a:lvl5pPr marL="1865880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5pPr>
      <a:lvl6pPr marL="228052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69516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10980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52444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4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28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92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56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20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84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48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12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image" Target="../media/image9.emf"/><Relationship Id="rId5" Type="http://schemas.openxmlformats.org/officeDocument/2006/relationships/image" Target="../media/image10.emf"/><Relationship Id="rId6" Type="http://schemas.openxmlformats.org/officeDocument/2006/relationships/image" Target="../media/image11.emf"/><Relationship Id="rId7" Type="http://schemas.openxmlformats.org/officeDocument/2006/relationships/image" Target="../media/image12.emf"/><Relationship Id="rId8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1143000"/>
          </a:xfrm>
        </p:spPr>
        <p:txBody>
          <a:bodyPr/>
          <a:lstStyle/>
          <a:p>
            <a:r>
              <a:rPr lang="en-US" sz="4000" dirty="0">
                <a:solidFill>
                  <a:srgbClr val="0000FF"/>
                </a:solidFill>
              </a:rPr>
              <a:t>Software Update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0400"/>
            <a:ext cx="6400800" cy="685800"/>
          </a:xfrm>
        </p:spPr>
        <p:txBody>
          <a:bodyPr/>
          <a:lstStyle/>
          <a:p>
            <a:r>
              <a:rPr lang="en-US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52400" y="6581777"/>
            <a:ext cx="2496106" cy="27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1" rIns="91420" bIns="4571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Comic Sans MS" charset="0"/>
              </a:rPr>
              <a:t>TC-f2f, </a:t>
            </a:r>
            <a:r>
              <a:rPr lang="en-US" sz="1200" dirty="0" smtClean="0">
                <a:latin typeface="Comic Sans MS" charset="0"/>
              </a:rPr>
              <a:t>November 14, </a:t>
            </a:r>
            <a:r>
              <a:rPr lang="en-US" sz="1200" dirty="0">
                <a:latin typeface="Comic Sans MS" charset="0"/>
              </a:rPr>
              <a:t>2011, </a:t>
            </a:r>
            <a:r>
              <a:rPr lang="en-US" sz="1200" dirty="0" smtClean="0">
                <a:latin typeface="Comic Sans MS" charset="0"/>
              </a:rPr>
              <a:t>LBL</a:t>
            </a:r>
            <a:endParaRPr lang="en-US" sz="1200" dirty="0">
              <a:latin typeface="Comic Sans M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6563792" cy="576064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Prioritized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list of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Tasks for next year</a:t>
            </a: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136904" cy="309634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Tracking with TPC+PXL prototype?</a:t>
            </a: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Good tracking efficiency (but no pile-up yet)</a:t>
            </a:r>
            <a:endParaRPr lang="en-US" sz="16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4" name="Content Placeholder 3" descr="plotAll_all_effGoodSiRc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0" r="-1062"/>
          <a:stretch/>
        </p:blipFill>
        <p:spPr bwMode="auto">
          <a:xfrm>
            <a:off x="228600" y="3308019"/>
            <a:ext cx="3983360" cy="3505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3321618"/>
            <a:ext cx="4716015" cy="3388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75656" y="5589240"/>
            <a:ext cx="1274708" cy="400110"/>
          </a:xfrm>
          <a:prstGeom prst="rect">
            <a:avLst/>
          </a:prstGeom>
          <a:solidFill>
            <a:srgbClr val="FFF5E6"/>
          </a:solidFill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TPC+PXL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724128" y="5589240"/>
            <a:ext cx="2419227" cy="400110"/>
          </a:xfrm>
          <a:prstGeom prst="rect">
            <a:avLst/>
          </a:prstGeom>
          <a:solidFill>
            <a:srgbClr val="FFF5E6"/>
          </a:solidFill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TPC+SSD+IST+PXL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3429000"/>
            <a:ext cx="1934544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 cmpd="sng"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90"/>
                </a:solidFill>
              </a:rPr>
              <a:t>Hijing</a:t>
            </a:r>
            <a:r>
              <a:rPr lang="en-US" sz="1600" b="1" dirty="0" smtClean="0">
                <a:solidFill>
                  <a:srgbClr val="000090"/>
                </a:solidFill>
              </a:rPr>
              <a:t> – NO Pile-up</a:t>
            </a:r>
            <a:endParaRPr lang="en-US" sz="1600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856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136904" cy="345638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Tracking with TPC+PXL prototype?</a:t>
            </a: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Low Ghosting</a:t>
            </a:r>
            <a:endParaRPr lang="en-US" sz="16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7" name="Content Placeholder 3" descr="plotAll_all_Ghosting_detailed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3" r="-173"/>
          <a:stretch/>
        </p:blipFill>
        <p:spPr bwMode="auto">
          <a:xfrm>
            <a:off x="0" y="2276872"/>
            <a:ext cx="4673662" cy="44644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2276872"/>
            <a:ext cx="4788024" cy="44336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584" y="66110"/>
            <a:ext cx="84517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http://</a:t>
            </a:r>
            <a:r>
              <a:rPr lang="en-US" sz="1600" dirty="0" err="1"/>
              <a:t>www.star.bnl.gov</a:t>
            </a:r>
            <a:r>
              <a:rPr lang="en-US" sz="1600" dirty="0"/>
              <a:t>/protected/</a:t>
            </a:r>
            <a:r>
              <a:rPr lang="en-US" sz="1600" dirty="0" err="1"/>
              <a:t>jetcorr</a:t>
            </a:r>
            <a:r>
              <a:rPr lang="en-US" sz="1600" dirty="0"/>
              <a:t>/</a:t>
            </a:r>
            <a:r>
              <a:rPr lang="en-US" sz="1600" dirty="0" err="1"/>
              <a:t>kapitan</a:t>
            </a:r>
            <a:r>
              <a:rPr lang="en-US" sz="1600" dirty="0"/>
              <a:t>/HFT/upgr15_2010/</a:t>
            </a:r>
            <a:r>
              <a:rPr lang="en-US" sz="1600" dirty="0" err="1"/>
              <a:t>productionQA</a:t>
            </a:r>
            <a:r>
              <a:rPr lang="en-US" sz="1600" dirty="0"/>
              <a:t>/thin/CD1/single/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5328" y="1938318"/>
            <a:ext cx="1934544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 cmpd="sng"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90"/>
                </a:solidFill>
              </a:rPr>
              <a:t>Hijing</a:t>
            </a:r>
            <a:r>
              <a:rPr lang="en-US" sz="1600" b="1" dirty="0" smtClean="0">
                <a:solidFill>
                  <a:srgbClr val="000090"/>
                </a:solidFill>
              </a:rPr>
              <a:t> – NO Pile-up</a:t>
            </a:r>
            <a:endParaRPr lang="en-US" sz="1600" b="1" dirty="0">
              <a:solidFill>
                <a:srgbClr val="00009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1228" y="3501008"/>
            <a:ext cx="1274708" cy="400110"/>
          </a:xfrm>
          <a:prstGeom prst="rect">
            <a:avLst/>
          </a:prstGeom>
          <a:solidFill>
            <a:srgbClr val="FFF5E6"/>
          </a:solidFill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TPC+PXL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6617269" y="3501008"/>
            <a:ext cx="2419227" cy="400110"/>
          </a:xfrm>
          <a:prstGeom prst="rect">
            <a:avLst/>
          </a:prstGeom>
          <a:solidFill>
            <a:srgbClr val="FFF5E6"/>
          </a:solidFill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TPC+SSD+IST+PXL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06079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6563792" cy="576064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Prioritized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list of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Tasks for next year</a:t>
            </a: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5832648" cy="2520280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Analysis of CERN data</a:t>
            </a: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What can we learn for this data set?</a:t>
            </a: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???</a:t>
            </a:r>
            <a:endParaRPr lang="en-US" sz="16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364088" y="2060848"/>
            <a:ext cx="3672408" cy="4699685"/>
            <a:chOff x="2483768" y="1772815"/>
            <a:chExt cx="4176464" cy="4915709"/>
          </a:xfrm>
        </p:grpSpPr>
        <p:pic>
          <p:nvPicPr>
            <p:cNvPr id="5" name="Picture 4" descr="beam_on_sensor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1772815"/>
              <a:ext cx="4176464" cy="491348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530565" y="6165304"/>
              <a:ext cx="20495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0000FF"/>
                  </a:solidFill>
                </a:rPr>
                <a:t>CERN Test beam picture</a:t>
              </a:r>
            </a:p>
            <a:p>
              <a:r>
                <a:rPr lang="en-US" sz="1400" dirty="0" smtClean="0">
                  <a:solidFill>
                    <a:srgbClr val="0000FF"/>
                  </a:solidFill>
                </a:rPr>
                <a:t>10K triggers – single chip</a:t>
              </a:r>
              <a:endParaRPr lang="en-US" sz="1400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8538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88640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/>
              <a:t>Summary </a:t>
            </a:r>
            <a:endParaRPr lang="en-US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67544" y="1268760"/>
            <a:ext cx="820891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 Things started moving but pace is not the desirable one mainly due to low number of people involved</a:t>
            </a:r>
          </a:p>
          <a:p>
            <a:pPr marL="742856" lvl="1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We need to change this.</a:t>
            </a:r>
          </a:p>
          <a:p>
            <a:pPr marL="742856" lvl="1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We need to make the Collaboration aware of the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coming HFT</a:t>
            </a:r>
            <a:endParaRPr lang="en-US" sz="20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199960" lvl="2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In the Council</a:t>
            </a:r>
          </a:p>
          <a:p>
            <a:pPr marL="1199960" lvl="2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Jonathan gives a talk tomorrow in HF group</a:t>
            </a:r>
          </a:p>
          <a:p>
            <a:pPr marL="1199960" lvl="2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I speak in computing plenary on Friday</a:t>
            </a:r>
          </a:p>
          <a:p>
            <a:pPr lvl="2"/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We started interacting with the S&amp;C group and expect an increasing interaction with the BNL-core group</a:t>
            </a:r>
          </a:p>
          <a:p>
            <a:pPr marL="742856" lvl="1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Started with Jason on geometry but will expand to all areas</a:t>
            </a:r>
            <a:r>
              <a:rPr lang="en-US" sz="200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like Calibration, Tracking 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etc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etc</a:t>
            </a:r>
            <a:endParaRPr lang="en-US" sz="20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199960" lvl="2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We need our contacts to these groups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71600" y="1659285"/>
            <a:ext cx="6048672" cy="4154965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marL="457106" indent="-457106">
              <a:buFont typeface="Arial"/>
              <a:buChar char="•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Technical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Progress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and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issues</a:t>
            </a: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Expected progress for next ½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year</a:t>
            </a: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Resource overview and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needs</a:t>
            </a: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chemeClr val="bg1">
                  <a:lumMod val="75000"/>
                </a:schemeClr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Comic Sans MS"/>
                <a:cs typeface="Comic Sans MS"/>
              </a:rPr>
              <a:t>Slow control considerations, interlocks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Comic Sans MS"/>
                <a:cs typeface="Comic Sans MS"/>
              </a:rPr>
              <a:t>.</a:t>
            </a: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chemeClr val="bg1">
                  <a:lumMod val="75000"/>
                </a:schemeClr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Comic Sans MS"/>
                <a:cs typeface="Comic Sans MS"/>
              </a:rPr>
              <a:t>Lab space needs at BNL.</a:t>
            </a:r>
          </a:p>
          <a:p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 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90600" y="304802"/>
            <a:ext cx="6705600" cy="609600"/>
          </a:xfrm>
        </p:spPr>
        <p:txBody>
          <a:bodyPr/>
          <a:lstStyle/>
          <a:p>
            <a:pPr algn="l"/>
            <a:r>
              <a:rPr lang="en-US" dirty="0" smtClean="0"/>
              <a:t>Outline </a:t>
            </a:r>
            <a:r>
              <a:rPr lang="en-US" sz="2400" dirty="0" smtClean="0">
                <a:solidFill>
                  <a:srgbClr val="000090"/>
                </a:solidFill>
              </a:rPr>
              <a:t>(same as in Sept BNL meeting)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252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oftware WBS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8" t="11962" r="25577" b="24265"/>
          <a:stretch/>
        </p:blipFill>
        <p:spPr>
          <a:xfrm>
            <a:off x="0" y="476672"/>
            <a:ext cx="8928992" cy="612068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4968552" cy="404664"/>
          </a:xfrm>
          <a:solidFill>
            <a:srgbClr val="FDEADA"/>
          </a:solidFill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</a:rPr>
              <a:t>Schedule/Milestones (</a:t>
            </a:r>
            <a:r>
              <a:rPr lang="en-US" sz="2400" dirty="0" err="1" smtClean="0">
                <a:solidFill>
                  <a:srgbClr val="0000FF"/>
                </a:solidFill>
              </a:rPr>
              <a:t>Flemming</a:t>
            </a:r>
            <a:r>
              <a:rPr lang="en-US" sz="2400" dirty="0" smtClean="0">
                <a:solidFill>
                  <a:srgbClr val="0000FF"/>
                </a:solidFill>
              </a:rPr>
              <a:t>)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644008" y="3861048"/>
            <a:ext cx="201622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292080" y="6278840"/>
            <a:ext cx="201622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2080" y="168895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NOW</a:t>
            </a:r>
            <a:endParaRPr lang="en-US" sz="1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325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60648"/>
            <a:ext cx="8213760" cy="563082"/>
          </a:xfrm>
        </p:spPr>
        <p:txBody>
          <a:bodyPr/>
          <a:lstStyle/>
          <a:p>
            <a:r>
              <a:rPr lang="en-US" sz="2800" dirty="0">
                <a:solidFill>
                  <a:srgbClr val="000090"/>
                </a:solidFill>
                <a:latin typeface="Comic Sans MS"/>
                <a:cs typeface="Comic Sans MS"/>
              </a:rPr>
              <a:t>Prioritized list of activities for the next </a:t>
            </a:r>
            <a:r>
              <a:rPr lang="en-US" sz="2800" dirty="0" smtClean="0">
                <a:solidFill>
                  <a:srgbClr val="000090"/>
                </a:solidFill>
                <a:latin typeface="Comic Sans MS"/>
                <a:cs typeface="Comic Sans MS"/>
              </a:rPr>
              <a:t>year</a:t>
            </a:r>
            <a:endParaRPr lang="en-US" sz="28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72" y="1268760"/>
            <a:ext cx="8458200" cy="4968551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CMM + related work (on-scope)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HFT Geometry model update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Slow/Fast PXL response simulation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Prototype tracking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-------------------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Evaluation/Analysis framework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‘online’ data format/slow controls/online QA/</a:t>
            </a: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Db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 considerations</a:t>
            </a: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-------------------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Kalman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 fitter for decays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Tests of new STV tracker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Hit reconstruction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Event vertex finders</a:t>
            </a:r>
            <a:endParaRPr lang="en-US" sz="1800" b="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4" name="Curved Up Arrow 3"/>
          <p:cNvSpPr/>
          <p:nvPr/>
        </p:nvSpPr>
        <p:spPr bwMode="auto">
          <a:xfrm rot="5710475" flipH="1">
            <a:off x="-619582" y="2480839"/>
            <a:ext cx="2026728" cy="680568"/>
          </a:xfrm>
          <a:prstGeom prst="curvedUpArrow">
            <a:avLst/>
          </a:prstGeom>
          <a:solidFill>
            <a:srgbClr val="E94E62"/>
          </a:solidFill>
          <a:ln w="9525" cap="flat" cmpd="sng" algn="ctr">
            <a:solidFill>
              <a:srgbClr val="FF5C6C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  <a:cs typeface="DejaVu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284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5976664" cy="576064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Prioritized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list of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Tasks for next year</a:t>
            </a: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1"/>
            <a:ext cx="5040560" cy="2736303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CMM measurements + related work for PXL fixture and prototype sectors</a:t>
            </a:r>
          </a:p>
          <a:p>
            <a:pPr marL="342900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Need measurements for several reasons</a:t>
            </a:r>
          </a:p>
          <a:p>
            <a:pPr marL="342900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Need simulations (that need geometry)</a:t>
            </a:r>
          </a:p>
          <a:p>
            <a:pPr marL="342900" indent="-342900">
              <a:buFont typeface="Arial"/>
              <a:buChar char="•"/>
            </a:pPr>
            <a:r>
              <a:rPr lang="en-US" sz="1800" b="0" dirty="0">
                <a:solidFill>
                  <a:srgbClr val="000090"/>
                </a:solidFill>
                <a:latin typeface="Comic Sans MS"/>
                <a:cs typeface="Comic Sans MS"/>
              </a:rPr>
              <a:t>I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 is getting tight</a:t>
            </a:r>
          </a:p>
          <a:p>
            <a:pPr marL="705709" lvl="1" indent="-342900">
              <a:buFont typeface="Arial"/>
              <a:buChar char="•"/>
            </a:pPr>
            <a:r>
              <a:rPr lang="en-US" sz="14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Review in April 2012</a:t>
            </a:r>
          </a:p>
          <a:p>
            <a:pPr marL="305742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cs typeface="Comic Sans MS"/>
              </a:rPr>
              <a:t>It is a “Focus Subject” now to be discussed separately. 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7" name="Content Placeholder 4" descr="HFT 6 Face Tube Vertical.JPG"/>
          <p:cNvPicPr>
            <a:picLocks noChangeAspect="1"/>
          </p:cNvPicPr>
          <p:nvPr/>
        </p:nvPicPr>
        <p:blipFill rotWithShape="1">
          <a:blip r:embed="rId2"/>
          <a:srcRect l="17555" r="13611" b="25999"/>
          <a:stretch/>
        </p:blipFill>
        <p:spPr bwMode="auto">
          <a:xfrm>
            <a:off x="5868144" y="4365104"/>
            <a:ext cx="3091528" cy="2339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8" name="Picture 6" descr="IMG_19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5402" y="2420888"/>
            <a:ext cx="259266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8770" y="116632"/>
            <a:ext cx="285728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5"/>
          <a:srcRect l="21954" t="25897" r="17789" b="5385"/>
          <a:stretch>
            <a:fillRect/>
          </a:stretch>
        </p:blipFill>
        <p:spPr bwMode="auto">
          <a:xfrm>
            <a:off x="107505" y="4208846"/>
            <a:ext cx="2808311" cy="2649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3059832" y="4221088"/>
            <a:ext cx="2595736" cy="2448272"/>
            <a:chOff x="457200" y="1752600"/>
            <a:chExt cx="5638800" cy="4191000"/>
          </a:xfrm>
        </p:grpSpPr>
        <p:pic>
          <p:nvPicPr>
            <p:cNvPr id="12" name="Picture 2" descr="yx.jpg"/>
            <p:cNvPicPr>
              <a:picLocks noChangeAspect="1"/>
            </p:cNvPicPr>
            <p:nvPr/>
          </p:nvPicPr>
          <p:blipFill>
            <a:blip r:embed="rId6"/>
            <a:srcRect l="4762" t="8485" r="7143" b="6790"/>
            <a:stretch>
              <a:fillRect/>
            </a:stretch>
          </p:blipFill>
          <p:spPr bwMode="auto">
            <a:xfrm>
              <a:off x="457200" y="1752600"/>
              <a:ext cx="5638800" cy="419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Oval 3"/>
            <p:cNvSpPr>
              <a:spLocks noChangeArrowheads="1"/>
            </p:cNvSpPr>
            <p:nvPr/>
          </p:nvSpPr>
          <p:spPr bwMode="auto">
            <a:xfrm>
              <a:off x="4876800" y="3048000"/>
              <a:ext cx="457200" cy="1447800"/>
            </a:xfrm>
            <a:prstGeom prst="ellipse">
              <a:avLst/>
            </a:prstGeom>
            <a:noFill/>
            <a:ln w="19050">
              <a:solidFill>
                <a:srgbClr val="E9020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05141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eampipe_agml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" t="22519" r="56098" b="53481"/>
          <a:stretch/>
        </p:blipFill>
        <p:spPr>
          <a:xfrm>
            <a:off x="3851920" y="5167456"/>
            <a:ext cx="3166368" cy="16459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44624"/>
            <a:ext cx="6563792" cy="432048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Prioritized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list of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Tasks for next year</a:t>
            </a: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692696"/>
            <a:ext cx="5328592" cy="2664295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HFT Geometry model update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Create Y2013a/b geometries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Jason created ‘blank’ based on Y2012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are gathering info on material for Y2013</a:t>
            </a:r>
          </a:p>
          <a:p>
            <a:pPr marL="1483159" lvl="3" indent="-342900">
              <a:buFont typeface="Arial"/>
              <a:buChar char="•"/>
            </a:pPr>
            <a:r>
              <a:rPr lang="en-US" sz="1400" dirty="0" smtClean="0">
                <a:solidFill>
                  <a:srgbClr val="000090"/>
                </a:solidFill>
                <a:latin typeface="Comic Sans MS"/>
                <a:cs typeface="Comic Sans MS"/>
              </a:rPr>
              <a:t>What, how much X0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Jim/</a:t>
            </a:r>
            <a:r>
              <a:rPr lang="en-US" sz="15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Flemming</a:t>
            </a:r>
            <a:r>
              <a:rPr lang="en-US" sz="15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/Leo of great help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…but manpower an issue</a:t>
            </a:r>
          </a:p>
        </p:txBody>
      </p:sp>
      <p:pic>
        <p:nvPicPr>
          <p:cNvPr id="4" name="Picture 3" descr="IDS_layout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0" y="5141619"/>
            <a:ext cx="4464496" cy="1716381"/>
          </a:xfrm>
          <a:prstGeom prst="rect">
            <a:avLst/>
          </a:prstGeom>
        </p:spPr>
      </p:pic>
      <p:pic>
        <p:nvPicPr>
          <p:cNvPr id="5" name="Picture 4" descr="update_patch_acceptance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2" t="16741" r="52435" b="14222"/>
          <a:stretch/>
        </p:blipFill>
        <p:spPr>
          <a:xfrm>
            <a:off x="7092280" y="23421"/>
            <a:ext cx="1944844" cy="2469475"/>
          </a:xfrm>
          <a:prstGeom prst="rect">
            <a:avLst/>
          </a:prstGeom>
        </p:spPr>
      </p:pic>
      <p:pic>
        <p:nvPicPr>
          <p:cNvPr id="6" name="Picture 5" descr="HW_detector_layers_rad_length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492896"/>
            <a:ext cx="2592288" cy="1944216"/>
          </a:xfrm>
          <a:prstGeom prst="rect">
            <a:avLst/>
          </a:prstGeom>
        </p:spPr>
      </p:pic>
      <p:pic>
        <p:nvPicPr>
          <p:cNvPr id="7" name="Picture 6" descr="y2013_support_material.pdf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9" t="29778" r="11222" b="25185"/>
          <a:stretch/>
        </p:blipFill>
        <p:spPr>
          <a:xfrm>
            <a:off x="0" y="3284984"/>
            <a:ext cx="4480167" cy="1942897"/>
          </a:xfrm>
          <a:prstGeom prst="rect">
            <a:avLst/>
          </a:prstGeom>
        </p:spPr>
      </p:pic>
      <p:pic>
        <p:nvPicPr>
          <p:cNvPr id="8" name="Picture 7" descr="14Oct_geometry_quick_news.pdf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3" t="15852" r="20495" b="30518"/>
          <a:stretch/>
        </p:blipFill>
        <p:spPr>
          <a:xfrm>
            <a:off x="6596170" y="4869160"/>
            <a:ext cx="2547830" cy="1983472"/>
          </a:xfrm>
          <a:prstGeom prst="rect">
            <a:avLst/>
          </a:prstGeom>
        </p:spPr>
      </p:pic>
      <p:pic>
        <p:nvPicPr>
          <p:cNvPr id="10" name="Picture 9" descr="ULT_CABLE-4.pdf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55" t="7846" r="39204" b="8110"/>
          <a:stretch/>
        </p:blipFill>
        <p:spPr>
          <a:xfrm rot="5400000">
            <a:off x="6572249" y="2355851"/>
            <a:ext cx="711200" cy="44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47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6120680" cy="576064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Prioritized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list of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Tasks for next year</a:t>
            </a: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44824"/>
            <a:ext cx="7920880" cy="345638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‘Online’ data format/slow controls/online QA/</a:t>
            </a:r>
            <a:r>
              <a:rPr lang="en-US" sz="18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Db</a:t>
            </a: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 considerations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Needs to be defined/clarified a.s.a.p.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It is a ‘Focus Subject’ now</a:t>
            </a:r>
          </a:p>
        </p:txBody>
      </p:sp>
    </p:spTree>
    <p:extLst>
      <p:ext uri="{BB962C8B-B14F-4D97-AF65-F5344CB8AC3E}">
        <p14:creationId xmlns:p14="http://schemas.microsoft.com/office/powerpoint/2010/main" val="748985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116632"/>
            <a:ext cx="5627688" cy="576064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Prioritized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list of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Tasks for next year</a:t>
            </a: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1"/>
            <a:ext cx="8458200" cy="1944216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Slow/Fast PXL response simulation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Initial work done earlier by Purdue</a:t>
            </a:r>
          </a:p>
          <a:p>
            <a:pPr marL="1068518" lvl="2" indent="-342900">
              <a:buFont typeface="Arial"/>
              <a:buChar char="•"/>
            </a:pPr>
            <a:r>
              <a:rPr lang="en-US" sz="1600" i="1" dirty="0" smtClean="0">
                <a:solidFill>
                  <a:srgbClr val="000090"/>
                </a:solidFill>
                <a:latin typeface="Comic Sans MS"/>
                <a:cs typeface="Comic Sans MS"/>
              </a:rPr>
              <a:t>Got their DIGMAPS code</a:t>
            </a:r>
          </a:p>
          <a:p>
            <a:pPr marL="1068518" lvl="2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CERN data (inclined incidence) can fix most parameters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Will collaborate to make an acceptably fast ‘slow’ simulator for the chain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…but manpower is thin</a:t>
            </a:r>
          </a:p>
          <a:p>
            <a:pPr marL="705709" lvl="1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7" name="Picture 6" descr="beam_on_senso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139218"/>
            <a:ext cx="3024336" cy="3558042"/>
          </a:xfrm>
          <a:prstGeom prst="rect">
            <a:avLst/>
          </a:prstGeom>
        </p:spPr>
      </p:pic>
      <p:pic>
        <p:nvPicPr>
          <p:cNvPr id="10" name="Picture 9" descr="Simulation_besson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4" t="8741" r="5778" b="3852"/>
          <a:stretch/>
        </p:blipFill>
        <p:spPr>
          <a:xfrm>
            <a:off x="4139952" y="3091612"/>
            <a:ext cx="4475728" cy="350222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3528" y="5733256"/>
            <a:ext cx="17876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CERN Test beam picture</a:t>
            </a:r>
          </a:p>
          <a:p>
            <a:r>
              <a:rPr lang="en-US" sz="1200" dirty="0" smtClean="0">
                <a:solidFill>
                  <a:srgbClr val="0000FF"/>
                </a:solidFill>
              </a:rPr>
              <a:t>10K triggers – single chip</a:t>
            </a:r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145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6563792" cy="576064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Prioritized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list of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Tasks for next year</a:t>
            </a: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136904" cy="345638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Tracking with TPC+PXL prototype?</a:t>
            </a: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Can we do anything substantial here?</a:t>
            </a:r>
          </a:p>
          <a:p>
            <a:pPr marL="1142835" lvl="2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Any physics with the prototype?</a:t>
            </a:r>
          </a:p>
          <a:p>
            <a:pPr marL="1142835" lvl="2" indent="-342900">
              <a:buFont typeface="Arial"/>
              <a:buChar char="•"/>
            </a:pPr>
            <a:endParaRPr lang="en-US" sz="1600" b="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Jonathan spends some time on this right now</a:t>
            </a:r>
          </a:p>
          <a:p>
            <a:pPr marL="1142835" lvl="2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Some initial results look not disappointing but…let’s not celebrate yet.</a:t>
            </a:r>
            <a:endParaRPr lang="en-US" sz="16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10" name="Picture 4" descr="phasespace_pt03_triang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79"/>
          <a:stretch/>
        </p:blipFill>
        <p:spPr bwMode="auto">
          <a:xfrm>
            <a:off x="372" y="2946608"/>
            <a:ext cx="4571628" cy="38948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1" name="Picture 7" descr="phasespace_pt03_oine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04"/>
          <a:stretch/>
        </p:blipFill>
        <p:spPr bwMode="auto">
          <a:xfrm>
            <a:off x="4365592" y="2924944"/>
            <a:ext cx="4742912" cy="379690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2" name="Picture 11" descr="update_patch_acceptance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2" t="16741" r="52435" b="48112"/>
          <a:stretch/>
        </p:blipFill>
        <p:spPr>
          <a:xfrm>
            <a:off x="1691052" y="3284984"/>
            <a:ext cx="2160868" cy="1396876"/>
          </a:xfrm>
          <a:prstGeom prst="rect">
            <a:avLst/>
          </a:prstGeom>
        </p:spPr>
      </p:pic>
      <p:pic>
        <p:nvPicPr>
          <p:cNvPr id="9" name="Picture 8" descr="update_patch_acceptance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2" t="52260" r="52435" b="14222"/>
          <a:stretch/>
        </p:blipFill>
        <p:spPr>
          <a:xfrm>
            <a:off x="4355976" y="3284984"/>
            <a:ext cx="2160868" cy="133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4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DejaVu Sans"/>
      </a:majorFont>
      <a:minorFont>
        <a:latin typeface="Arial"/>
        <a:ea typeface="ＭＳ Ｐゴシック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7860</TotalTime>
  <Words>630</Words>
  <Application>Microsoft Macintosh PowerPoint</Application>
  <PresentationFormat>On-screen Show (4:3)</PresentationFormat>
  <Paragraphs>96</Paragraphs>
  <Slides>13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Blank Presentation</vt:lpstr>
      <vt:lpstr>Office Theme</vt:lpstr>
      <vt:lpstr>PowerPoint.Show.8</vt:lpstr>
      <vt:lpstr>Software Update </vt:lpstr>
      <vt:lpstr>Outline (same as in Sept BNL meeting)</vt:lpstr>
      <vt:lpstr>Schedule/Milestones (Flemming)</vt:lpstr>
      <vt:lpstr>Prioritized list of activities for the next year</vt:lpstr>
      <vt:lpstr>Prioritized list of Tasks for next year</vt:lpstr>
      <vt:lpstr>Prioritized list of Tasks for next year</vt:lpstr>
      <vt:lpstr>Prioritized list of Tasks for next year</vt:lpstr>
      <vt:lpstr>Prioritized list of Tasks for next year</vt:lpstr>
      <vt:lpstr>Prioritized list of Tasks for next year</vt:lpstr>
      <vt:lpstr>Prioritized list of Tasks for next year</vt:lpstr>
      <vt:lpstr>PowerPoint Presentation</vt:lpstr>
      <vt:lpstr>Prioritized list of Tasks for next year</vt:lpstr>
      <vt:lpstr>Summary 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269</cp:revision>
  <cp:lastPrinted>2005-05-03T16:20:45Z</cp:lastPrinted>
  <dcterms:created xsi:type="dcterms:W3CDTF">2010-12-08T17:11:25Z</dcterms:created>
  <dcterms:modified xsi:type="dcterms:W3CDTF">2011-11-14T21:01:14Z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