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5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142" r:id="rId1"/>
    <p:sldMasterId id="2147484225" r:id="rId2"/>
  </p:sldMasterIdLst>
  <p:notesMasterIdLst>
    <p:notesMasterId r:id="rId31"/>
  </p:notesMasterIdLst>
  <p:handoutMasterIdLst>
    <p:handoutMasterId r:id="rId32"/>
  </p:handoutMasterIdLst>
  <p:sldIdLst>
    <p:sldId id="791" r:id="rId3"/>
    <p:sldId id="815" r:id="rId4"/>
    <p:sldId id="770" r:id="rId5"/>
    <p:sldId id="847" r:id="rId6"/>
    <p:sldId id="848" r:id="rId7"/>
    <p:sldId id="849" r:id="rId8"/>
    <p:sldId id="850" r:id="rId9"/>
    <p:sldId id="851" r:id="rId10"/>
    <p:sldId id="852" r:id="rId11"/>
    <p:sldId id="853" r:id="rId12"/>
    <p:sldId id="854" r:id="rId13"/>
    <p:sldId id="792" r:id="rId14"/>
    <p:sldId id="793" r:id="rId15"/>
    <p:sldId id="808" r:id="rId16"/>
    <p:sldId id="856" r:id="rId17"/>
    <p:sldId id="806" r:id="rId18"/>
    <p:sldId id="810" r:id="rId19"/>
    <p:sldId id="813" r:id="rId20"/>
    <p:sldId id="771" r:id="rId21"/>
    <p:sldId id="807" r:id="rId22"/>
    <p:sldId id="798" r:id="rId23"/>
    <p:sldId id="790" r:id="rId24"/>
    <p:sldId id="818" r:id="rId25"/>
    <p:sldId id="829" r:id="rId26"/>
    <p:sldId id="830" r:id="rId27"/>
    <p:sldId id="831" r:id="rId28"/>
    <p:sldId id="842" r:id="rId29"/>
    <p:sldId id="855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66"/>
    <a:srgbClr val="0000FF"/>
    <a:srgbClr val="009900"/>
    <a:srgbClr val="000099"/>
    <a:srgbClr val="D60093"/>
    <a:srgbClr val="3366FF"/>
    <a:srgbClr val="FF0000"/>
    <a:srgbClr val="408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30" autoAdjust="0"/>
    <p:restoredTop sz="99821" autoAdjust="0"/>
  </p:normalViewPr>
  <p:slideViewPr>
    <p:cSldViewPr snapToGrid="0">
      <p:cViewPr varScale="1">
        <p:scale>
          <a:sx n="105" d="100"/>
          <a:sy n="105" d="100"/>
        </p:scale>
        <p:origin x="-4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7"/>
    </p:cViewPr>
  </p:sorterViewPr>
  <p:notesViewPr>
    <p:cSldViewPr snapToGrid="0">
      <p:cViewPr varScale="1">
        <p:scale>
          <a:sx n="52" d="100"/>
          <a:sy n="52" d="100"/>
        </p:scale>
        <p:origin x="-1230" y="-108"/>
      </p:cViewPr>
      <p:guideLst>
        <p:guide orient="horz" pos="3024"/>
        <p:guide pos="2304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0.xml"/><Relationship Id="rId20" Type="http://schemas.openxmlformats.org/officeDocument/2006/relationships/slide" Target="slides/slide25.xml"/><Relationship Id="rId21" Type="http://schemas.openxmlformats.org/officeDocument/2006/relationships/slide" Target="slides/slide26.xml"/><Relationship Id="rId22" Type="http://schemas.openxmlformats.org/officeDocument/2006/relationships/slide" Target="slides/slide28.xml"/><Relationship Id="rId10" Type="http://schemas.openxmlformats.org/officeDocument/2006/relationships/slide" Target="slides/slide11.xml"/><Relationship Id="rId11" Type="http://schemas.openxmlformats.org/officeDocument/2006/relationships/slide" Target="slides/slide13.xml"/><Relationship Id="rId12" Type="http://schemas.openxmlformats.org/officeDocument/2006/relationships/slide" Target="slides/slide14.xml"/><Relationship Id="rId13" Type="http://schemas.openxmlformats.org/officeDocument/2006/relationships/slide" Target="slides/slide15.xml"/><Relationship Id="rId14" Type="http://schemas.openxmlformats.org/officeDocument/2006/relationships/slide" Target="slides/slide16.xml"/><Relationship Id="rId15" Type="http://schemas.openxmlformats.org/officeDocument/2006/relationships/slide" Target="slides/slide17.xml"/><Relationship Id="rId16" Type="http://schemas.openxmlformats.org/officeDocument/2006/relationships/slide" Target="slides/slide18.xml"/><Relationship Id="rId17" Type="http://schemas.openxmlformats.org/officeDocument/2006/relationships/slide" Target="slides/slide19.xml"/><Relationship Id="rId18" Type="http://schemas.openxmlformats.org/officeDocument/2006/relationships/slide" Target="slides/slide20.xml"/><Relationship Id="rId19" Type="http://schemas.openxmlformats.org/officeDocument/2006/relationships/slide" Target="slides/slide24.xml"/><Relationship Id="rId1" Type="http://schemas.openxmlformats.org/officeDocument/2006/relationships/slide" Target="slides/slide2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6" Type="http://schemas.openxmlformats.org/officeDocument/2006/relationships/slide" Target="slides/slide7.xml"/><Relationship Id="rId7" Type="http://schemas.openxmlformats.org/officeDocument/2006/relationships/slide" Target="slides/slide8.xml"/><Relationship Id="rId8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617076B8-A6CD-F44C-85E7-676C21855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9921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30" rIns="96660" bIns="4833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1A191F90-938D-734C-ACD4-57A272383A1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8774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11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FD5F2-7307-9C4B-9441-237DFC8B407D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FD5F2-7307-9C4B-9441-237DFC8B407D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24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25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26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4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5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6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7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8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9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3B81A3-9D7F-A04D-AD96-CFFBDB9F3E43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 hangingPunct="1"/>
              <a:t>10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10586-90E1-674A-A87B-2BCABC0C2C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2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55BD5-A695-0B43-B244-E928A12F3E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9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F98B-8B4F-A04C-9AA3-BB34C007F7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2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05/15/2012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Berkeley School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C799-E309-2644-AA5C-F5BD89E62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10586-90E1-674A-A87B-2BCABC0C2C9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4E694-5B35-E24F-8438-89D6E5C925B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26C25-077B-154C-A665-16002DD84B4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F9D2-48A9-C144-B948-71E85A8039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3AB70-C9BC-FA4B-9438-B0DB7A8A238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007EB-6C90-E045-9930-46FE5425EDE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70AA-7114-6F48-8D04-3875228CC27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4E694-5B35-E24F-8438-89D6E5C925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39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5D62-179A-014B-8E78-6AA2F1957ED1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C4F4-FD15-ED4C-9CBA-C31B99147C8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55BD5-A695-0B43-B244-E928A12F3EF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F98B-8B4F-A04C-9AA3-BB34C007F7D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05/15/2012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black">
                    <a:tint val="75000"/>
                  </a:prstClr>
                </a:solidFill>
              </a:rPr>
              <a:t>Berkeley School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C799-E309-2644-AA5C-F5BD89E627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26C25-077B-154C-A665-16002DD84B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64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F9D2-48A9-C144-B948-71E85A8039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25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3AB70-C9BC-FA4B-9438-B0DB7A8A23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14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007EB-6C90-E045-9930-46FE5425ED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38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70AA-7114-6F48-8D04-3875228CC2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81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5D62-179A-014B-8E78-6AA2F1957E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2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C4F4-FD15-ED4C-9CBA-C31B99147C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23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Zebo Tang, USTC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altLang="zh-CN" smtClean="0"/>
              <a:t>FPCP2012, Hefei, China, May 21-25, 2012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7FAFC5-DAF2-714D-8D3C-D0CB50747E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4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Zebo Tang, USTC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altLang="zh-CN" smtClean="0">
                <a:solidFill>
                  <a:prstClr val="black">
                    <a:tint val="75000"/>
                  </a:prstClr>
                </a:solidFill>
              </a:rPr>
              <a:t>FPCP2012, Hefei, China, May 21-25, 2012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7FAFC5-DAF2-714D-8D3C-D0CB50747E0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1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19.jpe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image" Target="../media/image1.png"/><Relationship Id="rId8" Type="http://schemas.openxmlformats.org/officeDocument/2006/relationships/oleObject" Target="../embeddings/oleObject2.bin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77900" y="4178151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2000" dirty="0">
                <a:solidFill>
                  <a:srgbClr val="17375E"/>
                </a:solidFill>
                <a:latin typeface="Times New Roman" charset="0"/>
                <a:ea typeface="MS Gothic" charset="0"/>
                <a:cs typeface="MS Gothic" charset="0"/>
              </a:rPr>
              <a:t>  </a:t>
            </a:r>
            <a:r>
              <a:rPr lang="en-US" altLang="zh-CN" sz="2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Spiros</a:t>
            </a:r>
            <a:r>
              <a:rPr lang="en-US" altLang="zh-CN" sz="2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Margetis (Kent State Univ.)</a:t>
            </a:r>
          </a:p>
          <a:p>
            <a:pPr algn="ctr"/>
            <a:r>
              <a:rPr lang="en-US" altLang="zh-CN" sz="2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for the STAR Collaboration</a:t>
            </a:r>
            <a:endParaRPr lang="en-US" altLang="zh-CN" sz="20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14124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sz="4000" b="1" dirty="0" smtClean="0">
                <a:solidFill>
                  <a:srgbClr val="17375E"/>
                </a:solidFill>
                <a:latin typeface="Arial" charset="0"/>
                <a:cs typeface="Arial" charset="0"/>
              </a:rPr>
              <a:t>STAR Heavy Flavor Tracker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037" y="6445526"/>
            <a:ext cx="2774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QCD@WORK, Bari, Italy 2014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5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10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Flow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806700" y="5225155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4994749"/>
            <a:ext cx="8547100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 collectivity                                                light flavor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Measurements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at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both LHC and RHIC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will explore the change of media properties with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energy.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16" y="902200"/>
            <a:ext cx="4301744" cy="33515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1781" y="4046445"/>
            <a:ext cx="3352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arXiv:</a:t>
            </a:r>
            <a:r>
              <a:rPr lang="en-US" sz="1200" dirty="0" smtClean="0">
                <a:solidFill>
                  <a:prstClr val="black"/>
                </a:solidFill>
              </a:rPr>
              <a:t>1305.2707 </a:t>
            </a:r>
          </a:p>
          <a:p>
            <a:r>
              <a:rPr lang="hu-HU" sz="1200" dirty="0" smtClean="0"/>
              <a:t>Phys</a:t>
            </a:r>
            <a:r>
              <a:rPr lang="hu-HU" sz="1200" dirty="0"/>
              <a:t>. Rev. Lett. 111 (2013</a:t>
            </a:r>
            <a:r>
              <a:rPr lang="hu-HU" sz="1200" dirty="0" smtClean="0"/>
              <a:t>) 102301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72" y="905387"/>
            <a:ext cx="4464812" cy="3509264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499100" y="4211094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15429" y="4620381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721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11</a:t>
            </a:fld>
            <a:endParaRPr lang="en-US" altLang="zh-CN" sz="12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J/</a:t>
            </a:r>
            <a:r>
              <a:rPr lang="en-US" altLang="zh-CN" sz="3600" b="1" dirty="0" err="1" smtClean="0">
                <a:solidFill>
                  <a:srgbClr val="003366"/>
                </a:solidFill>
                <a:latin typeface="Arial" charset="0"/>
                <a:cs typeface="Arial" charset="0"/>
              </a:rPr>
              <a:t>ψ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from B meson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2" name="Picture 3" descr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864" y="3089764"/>
            <a:ext cx="4269825" cy="32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774" y="830135"/>
            <a:ext cx="3870548" cy="209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692900" y="3477994"/>
            <a:ext cx="20955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simulation with HFT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889000"/>
            <a:ext cx="4526280" cy="3055620"/>
          </a:xfrm>
          <a:prstGeom prst="rect">
            <a:avLst/>
          </a:prstGeom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57104" y="3743139"/>
            <a:ext cx="4744708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easured before through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J/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ψ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-hadron correlation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only in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p-p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collisions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large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errors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HFT can be measured by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displaced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vertex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MTD can also be measured through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</a:t>
            </a:r>
            <a:r>
              <a:rPr lang="en-US" altLang="zh-CN" sz="1600" baseline="30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channel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1707" y="932934"/>
            <a:ext cx="2954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>
                <a:solidFill>
                  <a:prstClr val="black"/>
                </a:solidFill>
              </a:rPr>
              <a:t>Phys. Lett. B 722 (2013) 55	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in STAR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55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12</a:t>
            </a:fld>
            <a:endParaRPr lang="en-US" altLang="zh-CN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708" y="1065645"/>
            <a:ext cx="6484620" cy="4792980"/>
          </a:xfrm>
          <a:prstGeom prst="rect">
            <a:avLst/>
          </a:prstGeom>
        </p:spPr>
      </p:pic>
      <p:sp>
        <p:nvSpPr>
          <p:cNvPr id="28" name="Line 10"/>
          <p:cNvSpPr>
            <a:spLocks noChangeShapeType="1"/>
          </p:cNvSpPr>
          <p:nvPr/>
        </p:nvSpPr>
        <p:spPr bwMode="auto">
          <a:xfrm flipH="1" flipV="1">
            <a:off x="3232726" y="1108363"/>
            <a:ext cx="2539999" cy="195118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11"/>
          <p:cNvSpPr>
            <a:spLocks/>
          </p:cNvSpPr>
          <p:nvPr/>
        </p:nvSpPr>
        <p:spPr bwMode="auto">
          <a:xfrm>
            <a:off x="249650" y="867096"/>
            <a:ext cx="2998086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Tracking &amp; 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dE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/dx: </a:t>
            </a: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Projection Chamber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flipV="1">
            <a:off x="6119091" y="1881909"/>
            <a:ext cx="1650999" cy="889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 flipV="1">
            <a:off x="5333999" y="1350815"/>
            <a:ext cx="323274" cy="137391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18"/>
          <p:cNvSpPr>
            <a:spLocks/>
          </p:cNvSpPr>
          <p:nvPr/>
        </p:nvSpPr>
        <p:spPr bwMode="auto">
          <a:xfrm>
            <a:off x="3922899" y="871466"/>
            <a:ext cx="2703279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Particle ID: </a:t>
            </a:r>
            <a:endParaRPr lang="en-US" sz="1600" dirty="0" smtClean="0">
              <a:solidFill>
                <a:srgbClr val="0C0572"/>
              </a:solidFill>
              <a:latin typeface="Arial Black" charset="0"/>
            </a:endParaRP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Of Flight detector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36" name="Rectangle 4"/>
          <p:cNvSpPr>
            <a:spLocks/>
          </p:cNvSpPr>
          <p:nvPr/>
        </p:nvSpPr>
        <p:spPr bwMode="auto">
          <a:xfrm>
            <a:off x="5357091" y="3267364"/>
            <a:ext cx="646545" cy="50799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 flipH="1">
            <a:off x="1662544" y="3278909"/>
            <a:ext cx="3706091" cy="80818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 flipH="1">
            <a:off x="3163455" y="3775364"/>
            <a:ext cx="2840180" cy="202045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flipV="1">
            <a:off x="6892636" y="1870363"/>
            <a:ext cx="877455" cy="144318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Rectangle 9"/>
          <p:cNvSpPr>
            <a:spLocks/>
          </p:cNvSpPr>
          <p:nvPr/>
        </p:nvSpPr>
        <p:spPr bwMode="auto">
          <a:xfrm>
            <a:off x="330200" y="3536950"/>
            <a:ext cx="19050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Heavy Flavor Tracker (run 14)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64" name="Rectangle 17"/>
          <p:cNvSpPr>
            <a:spLocks/>
          </p:cNvSpPr>
          <p:nvPr/>
        </p:nvSpPr>
        <p:spPr bwMode="auto">
          <a:xfrm>
            <a:off x="6667500" y="874268"/>
            <a:ext cx="2273300" cy="984885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algn="ctr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Electromagnetic </a:t>
            </a:r>
            <a:r>
              <a:rPr lang="en-US" sz="1600" dirty="0" err="1">
                <a:solidFill>
                  <a:srgbClr val="0C0572"/>
                </a:solidFill>
                <a:latin typeface="Arial Black" charset="0"/>
              </a:rPr>
              <a:t>Calorimetry</a:t>
            </a:r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: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Barrel EMC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+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Endcap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 EMC</a:t>
            </a:r>
            <a:endParaRPr lang="en-US" sz="1600" b="1" dirty="0">
              <a:solidFill>
                <a:srgbClr val="0C0572"/>
              </a:solidFill>
              <a:latin typeface="Arial Black" charset="0"/>
            </a:endParaRPr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flipH="1" flipV="1">
            <a:off x="2724724" y="2944091"/>
            <a:ext cx="1408548" cy="10390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Rectangle 9"/>
          <p:cNvSpPr>
            <a:spLocks/>
          </p:cNvSpPr>
          <p:nvPr/>
        </p:nvSpPr>
        <p:spPr bwMode="auto">
          <a:xfrm>
            <a:off x="215900" y="2692400"/>
            <a:ext cx="25146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 err="1">
                <a:solidFill>
                  <a:srgbClr val="96151F"/>
                </a:solidFill>
                <a:latin typeface="Arial Black" charset="0"/>
              </a:rPr>
              <a:t>Muon</a:t>
            </a:r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 Telescope Detector (runs 13/14)</a:t>
            </a:r>
            <a:endParaRPr lang="en-US" sz="14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3518440" y="5929735"/>
            <a:ext cx="528017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azimuthal particle identification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at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mid-rapidity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70" name="Oval 4"/>
          <p:cNvSpPr>
            <a:spLocks noChangeArrowheads="1"/>
          </p:cNvSpPr>
          <p:nvPr/>
        </p:nvSpPr>
        <p:spPr bwMode="auto">
          <a:xfrm>
            <a:off x="179388" y="4078288"/>
            <a:ext cx="3389312" cy="2093912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13</a:t>
            </a:fld>
            <a:endParaRPr lang="en-US" altLang="zh-CN" sz="1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0" y="754935"/>
            <a:ext cx="3584448" cy="31617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41" y="3963304"/>
            <a:ext cx="3972560" cy="2255520"/>
          </a:xfrm>
          <a:prstGeom prst="rect">
            <a:avLst/>
          </a:prstGeom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4277482" y="4299446"/>
            <a:ext cx="4127610" cy="16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I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ntermediate </a:t>
            </a:r>
            <a:r>
              <a:rPr lang="en-US" altLang="zh-CN" sz="1400" u="sng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u="sng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ilicon </a:t>
            </a: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racker: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single-sided double-metal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silicon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pad 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sensors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600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×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6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mm pitch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</a:t>
            </a:r>
            <a:r>
              <a:rPr lang="en-US" altLang="zh-CN" sz="1400" baseline="-250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-φ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170 </a:t>
            </a:r>
            <a:r>
              <a:rPr lang="en-US" altLang="zh-CN" sz="14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z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1800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radius: 14 cm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X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</a:t>
            </a:r>
            <a:r>
              <a:rPr lang="en-US" altLang="zh-CN" sz="14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&lt; 1.5 %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2702" y="6172118"/>
            <a:ext cx="8697301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task of SSD and IST is to guide the track from TPC to the innermost PXL detector with high hit density. 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783" y="3925454"/>
            <a:ext cx="7749308" cy="23460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48727" y="808181"/>
            <a:ext cx="4768273" cy="35906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092" y="1713099"/>
            <a:ext cx="3566668" cy="265557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214073" y="688067"/>
            <a:ext cx="4953002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ilicon </a:t>
            </a: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trip </a:t>
            </a:r>
            <a:r>
              <a:rPr lang="en-US" altLang="zh-CN" sz="1400" u="sng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400" u="sng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etector: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existing detector with new faster electronics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double sided silicon strip modules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95 </a:t>
            </a:r>
            <a:r>
              <a:rPr lang="en-US" altLang="zh-CN" sz="14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pitch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r-φ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20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z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740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radius: 22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cm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X/X</a:t>
            </a:r>
            <a:r>
              <a:rPr lang="en-US" altLang="zh-CN" sz="14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1 %</a:t>
            </a:r>
            <a:endParaRPr lang="en-US" altLang="zh-CN" sz="1400" dirty="0" smtClean="0">
              <a:solidFill>
                <a:srgbClr val="FF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4" name="标题 1"/>
          <p:cNvSpPr txBox="1">
            <a:spLocks/>
          </p:cNvSpPr>
          <p:nvPr/>
        </p:nvSpPr>
        <p:spPr bwMode="auto">
          <a:xfrm>
            <a:off x="466725" y="5834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Design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14</a:t>
            </a:fld>
            <a:endParaRPr lang="en-US" altLang="zh-CN" sz="1200"/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-1007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Pixel Detector Design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4156364" y="627669"/>
            <a:ext cx="4987636" cy="492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X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L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detector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MS Gothic" charset="0"/>
                <a:cs typeface="MS Gothic" charset="0"/>
              </a:rPr>
              <a:t>10 sectors * 4 ladders (1 inner + 3 outer) * 10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onolithic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A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ctive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ixel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ensors (MAPS)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20.7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pixel pitch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thinned down to 50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used in a collider experiment for the first time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light carbon fiber support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radius: 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2.9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cm (inner) 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8.2 cm (outer)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=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7.8 </a:t>
            </a:r>
            <a:r>
              <a:rPr lang="en-US" altLang="zh-CN" sz="1400" dirty="0" err="1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      </a:t>
            </a:r>
            <a:r>
              <a:rPr lang="en-US" altLang="zh-CN" sz="1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MS Gothic" charset="0"/>
                <a:cs typeface="MS Gothic" charset="0"/>
              </a:rPr>
              <a:t>vibration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X/X</a:t>
            </a:r>
            <a:r>
              <a:rPr lang="en-US" altLang="zh-CN" sz="14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0.4 %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/ layer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360 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pixels in total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air cooled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83" y="831288"/>
            <a:ext cx="4044950" cy="27241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909457" y="1535545"/>
            <a:ext cx="1558634" cy="4502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394364" y="2355275"/>
            <a:ext cx="1062181" cy="4271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:\Users\HW-CP-home\Pictures\PXL_photos_2014_install\P10106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20" y="2634701"/>
            <a:ext cx="2208526" cy="33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3183" y="5414427"/>
            <a:ext cx="579581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3 kinematic mounts locate the PXL half on the PXL supporting tube.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521" y="3970482"/>
            <a:ext cx="2682240" cy="145542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528466" y="3604104"/>
            <a:ext cx="1443169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xyz constraint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87051" y="3814231"/>
            <a:ext cx="1235364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xy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constraint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512631" y="4994176"/>
            <a:ext cx="1235364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 constraint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cxnSp>
        <p:nvCxnSpPr>
          <p:cNvPr id="26" name="Straight Arrow Connector 25"/>
          <p:cNvCxnSpPr>
            <a:stCxn id="22" idx="2"/>
          </p:cNvCxnSpPr>
          <p:nvPr/>
        </p:nvCxnSpPr>
        <p:spPr>
          <a:xfrm flipH="1">
            <a:off x="2817105" y="4001649"/>
            <a:ext cx="432946" cy="108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304648" y="4064000"/>
            <a:ext cx="692728" cy="1154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547103" y="5183909"/>
            <a:ext cx="727363" cy="69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50097" y="5791246"/>
            <a:ext cx="8809176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insertion can be done in ~12 hours, by pushing PXL halves along rails and latching on kinematic mounts.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sets of PXL detectors and 40 spare ladders are made, to replace damaged detector units when needed.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158604"/>
              </p:ext>
            </p:extLst>
          </p:nvPr>
        </p:nvGraphicFramePr>
        <p:xfrm>
          <a:off x="4852506" y="3857625"/>
          <a:ext cx="1428218" cy="46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8" imgW="1181100" imgH="381000" progId="Equation.3">
                  <p:embed/>
                </p:oleObj>
              </mc:Choice>
              <mc:Fallback>
                <p:oleObj name="Equation" r:id="rId8" imgW="11811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52506" y="3857625"/>
                        <a:ext cx="1428218" cy="46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6130636" y="4156365"/>
            <a:ext cx="0" cy="196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40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15</a:t>
            </a:fld>
            <a:endParaRPr lang="en-US" altLang="zh-CN" sz="1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3169"/>
          <a:stretch>
            <a:fillRect/>
          </a:stretch>
        </p:blipFill>
        <p:spPr bwMode="auto">
          <a:xfrm>
            <a:off x="147786" y="683546"/>
            <a:ext cx="2625737" cy="21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10" y="2815946"/>
            <a:ext cx="2881884" cy="3637788"/>
          </a:xfrm>
          <a:prstGeom prst="rect">
            <a:avLst/>
          </a:prstGeom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56" y="743542"/>
            <a:ext cx="3977640" cy="39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94672" y="2660093"/>
            <a:ext cx="2837874" cy="3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altLang="en-US" sz="1200" dirty="0">
                <a:solidFill>
                  <a:srgbClr val="000000"/>
                </a:solidFill>
              </a:rPr>
              <a:t>MAPS pixel cross-section </a:t>
            </a:r>
            <a:r>
              <a:rPr lang="en-GB" altLang="en-US" sz="1200" dirty="0" smtClean="0">
                <a:solidFill>
                  <a:srgbClr val="000000"/>
                </a:solidFill>
              </a:rPr>
              <a:t>(not to scale)</a:t>
            </a:r>
            <a:endParaRPr lang="en-GB" altLang="en-US" sz="1200" dirty="0">
              <a:solidFill>
                <a:srgbClr val="000000"/>
              </a:solidFill>
            </a:endParaRPr>
          </a:p>
        </p:txBody>
      </p:sp>
      <p:sp>
        <p:nvSpPr>
          <p:cNvPr id="28" name="标题 1"/>
          <p:cNvSpPr txBox="1">
            <a:spLocks/>
          </p:cNvSpPr>
          <p:nvPr/>
        </p:nvSpPr>
        <p:spPr bwMode="auto">
          <a:xfrm>
            <a:off x="1581720" y="188913"/>
            <a:ext cx="7289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Monolithic Active Pixel Sensors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3198078" y="5206602"/>
            <a:ext cx="6049818" cy="13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standard commercial CMOS technology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ensor </a:t>
            </a:r>
            <a:r>
              <a:rPr lang="en-GB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and signal processing are integrated in the same silicon </a:t>
            </a: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wafer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discriminator &amp; zero suppression in sensor, readout raw hits directly</a:t>
            </a:r>
            <a:endParaRPr lang="en-GB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285750" lvl="1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GB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integration time </a:t>
            </a:r>
            <a:r>
              <a:rPr lang="el-GR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185.6 μs</a:t>
            </a:r>
            <a:endParaRPr lang="el-GR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784249" y="2565012"/>
            <a:ext cx="2863273" cy="10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0" lvl="1" indent="0"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Reticle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size (~ 4 cm²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endParaRPr lang="en-US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lvl="1" indent="0"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928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x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960 ~= 890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k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pixels</a:t>
            </a:r>
          </a:p>
          <a:p>
            <a:pPr marL="0" lvl="1" indent="0"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Pixel pitch 20.7 </a:t>
            </a:r>
            <a:r>
              <a:rPr lang="en-US" altLang="en-US" sz="140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μm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164" y="3702637"/>
            <a:ext cx="254000" cy="330200"/>
          </a:xfrm>
          <a:prstGeom prst="rect">
            <a:avLst/>
          </a:prstGeom>
        </p:spPr>
      </p:pic>
      <p:pic>
        <p:nvPicPr>
          <p:cNvPr id="33" name="Picture 3" descr="Leo.jpg"/>
          <p:cNvPicPr>
            <a:picLocks noChangeAspect="1"/>
          </p:cNvPicPr>
          <p:nvPr/>
        </p:nvPicPr>
        <p:blipFill>
          <a:blip r:embed="rId8"/>
          <a:srcRect l="21106" r="21330" b="25533"/>
          <a:stretch>
            <a:fillRect/>
          </a:stretch>
        </p:blipFill>
        <p:spPr bwMode="auto">
          <a:xfrm>
            <a:off x="3574480" y="3139036"/>
            <a:ext cx="1239975" cy="1447755"/>
          </a:xfrm>
          <a:prstGeom prst="rect">
            <a:avLst/>
          </a:prstGeom>
          <a:blipFill dpi="0" rotWithShape="1">
            <a:blip r:embed="rId9">
              <a:alphaModFix amt="73000"/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703945" y="625376"/>
            <a:ext cx="2860959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signal mainly from 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thermal diffusion in the low-doped epitaxial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layer (10~15 </a:t>
            </a:r>
            <a:r>
              <a:rPr lang="en-US" altLang="en-US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μm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100 % fill-factor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MIP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signal &lt; 1000 electrons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collected in large E</a:t>
            </a:r>
            <a:r>
              <a:rPr lang="en-US" altLang="en-US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-field depleted </a:t>
            </a:r>
            <a:r>
              <a:rPr lang="en-US" alt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region</a:t>
            </a:r>
            <a:endParaRPr lang="el-GR" alt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149" y="762000"/>
            <a:ext cx="5382487" cy="21705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198090" y="2978727"/>
            <a:ext cx="0" cy="36137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669638" y="6305746"/>
            <a:ext cx="2216713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Correlated Double Sampling</a:t>
            </a:r>
            <a:endParaRPr lang="el-GR" altLang="en-US" sz="10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477" y="4536229"/>
            <a:ext cx="494163" cy="330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8778" y="4748643"/>
            <a:ext cx="1181100" cy="845820"/>
          </a:xfrm>
          <a:prstGeom prst="rect">
            <a:avLst/>
          </a:prstGeom>
        </p:spPr>
      </p:pic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3156532" y="4671308"/>
            <a:ext cx="5514104" cy="68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9725" indent="-339725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457200" eaLnBrk="0" hangingPunct="0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000000"/>
              </a:buClr>
              <a:buSzPct val="100000"/>
            </a:pPr>
            <a:r>
              <a:rPr lang="en-GB" altLang="en-US" sz="1400" dirty="0" smtClean="0">
                <a:solidFill>
                  <a:srgbClr val="000000"/>
                </a:solidFill>
              </a:rPr>
              <a:t>Developed </a:t>
            </a:r>
            <a:r>
              <a:rPr lang="en-GB" altLang="en-US" sz="1400" dirty="0" smtClean="0"/>
              <a:t>by PICSEL group of IPHC-Strasbourg</a:t>
            </a:r>
            <a:r>
              <a:rPr lang="en-GB" altLang="en-US" sz="14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ts val="300"/>
              </a:spcBef>
              <a:buClr>
                <a:srgbClr val="000000"/>
              </a:buClr>
              <a:buSzPct val="100000"/>
            </a:pPr>
            <a:r>
              <a:rPr lang="en-GB" altLang="en-US" sz="1400" dirty="0" smtClean="0">
                <a:solidFill>
                  <a:srgbClr val="000000"/>
                </a:solidFill>
              </a:rPr>
              <a:t>(Marc Winter et al.)                        </a:t>
            </a:r>
            <a:r>
              <a:rPr lang="en-GB" altLang="en-US" sz="1800" dirty="0" smtClean="0">
                <a:solidFill>
                  <a:srgbClr val="000000"/>
                </a:solidFill>
              </a:rPr>
              <a:t>Thank you!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16</a:t>
            </a:fld>
            <a:endParaRPr lang="en-US" altLang="zh-CN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11526"/>
          <a:stretch>
            <a:fillRect/>
          </a:stretch>
        </p:blipFill>
        <p:spPr bwMode="auto">
          <a:xfrm>
            <a:off x="4868574" y="848020"/>
            <a:ext cx="3523621" cy="323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Status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26" y="846570"/>
            <a:ext cx="3324860" cy="3275076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3260" y="4185910"/>
            <a:ext cx="8993910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                      a cosmic event                                                       a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200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event</a:t>
            </a:r>
          </a:p>
          <a:p>
            <a:pPr>
              <a:lnSpc>
                <a:spcPct val="150000"/>
              </a:lnSpc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</a:t>
            </a:r>
            <a:r>
              <a:rPr lang="en-US" altLang="zh-CN" sz="1400" b="1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system has been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installed ahead of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RHIC 2014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running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 take cosmic data for alignment (before Feb. 9 and whenever there is long time with no beam). We also tested 3 PXL sectors in Run-13.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Some detector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performance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optimization was done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during 14.5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run (Feb. 14 ~ Mar. 11)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data taking with PXL and IST since March 15. Collected ~1.2 Billion events so far.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SSD commissioned later in the run – collected about 150 Million events so far.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56" y="738909"/>
            <a:ext cx="2727960" cy="2545080"/>
          </a:xfrm>
          <a:prstGeom prst="rect">
            <a:avLst/>
          </a:prstGeom>
        </p:spPr>
      </p:pic>
      <p:sp>
        <p:nvSpPr>
          <p:cNvPr id="25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17</a:t>
            </a:fld>
            <a:endParaRPr lang="en-US" altLang="zh-CN" sz="1200"/>
          </a:p>
        </p:txBody>
      </p:sp>
      <p:graphicFrame>
        <p:nvGraphicFramePr>
          <p:cNvPr id="29" name="Table 2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47475331"/>
              </p:ext>
            </p:extLst>
          </p:nvPr>
        </p:nvGraphicFramePr>
        <p:xfrm>
          <a:off x="311655" y="3151881"/>
          <a:ext cx="2505414" cy="1293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292"/>
                <a:gridCol w="1351122"/>
              </a:tblGrid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layer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inactive</a:t>
                      </a:r>
                      <a:r>
                        <a:rPr lang="en-US" sz="1600" baseline="0" dirty="0" smtClean="0"/>
                        <a:t> units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PXL inner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14 %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PXL outer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1 %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  <a:tr h="3232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IST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4 %</a:t>
                      </a:r>
                      <a:endParaRPr lang="en-US" sz="1600" dirty="0"/>
                    </a:p>
                  </a:txBody>
                  <a:tcPr marL="76810" marR="76810" marT="38405" marB="38405"/>
                </a:tc>
              </a:tr>
            </a:tbl>
          </a:graphicData>
        </a:graphic>
      </p:graphicFrame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6730998" y="3177205"/>
            <a:ext cx="193963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Z vs.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φ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IST hits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967196" y="3482146"/>
            <a:ext cx="5957440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Most PXL sensor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damages appears to be radiation related damage possibly due to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latch up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in thinned sensors. </a:t>
            </a: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394370" y="4211869"/>
            <a:ext cx="5715000" cy="20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0" lvl="1" indent="0"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Minimal or no damage for &gt; 1 month: our operational methods were successful at stopping or greatly reducing the rate of damage.</a:t>
            </a:r>
          </a:p>
          <a:p>
            <a:pPr marL="28575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and IST are only turned on when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collision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rate &lt; 55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kHz.</a:t>
            </a:r>
          </a:p>
          <a:p>
            <a:pPr marL="28575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detector resets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every 15 minutes 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lvl="1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Latch up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thresholds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changed from 400 mA to 120 mA </a:t>
            </a: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above the measured operating current </a:t>
            </a:r>
            <a:r>
              <a:rPr lang="en-US" altLang="zh-CN" sz="1400" dirty="0" smtClean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for each ladder</a:t>
            </a:r>
            <a:endParaRPr lang="en-US" altLang="zh-CN" sz="1400" dirty="0">
              <a:solidFill>
                <a:srgbClr val="FF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5" name="标题 1"/>
          <p:cNvSpPr txBox="1">
            <a:spLocks/>
          </p:cNvSpPr>
          <p:nvPr/>
        </p:nvSpPr>
        <p:spPr bwMode="auto">
          <a:xfrm>
            <a:off x="1431635" y="188913"/>
            <a:ext cx="648854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Damage and Remediation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10" y="837030"/>
            <a:ext cx="2983738" cy="20294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04" y="835886"/>
            <a:ext cx="2983738" cy="2038096"/>
          </a:xfrm>
          <a:prstGeom prst="rect">
            <a:avLst/>
          </a:prstGeom>
        </p:spPr>
      </p:pic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324849" y="2736171"/>
            <a:ext cx="604824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Z vs.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φ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hits in PXL inner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layer  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Z vs. </a:t>
            </a:r>
            <a:r>
              <a:rPr lang="en-US" altLang="zh-CN" sz="14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φ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hits in PXL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outer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layer 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99" y="4449617"/>
            <a:ext cx="3149600" cy="2189480"/>
          </a:xfrm>
          <a:prstGeom prst="rect">
            <a:avLst/>
          </a:prstGeom>
        </p:spPr>
      </p:pic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376216" y="5858055"/>
            <a:ext cx="193963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100 inner sensors in total</a:t>
            </a:r>
            <a:endParaRPr lang="en-US" altLang="zh-CN" sz="12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18</a:t>
            </a:fld>
            <a:endParaRPr lang="en-US" altLang="zh-CN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5" y="1193955"/>
            <a:ext cx="4636008" cy="3168396"/>
          </a:xfrm>
          <a:prstGeom prst="rect">
            <a:avLst/>
          </a:prstGeom>
        </p:spPr>
      </p:pic>
      <p:pic>
        <p:nvPicPr>
          <p:cNvPr id="23" name="图片 70" descr="AvgEfficiencyVsPadSizecut_cosmic_PedTimeBin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8617"/>
          <a:stretch>
            <a:fillRect/>
          </a:stretch>
        </p:blipFill>
        <p:spPr bwMode="auto">
          <a:xfrm>
            <a:off x="4722107" y="1234782"/>
            <a:ext cx="4115825" cy="298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61522" y="3454306"/>
            <a:ext cx="1702868" cy="3103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10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230075" y="4104932"/>
            <a:ext cx="3544456" cy="10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efficiency measured with cosmic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ray: hits / projection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~ 95 % at operational threshold / noise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59789" y="5894248"/>
            <a:ext cx="865330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Tuning for including HFT in tracking is going on…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8" name="标题 1"/>
          <p:cNvSpPr txBox="1">
            <a:spLocks/>
          </p:cNvSpPr>
          <p:nvPr/>
        </p:nvSpPr>
        <p:spPr bwMode="auto">
          <a:xfrm>
            <a:off x="865908" y="188913"/>
            <a:ext cx="796636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Efficiency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49291" y="4195089"/>
            <a:ext cx="4115073" cy="16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sensor efficiency measured with cosmic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ray: hits /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projection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Before the detector response optimization and running with the beam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Average = 97.2 %</a:t>
            </a:r>
          </a:p>
        </p:txBody>
      </p:sp>
      <p:sp>
        <p:nvSpPr>
          <p:cNvPr id="2" name="Rectangle 1"/>
          <p:cNvSpPr/>
          <p:nvPr/>
        </p:nvSpPr>
        <p:spPr>
          <a:xfrm>
            <a:off x="946719" y="796717"/>
            <a:ext cx="7839372" cy="39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Low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statistics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of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near horizontal cosmic                      operational threshold / noise = 5 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327729" y="1177636"/>
            <a:ext cx="138546" cy="2655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512129" y="1179947"/>
            <a:ext cx="138546" cy="2655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5754253" y="1182257"/>
            <a:ext cx="64655" cy="3994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Survey and Alignment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58763" y="3925099"/>
            <a:ext cx="638751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Coordinate Measurement Machine is used to survey HFT detector parts.</a:t>
            </a:r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19</a:t>
            </a:fld>
            <a:endParaRPr lang="en-US" altLang="zh-CN" sz="1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9" y="848933"/>
            <a:ext cx="4688586" cy="3205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304" y="1007483"/>
            <a:ext cx="3256280" cy="2052320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449453" y="2940166"/>
            <a:ext cx="3429000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sensor surface profile from survey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+- 30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&gt; PXL hit error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4" y="4394341"/>
            <a:ext cx="6819900" cy="1701800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75262" y="6051470"/>
            <a:ext cx="579781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hit residual distribution before and after PXL half to half alignment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892632" y="4412134"/>
            <a:ext cx="2101277" cy="10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osmic ray is used to align different HFT detector parts.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8545" y="4364182"/>
            <a:ext cx="88784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7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2</a:t>
            </a:fld>
            <a:endParaRPr lang="en-US" altLang="zh-CN" sz="1200"/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44741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Outline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529" y="855071"/>
            <a:ext cx="8436690" cy="569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Physics motivation</a:t>
            </a: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endParaRPr lang="en-US" sz="20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Design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Heavy Flavor Tracker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PiXeL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, IST, SSD detectors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Status and performance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Status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Efficiency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Survey and alignment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Hit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residual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track DCA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Summary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 bwMode="auto">
          <a:xfrm>
            <a:off x="958272" y="188913"/>
            <a:ext cx="772852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Hit Residual and Track DCA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20</a:t>
            </a:fld>
            <a:endParaRPr lang="en-US" altLang="zh-CN" sz="1200"/>
          </a:p>
        </p:txBody>
      </p:sp>
      <p:pic>
        <p:nvPicPr>
          <p:cNvPr id="19" name="图片 6" descr="istResidualQa_cosmi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4565"/>
          <a:stretch>
            <a:fillRect/>
          </a:stretch>
        </p:blipFill>
        <p:spPr bwMode="auto">
          <a:xfrm>
            <a:off x="227324" y="3082642"/>
            <a:ext cx="4091378" cy="206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41224" y="5138794"/>
            <a:ext cx="3626503" cy="10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hit residuals to cosmic track projection: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x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= 200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z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=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1800 </a:t>
            </a:r>
            <a:r>
              <a:rPr lang="en-US" altLang="zh-CN" sz="14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match IST pad size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318" y="2636986"/>
            <a:ext cx="4299712" cy="3023616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306455" y="5492902"/>
            <a:ext cx="4814450" cy="10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DCA resolution for tracks with TPC + 1 IST hit + 2 PXL hits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30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at high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endParaRPr lang="en-US" altLang="zh-CN" sz="1400" baseline="-250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elow project goal: 60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for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kaon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4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= 750 MeV/c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4389" y="762001"/>
            <a:ext cx="7137396" cy="2055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81" y="760285"/>
            <a:ext cx="6781800" cy="1790700"/>
          </a:xfrm>
          <a:prstGeom prst="rect">
            <a:avLst/>
          </a:prstGeom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380995" y="2400241"/>
            <a:ext cx="838195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hit residual to cosmic track projection after PXL sector alignment: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σ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&lt; 25 </a:t>
            </a:r>
            <a:r>
              <a:rPr lang="en-US" altLang="zh-CN" sz="14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match the design goal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352637" y="2817091"/>
            <a:ext cx="0" cy="36483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7818" y="2782453"/>
            <a:ext cx="86937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1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628" y="920841"/>
            <a:ext cx="3918950" cy="2651823"/>
          </a:xfrm>
          <a:prstGeom prst="rect">
            <a:avLst/>
          </a:prstGeom>
        </p:spPr>
      </p:pic>
      <p:sp>
        <p:nvSpPr>
          <p:cNvPr id="57345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0FCB0B-F1BF-BF48-A029-7E6669769CF8}" type="slidenum">
              <a:rPr lang="en-US" altLang="zh-CN" sz="1200"/>
              <a:pPr eaLnBrk="1" hangingPunct="1"/>
              <a:t>21</a:t>
            </a:fld>
            <a:endParaRPr lang="en-US" altLang="zh-CN" sz="1200"/>
          </a:p>
        </p:txBody>
      </p:sp>
      <p:sp>
        <p:nvSpPr>
          <p:cNvPr id="5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Summary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0038" y="981910"/>
            <a:ext cx="4826143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Heavy Flavor Tracker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will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enable or enhance many open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heavy flavor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measurements, by reconstructing open heavy flavor hadrons with displaced decay vertices.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State-of-art MAPS technology is used for the first time in a collider experiment in the PXL detector.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74638" y="3577346"/>
            <a:ext cx="8547100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All 3 sub-detectors (PXL, IST, SSD) are finished with construction and inserted into STAR before RHIC year 2014 running.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survey and preliminary alignment, we already achieved ~30 microns pointing resolution for high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tracks reconstructed with HFT hits.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Data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taking with PXL and IST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reached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our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goal for this year.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p+p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200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and more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Au+Au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data will come in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runs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15 &amp; 16.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New physics results with HFT will greatly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enhance our understanding of QGP created at RHIC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.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标题 1"/>
          <p:cNvSpPr txBox="1">
            <a:spLocks/>
          </p:cNvSpPr>
          <p:nvPr/>
        </p:nvSpPr>
        <p:spPr bwMode="auto">
          <a:xfrm>
            <a:off x="466725" y="246694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Back Up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0FCB0B-F1BF-BF48-A029-7E6669769CF8}" type="slidenum">
              <a:rPr lang="en-US" altLang="zh-CN" sz="1200"/>
              <a:pPr eaLnBrk="1" hangingPunct="1"/>
              <a:t>22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754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1208" r="3027" b="3111"/>
          <a:stretch>
            <a:fillRect/>
          </a:stretch>
        </p:blipFill>
        <p:spPr bwMode="auto">
          <a:xfrm>
            <a:off x="1143000" y="990600"/>
            <a:ext cx="70104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Line 10"/>
          <p:cNvSpPr>
            <a:spLocks noChangeShapeType="1"/>
          </p:cNvSpPr>
          <p:nvPr/>
        </p:nvSpPr>
        <p:spPr bwMode="auto">
          <a:xfrm flipH="1" flipV="1">
            <a:off x="2895600" y="838200"/>
            <a:ext cx="1295400" cy="1676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7" name="Rectangle 11"/>
          <p:cNvSpPr>
            <a:spLocks/>
          </p:cNvSpPr>
          <p:nvPr/>
        </p:nvSpPr>
        <p:spPr bwMode="auto">
          <a:xfrm>
            <a:off x="88014" y="820916"/>
            <a:ext cx="2998086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Tracking &amp; 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dE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/dx: </a:t>
            </a: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Projection Chamber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198" name="Line 12"/>
          <p:cNvSpPr>
            <a:spLocks noChangeShapeType="1"/>
          </p:cNvSpPr>
          <p:nvPr/>
        </p:nvSpPr>
        <p:spPr bwMode="auto">
          <a:xfrm flipV="1">
            <a:off x="5217958" y="1295400"/>
            <a:ext cx="1944842" cy="6285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9" name="Line 16"/>
          <p:cNvSpPr>
            <a:spLocks noChangeShapeType="1"/>
          </p:cNvSpPr>
          <p:nvPr/>
        </p:nvSpPr>
        <p:spPr bwMode="auto">
          <a:xfrm flipV="1">
            <a:off x="4991637" y="914399"/>
            <a:ext cx="342362" cy="108499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0" name="Rectangle 18"/>
          <p:cNvSpPr>
            <a:spLocks/>
          </p:cNvSpPr>
          <p:nvPr/>
        </p:nvSpPr>
        <p:spPr bwMode="auto">
          <a:xfrm>
            <a:off x="3922899" y="871466"/>
            <a:ext cx="2703279" cy="492443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wrap="square"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Particle ID: </a:t>
            </a:r>
            <a:endParaRPr lang="en-US" sz="1600" dirty="0" smtClean="0">
              <a:solidFill>
                <a:srgbClr val="0C0572"/>
              </a:solidFill>
              <a:latin typeface="Arial Black" charset="0"/>
            </a:endParaRPr>
          </a:p>
          <a:p>
            <a:pPr marL="39688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Time Of Flight detector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201" name="Rectangle 4"/>
          <p:cNvSpPr>
            <a:spLocks/>
          </p:cNvSpPr>
          <p:nvPr/>
        </p:nvSpPr>
        <p:spPr bwMode="auto">
          <a:xfrm>
            <a:off x="4267200" y="2819400"/>
            <a:ext cx="685800" cy="457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202" name="Line 5"/>
          <p:cNvSpPr>
            <a:spLocks noChangeShapeType="1"/>
          </p:cNvSpPr>
          <p:nvPr/>
        </p:nvSpPr>
        <p:spPr bwMode="auto">
          <a:xfrm flipH="1">
            <a:off x="914400" y="2819400"/>
            <a:ext cx="3352800" cy="1447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3" name="Line 6"/>
          <p:cNvSpPr>
            <a:spLocks noChangeShapeType="1"/>
          </p:cNvSpPr>
          <p:nvPr/>
        </p:nvSpPr>
        <p:spPr bwMode="auto">
          <a:xfrm flipH="1">
            <a:off x="3352800" y="3276600"/>
            <a:ext cx="1600200" cy="2336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205" name="Picture 5" descr="IMG_1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111500"/>
            <a:ext cx="17319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Line 12"/>
          <p:cNvSpPr>
            <a:spLocks noChangeShapeType="1"/>
          </p:cNvSpPr>
          <p:nvPr/>
        </p:nvSpPr>
        <p:spPr bwMode="auto">
          <a:xfrm flipV="1">
            <a:off x="6324600" y="1295400"/>
            <a:ext cx="1676400" cy="1676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7" name="Line 12"/>
          <p:cNvSpPr>
            <a:spLocks noChangeShapeType="1"/>
          </p:cNvSpPr>
          <p:nvPr/>
        </p:nvSpPr>
        <p:spPr bwMode="auto">
          <a:xfrm flipH="1" flipV="1">
            <a:off x="7886700" y="1333500"/>
            <a:ext cx="190500" cy="17907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8" name="Rectangle 9"/>
          <p:cNvSpPr>
            <a:spLocks/>
          </p:cNvSpPr>
          <p:nvPr/>
        </p:nvSpPr>
        <p:spPr bwMode="auto">
          <a:xfrm>
            <a:off x="330200" y="3536950"/>
            <a:ext cx="19050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Heavy Flavor Tracker (run 14)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209" name="Rectangle 17"/>
          <p:cNvSpPr>
            <a:spLocks/>
          </p:cNvSpPr>
          <p:nvPr/>
        </p:nvSpPr>
        <p:spPr bwMode="auto">
          <a:xfrm>
            <a:off x="6667500" y="874376"/>
            <a:ext cx="2273300" cy="1723549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algn="ctr" defTabSz="457200"/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Electromagnetic </a:t>
            </a:r>
            <a:r>
              <a:rPr lang="en-US" sz="1600" dirty="0" err="1">
                <a:solidFill>
                  <a:srgbClr val="0C0572"/>
                </a:solidFill>
                <a:latin typeface="Arial Black" charset="0"/>
              </a:rPr>
              <a:t>Calorimetry</a:t>
            </a:r>
            <a:r>
              <a:rPr lang="en-US" sz="1600" dirty="0">
                <a:solidFill>
                  <a:srgbClr val="0C0572"/>
                </a:solidFill>
                <a:latin typeface="Arial Black" charset="0"/>
              </a:rPr>
              <a:t>: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Barrel EMC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+</a:t>
            </a:r>
            <a:r>
              <a:rPr lang="en-US" sz="1600" dirty="0" err="1" smtClean="0">
                <a:solidFill>
                  <a:srgbClr val="0C0572"/>
                </a:solidFill>
                <a:latin typeface="Arial Black" charset="0"/>
              </a:rPr>
              <a:t>Endcap</a:t>
            </a:r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 EMC</a:t>
            </a:r>
          </a:p>
          <a:p>
            <a:pPr marL="39688" algn="ctr" defTabSz="457200"/>
            <a:r>
              <a:rPr lang="en-US" sz="1600" dirty="0" smtClean="0">
                <a:solidFill>
                  <a:srgbClr val="0C0572"/>
                </a:solidFill>
                <a:latin typeface="Arial Black" charset="0"/>
              </a:rPr>
              <a:t>+Forward Meson Spectrometer</a:t>
            </a:r>
            <a:endParaRPr lang="en-US" sz="1600" dirty="0">
              <a:solidFill>
                <a:srgbClr val="0C0572"/>
              </a:solidFill>
              <a:latin typeface="Arial Black" charset="0"/>
            </a:endParaRPr>
          </a:p>
          <a:p>
            <a:pPr marL="39688" algn="ctr" defTabSz="457200"/>
            <a:r>
              <a:rPr lang="en-US" sz="1600" b="1" dirty="0">
                <a:solidFill>
                  <a:srgbClr val="0C0572"/>
                </a:solidFill>
              </a:rPr>
              <a:t>(-1 ≤ </a:t>
            </a:r>
            <a:r>
              <a:rPr lang="en-US" sz="1600" b="1" dirty="0">
                <a:solidFill>
                  <a:srgbClr val="0C0572"/>
                </a:solidFill>
                <a:sym typeface="Symbol" charset="0"/>
              </a:rPr>
              <a:t></a:t>
            </a:r>
            <a:r>
              <a:rPr lang="en-US" sz="1600" b="1" dirty="0">
                <a:solidFill>
                  <a:srgbClr val="0C0572"/>
                </a:solidFill>
              </a:rPr>
              <a:t> ≤ 4)</a:t>
            </a:r>
            <a:endParaRPr lang="en-US" sz="1600" b="1" dirty="0">
              <a:solidFill>
                <a:srgbClr val="0C0572"/>
              </a:solidFill>
              <a:latin typeface="Arial Black" charset="0"/>
            </a:endParaRPr>
          </a:p>
        </p:txBody>
      </p:sp>
      <p:sp>
        <p:nvSpPr>
          <p:cNvPr id="8210" name="Line 10"/>
          <p:cNvSpPr>
            <a:spLocks noChangeShapeType="1"/>
          </p:cNvSpPr>
          <p:nvPr/>
        </p:nvSpPr>
        <p:spPr bwMode="auto">
          <a:xfrm flipH="1">
            <a:off x="1828800" y="2590800"/>
            <a:ext cx="68580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1" name="Line 10"/>
          <p:cNvSpPr>
            <a:spLocks noChangeShapeType="1"/>
          </p:cNvSpPr>
          <p:nvPr/>
        </p:nvSpPr>
        <p:spPr bwMode="auto">
          <a:xfrm flipH="1">
            <a:off x="1524000" y="2209800"/>
            <a:ext cx="1066800" cy="838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2" name="Line 10"/>
          <p:cNvSpPr>
            <a:spLocks noChangeShapeType="1"/>
          </p:cNvSpPr>
          <p:nvPr/>
        </p:nvSpPr>
        <p:spPr bwMode="auto">
          <a:xfrm flipH="1">
            <a:off x="1828800" y="1905000"/>
            <a:ext cx="838200" cy="914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3" name="Rectangle 9"/>
          <p:cNvSpPr>
            <a:spLocks/>
          </p:cNvSpPr>
          <p:nvPr/>
        </p:nvSpPr>
        <p:spPr bwMode="auto">
          <a:xfrm>
            <a:off x="215900" y="2819400"/>
            <a:ext cx="25146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 err="1">
                <a:solidFill>
                  <a:srgbClr val="96151F"/>
                </a:solidFill>
                <a:latin typeface="Arial Black" charset="0"/>
              </a:rPr>
              <a:t>Muon</a:t>
            </a:r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 Telescope Detector (runs 13/14)</a:t>
            </a:r>
            <a:endParaRPr lang="en-US" sz="14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8218" name="Line 12"/>
          <p:cNvSpPr>
            <a:spLocks noChangeShapeType="1"/>
          </p:cNvSpPr>
          <p:nvPr/>
        </p:nvSpPr>
        <p:spPr bwMode="auto">
          <a:xfrm>
            <a:off x="5105400" y="3276600"/>
            <a:ext cx="838200" cy="1600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9" name="Rectangle 9"/>
          <p:cNvSpPr>
            <a:spLocks/>
          </p:cNvSpPr>
          <p:nvPr/>
        </p:nvSpPr>
        <p:spPr bwMode="auto">
          <a:xfrm>
            <a:off x="4762500" y="4832350"/>
            <a:ext cx="2362200" cy="501650"/>
          </a:xfrm>
          <a:prstGeom prst="rect">
            <a:avLst/>
          </a:prstGeom>
          <a:solidFill>
            <a:schemeClr val="bg1"/>
          </a:solidFill>
          <a:ln w="12700">
            <a:solidFill>
              <a:srgbClr val="791118"/>
            </a:solidFill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39688" defTabSz="457200"/>
            <a:r>
              <a:rPr lang="en-US" sz="1600" dirty="0">
                <a:solidFill>
                  <a:srgbClr val="96151F"/>
                </a:solidFill>
                <a:latin typeface="Arial Black" charset="0"/>
              </a:rPr>
              <a:t>Forward GEM Tracker (runs 12/13)</a:t>
            </a:r>
            <a:endParaRPr lang="en-US" sz="1600" dirty="0">
              <a:solidFill>
                <a:srgbClr val="0C0572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29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23</a:t>
            </a:fld>
            <a:endParaRPr lang="en-US" altLang="zh-CN" sz="1200" dirty="0">
              <a:solidFill>
                <a:prstClr val="black"/>
              </a:solidFill>
            </a:endParaRPr>
          </a:p>
        </p:txBody>
      </p:sp>
      <p:sp>
        <p:nvSpPr>
          <p:cNvPr id="30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STAR Detector Overview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482830" y="5739815"/>
            <a:ext cx="528017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azimuthal particle identification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at middle rapidity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>
            <a:off x="179388" y="4078288"/>
            <a:ext cx="3389312" cy="2093912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solidFill>
                <a:prstClr val="black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24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Design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512" y="2358322"/>
            <a:ext cx="3526579" cy="2773378"/>
          </a:xfrm>
          <a:prstGeom prst="rect">
            <a:avLst/>
          </a:prstGeom>
        </p:spPr>
      </p:pic>
      <p:pic>
        <p:nvPicPr>
          <p:cNvPr id="27" name="Picture 26" descr="Untitled-2.png"/>
          <p:cNvPicPr>
            <a:picLocks noChangeAspect="1"/>
          </p:cNvPicPr>
          <p:nvPr/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4137328" y="543463"/>
            <a:ext cx="4073143" cy="2769905"/>
          </a:xfrm>
          <a:prstGeom prst="rect">
            <a:avLst/>
          </a:prstGeom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887843" y="1755765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SSD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7531100" y="4192290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043" y="3136900"/>
            <a:ext cx="2849880" cy="1978660"/>
          </a:xfrm>
          <a:prstGeom prst="rect">
            <a:avLst/>
          </a:prstGeom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768600" y="4458990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2" name="Oval 4"/>
          <p:cNvSpPr/>
          <p:nvPr/>
        </p:nvSpPr>
        <p:spPr>
          <a:xfrm>
            <a:off x="264160" y="894081"/>
            <a:ext cx="3604100" cy="2819660"/>
          </a:xfrm>
          <a:prstGeom prst="ellipse">
            <a:avLst/>
          </a:prstGeom>
          <a:blipFill>
            <a:blip r:embed="rId7" cstate="screen"/>
            <a:stretch>
              <a:fillRect/>
            </a:stretch>
          </a:blip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ln>
                <a:solidFill>
                  <a:srgbClr val="FF0000"/>
                </a:solidFill>
              </a:ln>
              <a:noFill/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372600" y="33655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55800" y="1739900"/>
            <a:ext cx="2444888" cy="3097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866900" y="2400300"/>
            <a:ext cx="9779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01900" y="2857500"/>
            <a:ext cx="3797370" cy="550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3530600" y="991890"/>
            <a:ext cx="673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HFT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03" y="5182750"/>
            <a:ext cx="8875776" cy="132740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972362" y="6123944"/>
            <a:ext cx="2904453" cy="45269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5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25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Status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1409700"/>
            <a:ext cx="4277360" cy="305816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0500" y="748359"/>
            <a:ext cx="8610600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Engineering run for PXL prototype (3 out of 10 sectors) finished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installed on May 8, 2013</a:t>
            </a: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within 12 hours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first PXL data in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daq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file on May 10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78 M events taken with PXL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full system to be installed in 2014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3022600"/>
            <a:ext cx="2731008" cy="19789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3975100"/>
            <a:ext cx="3230880" cy="2199640"/>
          </a:xfrm>
          <a:prstGeom prst="rect">
            <a:avLst/>
          </a:prstGeom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3365500" y="4700290"/>
            <a:ext cx="11557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ladder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362700" y="6059190"/>
            <a:ext cx="2070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prototype half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060700" y="3569990"/>
            <a:ext cx="1549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SSD part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80200" y="991890"/>
            <a:ext cx="22860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 prototype insertion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0" name="Picture 29" descr="IMG_017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9" y="5121551"/>
            <a:ext cx="5486400" cy="12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PXL Performance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584700" y="3262959"/>
            <a:ext cx="4140200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2D correlation between measured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pxl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hit and TPC track projection on a sensor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937000" y="4552484"/>
            <a:ext cx="4838700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Double difference of hit and track projection positions between 2 overlapping sensors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Single sensor resolution = 20 / √2 = 14 microns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12 microns resolution of designed goal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9" y="867687"/>
            <a:ext cx="3203956" cy="310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2" y="3951251"/>
            <a:ext cx="3497580" cy="2409444"/>
          </a:xfrm>
          <a:prstGeom prst="rect">
            <a:avLst/>
          </a:prstGeom>
        </p:spPr>
      </p:pic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26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4533900"/>
            <a:ext cx="1437640" cy="1209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Oval 24"/>
          <p:cNvSpPr/>
          <p:nvPr/>
        </p:nvSpPr>
        <p:spPr>
          <a:xfrm>
            <a:off x="2904454" y="5004784"/>
            <a:ext cx="301761" cy="30176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748" y="774325"/>
            <a:ext cx="403225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0FCB0B-F1BF-BF48-A029-7E6669769CF8}" type="slidenum">
              <a:rPr lang="en-US" altLang="zh-CN" sz="1200">
                <a:solidFill>
                  <a:prstClr val="black"/>
                </a:solidFill>
              </a:rPr>
              <a:pPr eaLnBrk="1" hangingPunct="1"/>
              <a:t>27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39" y="797725"/>
            <a:ext cx="5984748" cy="4821936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52650" y="5469259"/>
            <a:ext cx="8449315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Beam User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Request, endorsed by RHIC PAC.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Focus on 200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GeV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AA,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pA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and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collisions for heavy ion programs with new upgrades.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RHIC Run Plan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44766" y="1119159"/>
            <a:ext cx="6588458" cy="6916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33712" y="2868563"/>
            <a:ext cx="6588458" cy="6916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35231" y="3561681"/>
            <a:ext cx="6588458" cy="6916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9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28</a:t>
            </a:fld>
            <a:endParaRPr lang="en-US" altLang="zh-CN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grpSp>
        <p:nvGrpSpPr>
          <p:cNvPr id="24" name="组 5"/>
          <p:cNvGrpSpPr>
            <a:grpSpLocks noChangeAspect="1"/>
          </p:cNvGrpSpPr>
          <p:nvPr/>
        </p:nvGrpSpPr>
        <p:grpSpPr bwMode="auto">
          <a:xfrm>
            <a:off x="2524841" y="1073111"/>
            <a:ext cx="3391831" cy="2314103"/>
            <a:chOff x="12888913" y="20929600"/>
            <a:chExt cx="5735637" cy="3913188"/>
          </a:xfrm>
        </p:grpSpPr>
        <p:pic>
          <p:nvPicPr>
            <p:cNvPr id="25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8" r="182"/>
            <a:stretch>
              <a:fillRect/>
            </a:stretch>
          </p:blipFill>
          <p:spPr bwMode="auto">
            <a:xfrm>
              <a:off x="12888913" y="20929600"/>
              <a:ext cx="5735637" cy="391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14"/>
            <p:cNvSpPr txBox="1">
              <a:spLocks noChangeArrowheads="1"/>
            </p:cNvSpPr>
            <p:nvPr/>
          </p:nvSpPr>
          <p:spPr bwMode="auto">
            <a:xfrm>
              <a:off x="13465672" y="22096170"/>
              <a:ext cx="1656679" cy="364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2">
                      <a:lumMod val="75000"/>
                    </a:schemeClr>
                  </a:solidFill>
                </a:rPr>
                <a:t>IST Pedestal</a:t>
              </a:r>
              <a:endParaRPr lang="zh-CN" alt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5871" y="20954553"/>
              <a:ext cx="2781567" cy="2119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框 14"/>
            <p:cNvSpPr txBox="1">
              <a:spLocks noChangeArrowheads="1"/>
            </p:cNvSpPr>
            <p:nvPr/>
          </p:nvSpPr>
          <p:spPr bwMode="auto">
            <a:xfrm>
              <a:off x="15914217" y="21501000"/>
              <a:ext cx="2015950" cy="52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defTabSz="3290888" fontAlgn="base">
                <a:spcBef>
                  <a:spcPct val="0"/>
                </a:spcBef>
                <a:spcAft>
                  <a:spcPct val="0"/>
                </a:spcAft>
                <a:defRPr kumimoji="1" sz="65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r>
                <a:rPr lang="en-US" altLang="zh-CN" sz="1400" dirty="0">
                  <a:solidFill>
                    <a:schemeClr val="tx2">
                      <a:lumMod val="75000"/>
                    </a:schemeClr>
                  </a:solidFill>
                </a:rPr>
                <a:t>RMS </a:t>
              </a:r>
              <a:r>
                <a:rPr lang="en-US" altLang="zh-CN" sz="1400" dirty="0" smtClean="0">
                  <a:solidFill>
                    <a:schemeClr val="tx2">
                      <a:lumMod val="75000"/>
                    </a:schemeClr>
                  </a:solidFill>
                </a:rPr>
                <a:t>noise</a:t>
              </a:r>
              <a:endParaRPr lang="zh-CN" alt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03797" y="2842421"/>
            <a:ext cx="1702868" cy="3103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10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233217" y="4077369"/>
            <a:ext cx="8726055" cy="23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signal to noise ratio ~ 23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4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Noise </a:t>
            </a:r>
            <a:r>
              <a:rPr lang="en-US" altLang="zh-CN" sz="14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data for PXL and pedestal data for IST and SSD are taken at least once per </a:t>
            </a: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day without beam, to monitor PXL noise rate, hot pixels, and calibrate IST pedestal.</a:t>
            </a:r>
            <a:endParaRPr lang="en-US" altLang="zh-CN" sz="14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54003" y="3370762"/>
            <a:ext cx="2135908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u-HU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signal with MIP</a:t>
            </a:r>
          </a:p>
          <a:p>
            <a:pPr>
              <a:lnSpc>
                <a:spcPct val="150000"/>
              </a:lnSpc>
            </a:pPr>
            <a:r>
              <a:rPr lang="hu-HU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MVP ~ 440 ADCs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542" y="977900"/>
            <a:ext cx="2995930" cy="3964940"/>
          </a:xfrm>
          <a:prstGeom prst="rect">
            <a:avLst/>
          </a:prstGeom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5957456" y="5014839"/>
            <a:ext cx="3015673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Optimize sub-array thresholds in a PXL sensor for noise rate = 2.e-6</a:t>
            </a:r>
          </a:p>
        </p:txBody>
      </p:sp>
      <p:sp>
        <p:nvSpPr>
          <p:cNvPr id="40" name="标题 1"/>
          <p:cNvSpPr txBox="1">
            <a:spLocks/>
          </p:cNvSpPr>
          <p:nvPr/>
        </p:nvSpPr>
        <p:spPr bwMode="auto">
          <a:xfrm>
            <a:off x="1420087" y="188913"/>
            <a:ext cx="7516091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Signal, Pedestal and Noise Scan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655463" y="3375408"/>
            <a:ext cx="3327399" cy="7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IST has stable pedestal and RMS level over all channels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179128" y="4719274"/>
            <a:ext cx="2930237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10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5            2.5          0           -2.5          -5          -7.5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5945906" y="4751601"/>
            <a:ext cx="317961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threshold with respect to current value  (mV)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910" y="1028745"/>
            <a:ext cx="50800" cy="2514600"/>
          </a:xfrm>
          <a:prstGeom prst="rect">
            <a:avLst/>
          </a:prstGeom>
        </p:spPr>
      </p:pic>
      <p:pic>
        <p:nvPicPr>
          <p:cNvPr id="31" name="图片 5" descr="hitQaInfo_15100093_wTrackCut_ge2pxlHitAssoc_25TpcFitPoints.ep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 t="446" r="36130" b="67110"/>
          <a:stretch>
            <a:fillRect/>
          </a:stretch>
        </p:blipFill>
        <p:spPr bwMode="auto">
          <a:xfrm>
            <a:off x="154641" y="985695"/>
            <a:ext cx="2362270" cy="245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394038" y="1186365"/>
            <a:ext cx="1152236" cy="39754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t>noise rate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34363" y="912090"/>
            <a:ext cx="0" cy="4802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8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/>
              <a:pPr algn="r" eaLnBrk="1" hangingPunct="1"/>
              <a:t>3</a:t>
            </a:fld>
            <a:endParaRPr lang="en-US" altLang="zh-CN" sz="1200"/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Physics Motivation</a:t>
            </a:r>
            <a:endParaRPr lang="en-US" altLang="zh-CN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  <a:p>
            <a:pPr algn="ctr"/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8" y="1212966"/>
            <a:ext cx="8757832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Heavy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flavor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aseline="-2500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b,c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&gt;&gt; T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, Λ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QCD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aseline="-25000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u,d,s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Produced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early in initial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hard scatterings                          Good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probe to QGP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otal number conserved in system evolution at RHIC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marR="0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However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, it’s also difficult to study heavy flavor quarks in experiments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Limited yield comparing with light flavor particles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Short lifetimes, large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combinatorial background for direct reconstruction of open heavy flavor hadrons without displaced decay vertex reconstruction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Large kinematics smearing for studies with electrons from semi-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leptonic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decay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 precision vertex detector will be an important tool to asses HF physics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6583722" y="1835720"/>
            <a:ext cx="183377" cy="9813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4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466725" y="188913"/>
            <a:ext cx="8220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HFT Physics Motivation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901700"/>
            <a:ext cx="4178300" cy="361315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04800" y="964259"/>
            <a:ext cx="5105400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HFT can be used to study heavy flavor production by the measurement of displaced vertices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→ K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π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= 3.83 %  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~ 120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→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 K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-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π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BR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= 5.0 %   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~ 60 </a:t>
            </a:r>
            <a:r>
              <a:rPr lang="en-US" altLang="zh-CN" sz="1600" dirty="0" err="1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 mesons → J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ψ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+ X   or   e + X     </a:t>
            </a:r>
          </a:p>
          <a:p>
            <a:pPr marL="1428750" lvl="2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cτ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 500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μm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315180"/>
              </p:ext>
            </p:extLst>
          </p:nvPr>
        </p:nvGraphicFramePr>
        <p:xfrm>
          <a:off x="1403350" y="2565026"/>
          <a:ext cx="311150" cy="34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Equation" r:id="rId5" imgW="215900" imgH="241300" progId="Equation.3">
                  <p:embed/>
                </p:oleObj>
              </mc:Choice>
              <mc:Fallback>
                <p:oleObj name="Equation" r:id="rId5" imgW="21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350" y="2565026"/>
                        <a:ext cx="311150" cy="347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581400" y="5800725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581400" y="6159500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581400" y="5441950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581400" y="5083175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581400" y="4724400"/>
            <a:ext cx="2413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304800" y="4468594"/>
            <a:ext cx="8547100" cy="19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Total charm yield                             base line for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charmonium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suppression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&amp; coalescence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AA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of charm and bottom       energy loss in QGP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Charm (D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) flow                             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(           ) angular correlation     interaction with the medium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/D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                                   test coalescence model</a:t>
            </a:r>
            <a:endParaRPr lang="en-US" altLang="zh-CN" sz="1600" dirty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979306"/>
              </p:ext>
            </p:extLst>
          </p:nvPr>
        </p:nvGraphicFramePr>
        <p:xfrm>
          <a:off x="717550" y="6032126"/>
          <a:ext cx="311150" cy="34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Equation" r:id="rId8" imgW="215900" imgH="241300" progId="Equation.3">
                  <p:embed/>
                </p:oleObj>
              </mc:Choice>
              <mc:Fallback>
                <p:oleObj name="Equation" r:id="rId8" imgW="215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7550" y="6032126"/>
                        <a:ext cx="311150" cy="347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845492"/>
              </p:ext>
            </p:extLst>
          </p:nvPr>
        </p:nvGraphicFramePr>
        <p:xfrm>
          <a:off x="1165225" y="5670550"/>
          <a:ext cx="58578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Equation" r:id="rId9" imgW="406400" imgH="215900" progId="Equation.3">
                  <p:embed/>
                </p:oleObj>
              </mc:Choice>
              <mc:Fallback>
                <p:oleObj name="Equation" r:id="rId9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5225" y="5670550"/>
                        <a:ext cx="585788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803127"/>
              </p:ext>
            </p:extLst>
          </p:nvPr>
        </p:nvGraphicFramePr>
        <p:xfrm>
          <a:off x="723900" y="5670550"/>
          <a:ext cx="2746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Equation" r:id="rId11" imgW="190500" imgH="215900" progId="Equation.3">
                  <p:embed/>
                </p:oleObj>
              </mc:Choice>
              <mc:Fallback>
                <p:oleObj name="Equation" r:id="rId11" imgW="190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3900" y="5670550"/>
                        <a:ext cx="274638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25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5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4053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04800" y="5529346"/>
            <a:ext cx="8547100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Total charm yield                             base line for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charmonium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suppression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&amp; coalescence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CP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R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AA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                                      energy loss mechanism, QCD in dense medium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2685750" y="6115940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2685750" y="5760340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3" name="Picture 2" descr="Screen Shot 2014-06-17 at 9.36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1" y="846668"/>
            <a:ext cx="5575907" cy="42769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057" y="4961848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arXiv:1404.6185; </a:t>
            </a:r>
            <a:r>
              <a:rPr lang="en-US" sz="1400" dirty="0" err="1"/>
              <a:t>subm</a:t>
            </a:r>
            <a:r>
              <a:rPr lang="en-US" sz="1400" dirty="0"/>
              <a:t>. to PRL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21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6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4984" y="4580373"/>
            <a:ext cx="3743832" cy="19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Large combinatorial background using primary tracks to reconstruct 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Much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better S/B ratio with displaced vertex from HFT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84" y="811128"/>
            <a:ext cx="8039100" cy="306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163" y="3831070"/>
            <a:ext cx="4869180" cy="2656332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292085" y="5452685"/>
            <a:ext cx="157968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simulation with HFT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657402" y="4171553"/>
            <a:ext cx="10123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simulation with HFT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7238" y="6470953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399962" y="3849092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arXiv:1404.6185; </a:t>
            </a:r>
            <a:r>
              <a:rPr lang="en-US" sz="1400" dirty="0" err="1"/>
              <a:t>subm</a:t>
            </a:r>
            <a:r>
              <a:rPr lang="en-US" sz="1400" dirty="0"/>
              <a:t>. to PRL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93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7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04800" y="5202764"/>
            <a:ext cx="8547100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Much better precision with HFT than current STAR measurement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Low radiation length enable reconstruction of 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with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starting from 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~0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, enabling charm total cross section measurement.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38" y="1031136"/>
            <a:ext cx="4084320" cy="3205480"/>
          </a:xfrm>
          <a:prstGeom prst="rect">
            <a:avLst/>
          </a:prstGeom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486400" y="4149969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pic>
        <p:nvPicPr>
          <p:cNvPr id="11" name="Picture 10" descr="Screen Shot 2014-06-17 at 9.36.4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37071"/>
          <a:stretch/>
        </p:blipFill>
        <p:spPr>
          <a:xfrm>
            <a:off x="483804" y="955527"/>
            <a:ext cx="4396505" cy="34592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392" y="4284528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arXiv:1404.6185; </a:t>
            </a:r>
            <a:r>
              <a:rPr lang="en-US" sz="1400" dirty="0" err="1"/>
              <a:t>subm</a:t>
            </a:r>
            <a:r>
              <a:rPr lang="en-US" sz="1400" dirty="0"/>
              <a:t>. to PRL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527524" y="4632477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  <a:endParaRPr lang="en-US" sz="1100" dirty="0"/>
          </a:p>
        </p:txBody>
      </p:sp>
      <p:pic>
        <p:nvPicPr>
          <p:cNvPr id="16" name="Picture 15" descr="Screen Shot 2014-06-17 at 9.36.4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88069"/>
          <a:stretch/>
        </p:blipFill>
        <p:spPr>
          <a:xfrm>
            <a:off x="48377" y="774099"/>
            <a:ext cx="350774" cy="3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8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Yield,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CP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and R</a:t>
            </a:r>
            <a:r>
              <a:rPr lang="en-US" altLang="zh-CN" sz="3600" b="1" baseline="-25000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AA</a:t>
            </a:r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952500"/>
            <a:ext cx="4226814" cy="39428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91844" y="1258501"/>
            <a:ext cx="1580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JHEP09(2012)112 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5529346"/>
            <a:ext cx="85471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Probe possible different medium property with different collision energy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.</a:t>
            </a: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613" y="1031136"/>
            <a:ext cx="4084320" cy="3205480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486400" y="4149969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</p:spTree>
    <p:extLst>
      <p:ext uri="{BB962C8B-B14F-4D97-AF65-F5344CB8AC3E}">
        <p14:creationId xmlns:p14="http://schemas.microsoft.com/office/powerpoint/2010/main" val="24079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3"/>
          <p:cNvSpPr txBox="1">
            <a:spLocks/>
          </p:cNvSpPr>
          <p:nvPr/>
        </p:nvSpPr>
        <p:spPr bwMode="auto">
          <a:xfrm>
            <a:off x="6553200" y="6489700"/>
            <a:ext cx="2133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F4C4A281-B562-5149-A95A-59AE52A03851}" type="slidenum">
              <a:rPr lang="en-US" altLang="zh-CN" sz="1200">
                <a:solidFill>
                  <a:prstClr val="black"/>
                </a:solidFill>
              </a:rPr>
              <a:pPr algn="r" eaLnBrk="1" hangingPunct="1"/>
              <a:t>9</a:t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2300" y="119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 bwMode="auto">
          <a:xfrm>
            <a:off x="304801" y="188913"/>
            <a:ext cx="8585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3600" b="1" dirty="0" smtClean="0">
                <a:solidFill>
                  <a:srgbClr val="003366"/>
                </a:solidFill>
                <a:latin typeface="Arial" charset="0"/>
                <a:cs typeface="Arial" charset="0"/>
              </a:rPr>
              <a:t>Charm Flow</a:t>
            </a:r>
            <a:endParaRPr lang="zh-CN" altLang="en-US" sz="3600" b="1" dirty="0">
              <a:solidFill>
                <a:srgbClr val="0033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806700" y="5200965"/>
            <a:ext cx="800100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04800" y="4970559"/>
            <a:ext cx="8597162" cy="154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Charm collectivity                                                light flavor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thermalization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altLang="zh-CN" sz="1600" dirty="0" smtClean="0">
              <a:solidFill>
                <a:srgbClr val="17375E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v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is a more direct measurement of charm flow than non-photonic electron v</a:t>
            </a:r>
            <a:r>
              <a:rPr lang="en-US" altLang="zh-CN" sz="1600" baseline="-250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With HFT STAR is able to measure 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en-US" altLang="zh-CN" sz="1600" baseline="30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0</a:t>
            </a:r>
            <a:r>
              <a:rPr lang="en-US" altLang="zh-CN" sz="16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v</a:t>
            </a:r>
            <a:r>
              <a:rPr lang="en-US" altLang="zh-CN" sz="1600" baseline="-25000" dirty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2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at low </a:t>
            </a:r>
            <a:r>
              <a:rPr lang="en-US" altLang="zh-CN" sz="16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p</a:t>
            </a:r>
            <a:r>
              <a:rPr lang="en-US" altLang="zh-CN" sz="1600" baseline="-25000" dirty="0" err="1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 region, which is sensitive to charm flow.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90990" cy="475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872" y="905387"/>
            <a:ext cx="4464812" cy="3509264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499100" y="4211094"/>
            <a:ext cx="3327400" cy="4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17375E"/>
                </a:solidFill>
                <a:latin typeface="Arial" charset="0"/>
                <a:ea typeface="MS Gothic" charset="0"/>
                <a:cs typeface="MS Gothic" charset="0"/>
              </a:rPr>
              <a:t>STAR projection with HFT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2" y="943112"/>
            <a:ext cx="4275836" cy="3450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21" y="1144819"/>
            <a:ext cx="1766316" cy="6273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7706" y="4074093"/>
            <a:ext cx="2906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Nucl.Phys.A904-905 2013 (2013) 665c-668c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88000" y="4608287"/>
            <a:ext cx="2394857" cy="27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HFT CDR (STAR </a:t>
            </a:r>
            <a:r>
              <a:rPr lang="en-US" sz="1100" dirty="0" smtClean="0"/>
              <a:t>Note SN0600</a:t>
            </a:r>
            <a:r>
              <a:rPr lang="en-US" sz="1100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899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myTemplate.potx</Template>
  <TotalTime>155047</TotalTime>
  <Words>1939</Words>
  <Application>Microsoft Macintosh PowerPoint</Application>
  <PresentationFormat>On-screen Show (4:3)</PresentationFormat>
  <Paragraphs>305</Paragraphs>
  <Slides>28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myTemplate</vt:lpstr>
      <vt:lpstr>1_myTemplate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Spyridon Margetis</cp:lastModifiedBy>
  <cp:revision>5660</cp:revision>
  <dcterms:created xsi:type="dcterms:W3CDTF">1601-01-01T00:00:00Z</dcterms:created>
  <dcterms:modified xsi:type="dcterms:W3CDTF">2014-06-17T08:27:31Z</dcterms:modified>
</cp:coreProperties>
</file>