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24"/>
  </p:notesMasterIdLst>
  <p:handoutMasterIdLst>
    <p:handoutMasterId r:id="rId25"/>
  </p:handoutMasterIdLst>
  <p:sldIdLst>
    <p:sldId id="367" r:id="rId3"/>
    <p:sldId id="429" r:id="rId4"/>
    <p:sldId id="470" r:id="rId5"/>
    <p:sldId id="471" r:id="rId6"/>
    <p:sldId id="466" r:id="rId7"/>
    <p:sldId id="457" r:id="rId8"/>
    <p:sldId id="458" r:id="rId9"/>
    <p:sldId id="473" r:id="rId10"/>
    <p:sldId id="474" r:id="rId11"/>
    <p:sldId id="472" r:id="rId12"/>
    <p:sldId id="476" r:id="rId13"/>
    <p:sldId id="475" r:id="rId14"/>
    <p:sldId id="460" r:id="rId15"/>
    <p:sldId id="462" r:id="rId16"/>
    <p:sldId id="469" r:id="rId17"/>
    <p:sldId id="477" r:id="rId18"/>
    <p:sldId id="467" r:id="rId19"/>
    <p:sldId id="478" r:id="rId20"/>
    <p:sldId id="479" r:id="rId21"/>
    <p:sldId id="464" r:id="rId22"/>
    <p:sldId id="456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312"/>
    <a:srgbClr val="E94E62"/>
    <a:srgbClr val="FF5C6C"/>
    <a:srgbClr val="075014"/>
    <a:srgbClr val="0D8222"/>
    <a:srgbClr val="FFFF00"/>
    <a:srgbClr val="000099"/>
    <a:srgbClr val="FFFF99"/>
    <a:srgbClr val="FFF5E6"/>
    <a:srgbClr val="F0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54" autoAdjust="0"/>
  </p:normalViewPr>
  <p:slideViewPr>
    <p:cSldViewPr>
      <p:cViewPr>
        <p:scale>
          <a:sx n="100" d="100"/>
          <a:sy n="100" d="100"/>
        </p:scale>
        <p:origin x="-432" y="-14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9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9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9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2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6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6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6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Software 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685800"/>
          </a:xfrm>
        </p:spPr>
        <p:txBody>
          <a:bodyPr/>
          <a:lstStyle/>
          <a:p>
            <a:r>
              <a:rPr lang="en-US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245436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omic Sans MS" charset="0"/>
              </a:rPr>
              <a:t>TC-f2f, </a:t>
            </a:r>
            <a:r>
              <a:rPr lang="en-US" sz="1200" dirty="0" smtClean="0">
                <a:latin typeface="Comic Sans MS" charset="0"/>
              </a:rPr>
              <a:t>March</a:t>
            </a:r>
            <a:r>
              <a:rPr lang="en-US" sz="1200" dirty="0" smtClean="0">
                <a:latin typeface="Comic Sans MS" charset="0"/>
              </a:rPr>
              <a:t> </a:t>
            </a:r>
            <a:r>
              <a:rPr lang="en-US" sz="1200" dirty="0" smtClean="0">
                <a:latin typeface="Comic Sans MS" charset="0"/>
              </a:rPr>
              <a:t>14, </a:t>
            </a:r>
            <a:r>
              <a:rPr lang="en-US" sz="1200" dirty="0" smtClean="0">
                <a:latin typeface="Comic Sans MS" charset="0"/>
              </a:rPr>
              <a:t>2012, </a:t>
            </a:r>
            <a:r>
              <a:rPr lang="en-US" sz="1200" dirty="0" smtClean="0">
                <a:latin typeface="Comic Sans MS" charset="0"/>
              </a:rPr>
              <a:t>LBL</a:t>
            </a:r>
            <a:endParaRPr lang="en-US" sz="12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6632"/>
            <a:ext cx="8077200" cy="49685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8" y="5085184"/>
            <a:ext cx="806489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000" dirty="0" smtClean="0"/>
              <a:t>Cu, low mass (transition cables)</a:t>
            </a:r>
          </a:p>
          <a:p>
            <a:pPr marL="457200" indent="-457200">
              <a:buFont typeface="Arial"/>
              <a:buChar char="•"/>
            </a:pPr>
            <a:r>
              <a:rPr lang="en-US" sz="2000" dirty="0" smtClean="0"/>
              <a:t>Mass termination boards (z=~96cm)</a:t>
            </a:r>
          </a:p>
          <a:p>
            <a:pPr marL="457200" indent="-457200">
              <a:buFont typeface="Arial"/>
              <a:buChar char="•"/>
            </a:pPr>
            <a:r>
              <a:rPr lang="en-US" sz="2000" dirty="0" smtClean="0"/>
              <a:t>Heavy signal cables (up/down only)</a:t>
            </a:r>
          </a:p>
          <a:p>
            <a:pPr marL="457200" indent="-457200">
              <a:buFont typeface="Arial"/>
              <a:buChar char="•"/>
            </a:pPr>
            <a:r>
              <a:rPr lang="en-US" sz="2000" dirty="0" smtClean="0"/>
              <a:t>??? (Other TBD)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5758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424936" cy="604867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Other action items/points made at review</a:t>
            </a:r>
            <a:endParaRPr lang="en-US" sz="24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25618" lvl="2" indent="0">
              <a:buNone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Beam pipe needs to be finalized</a:t>
            </a: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HFT support cones are attached to TPC (like SVT)?</a:t>
            </a:r>
          </a:p>
          <a:p>
            <a:pPr marL="1525622" lvl="3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Impacts geometry/alignment work</a:t>
            </a:r>
          </a:p>
          <a:p>
            <a:pPr marL="1525622" lvl="3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Answer is ‘yes’</a:t>
            </a: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FF6600"/>
                </a:solidFill>
                <a:latin typeface="Comic Sans MS"/>
                <a:cs typeface="Comic Sans MS"/>
              </a:rPr>
              <a:t>Use official pile-up mechanism, study UPC e</a:t>
            </a:r>
            <a:r>
              <a:rPr lang="en-US" b="0" baseline="30000" dirty="0" smtClean="0">
                <a:solidFill>
                  <a:srgbClr val="FF6600"/>
                </a:solidFill>
                <a:latin typeface="Comic Sans MS"/>
                <a:cs typeface="Comic Sans MS"/>
              </a:rPr>
              <a:t>- </a:t>
            </a:r>
            <a:r>
              <a:rPr lang="en-US" b="0" dirty="0" smtClean="0">
                <a:solidFill>
                  <a:srgbClr val="FF6600"/>
                </a:solidFill>
                <a:latin typeface="Comic Sans MS"/>
                <a:cs typeface="Comic Sans MS"/>
              </a:rPr>
              <a:t>in detail, ask PHENIX about background</a:t>
            </a: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Use VMC for (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mis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-) alignment MC studies</a:t>
            </a: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Code needs to be segmented so that ladder/sector 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geometry corrections can be applied in GEANT too.</a:t>
            </a: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 lot of code 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clean-up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comments from Jason</a:t>
            </a: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57904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veldd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99" y="620688"/>
            <a:ext cx="6483669" cy="4620252"/>
          </a:xfrm>
          <a:prstGeom prst="rect">
            <a:avLst/>
          </a:prstGeom>
        </p:spPr>
      </p:pic>
      <p:pic>
        <p:nvPicPr>
          <p:cNvPr id="4" name="Picture 3" descr="Notouc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" y="3573016"/>
            <a:ext cx="4609867" cy="3284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241484"/>
            <a:ext cx="3816424" cy="1261884"/>
          </a:xfrm>
          <a:prstGeom prst="rect">
            <a:avLst/>
          </a:prstGeom>
          <a:noFill/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Y2014   SSD --&gt; SST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Need updated models for SSD and IST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97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458200" cy="2736303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</a:t>
            </a: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simulation</a:t>
            </a:r>
          </a:p>
          <a:p>
            <a:pPr marL="705709" lvl="1" indent="-342900">
              <a:buFont typeface="Arial"/>
              <a:buChar char="•"/>
            </a:pPr>
            <a:endParaRPr lang="en-US" b="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CERN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data (inclined incidence) can fix most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parameters</a:t>
            </a:r>
          </a:p>
          <a:p>
            <a:pPr marL="1525622" lvl="3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analyzed by IHPC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…time to revive the link</a:t>
            </a: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1145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</a:t>
            </a:r>
            <a:r>
              <a:rPr lang="en-US" dirty="0" smtClean="0">
                <a:latin typeface="Comic Sans MS"/>
                <a:cs typeface="Comic Sans MS"/>
              </a:rPr>
              <a:t>?</a:t>
            </a: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Initial simulation work with simplified UPGR15 geometry </a:t>
            </a: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done</a:t>
            </a: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Acceptance and Tracking efficiency defined for two configurations of 3 sectors</a:t>
            </a:r>
          </a:p>
          <a:p>
            <a:pPr marL="742867" lvl="1" indent="-342900">
              <a:buFont typeface="Arial"/>
              <a:buChar char="•"/>
            </a:pP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Xin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,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,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Yifei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look at the code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Rates and new updated simulations with new geometry/trackers planned</a:t>
            </a: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822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39700"/>
            <a:ext cx="86233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85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558800"/>
            <a:ext cx="81534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4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7416824" cy="2520280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Numbering convention</a:t>
            </a:r>
          </a:p>
          <a:p>
            <a:pPr marL="0" indent="0">
              <a:buNone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have an agreement and a document (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Flemming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/Howard(s) et al.)</a:t>
            </a:r>
          </a:p>
          <a:p>
            <a:pPr marL="1142835" lvl="2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put it somewhere after HG, JT edit it</a:t>
            </a:r>
          </a:p>
          <a:p>
            <a:pPr marL="1142835" lvl="2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The document (.</a:t>
            </a:r>
            <a:r>
              <a:rPr lang="en-US" sz="16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pdf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 and a talk about it is in the link below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6309320"/>
            <a:ext cx="7821272" cy="33855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drupal.star.bnl.gov</a:t>
            </a:r>
            <a:r>
              <a:rPr lang="en-US" sz="1600" dirty="0"/>
              <a:t>/STAR/event/2012/03/09/</a:t>
            </a:r>
            <a:r>
              <a:rPr lang="en-US" sz="1600" dirty="0" err="1"/>
              <a:t>hft</a:t>
            </a:r>
            <a:r>
              <a:rPr lang="en-US" sz="1600" dirty="0"/>
              <a:t>-software/hft-numbering-schemedoc-10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850" y="1988840"/>
            <a:ext cx="5720454" cy="42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38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5832648" cy="489654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Manpower</a:t>
            </a:r>
            <a:endParaRPr lang="en-US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Well…some good news for a change this time:</a:t>
            </a:r>
          </a:p>
          <a:p>
            <a:pPr marL="742867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LBL has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Qiu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(survey, simulations, physics) and also Jan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Rusnak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for ~ 2 months (CMM programing )</a:t>
            </a:r>
          </a:p>
          <a:p>
            <a:pPr marL="742867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Amilkar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is officially now a grad student in Kent. He will move to BNL in June (geometry, simulations, alignment)</a:t>
            </a:r>
          </a:p>
          <a:p>
            <a:pPr marL="742867" lvl="1" indent="-342900">
              <a:buFont typeface="Arial"/>
              <a:buChar char="•"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but still…a couple of full time PhDs are needed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5616" y="6021288"/>
            <a:ext cx="6730679" cy="40011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CDF and D0 had about 3 times the manpower on their silicon?</a:t>
            </a:r>
          </a:p>
        </p:txBody>
      </p:sp>
    </p:spTree>
    <p:extLst>
      <p:ext uri="{BB962C8B-B14F-4D97-AF65-F5344CB8AC3E}">
        <p14:creationId xmlns:p14="http://schemas.microsoft.com/office/powerpoint/2010/main" val="935047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5832648" cy="424847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Upcoming reviews</a:t>
            </a:r>
          </a:p>
          <a:p>
            <a:pPr marL="342900" indent="-34290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 software review</a:t>
            </a: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April/May 2012</a:t>
            </a:r>
          </a:p>
          <a:p>
            <a:pPr marL="1142835" lvl="2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Alignment prototype software review</a:t>
            </a: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Fall sometime</a:t>
            </a: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6688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71600" y="1484784"/>
            <a:ext cx="6048672" cy="4893629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Critical items/tasks for Run-13/14</a:t>
            </a: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Progress/Risk-list update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Survey plans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Upcoming Internal Reviews</a:t>
            </a: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Resource overview and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needs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FF5C6C"/>
                </a:solidFill>
                <a:latin typeface="Comic Sans MS"/>
                <a:cs typeface="Comic Sans MS"/>
              </a:rPr>
              <a:t>Slow </a:t>
            </a:r>
            <a:r>
              <a:rPr lang="en-US" sz="2400" dirty="0" smtClean="0">
                <a:solidFill>
                  <a:srgbClr val="FF5C6C"/>
                </a:solidFill>
                <a:latin typeface="Comic Sans MS"/>
                <a:cs typeface="Comic Sans MS"/>
              </a:rPr>
              <a:t>controls / On-line stuff</a:t>
            </a:r>
            <a:endParaRPr lang="en-US" sz="2400" dirty="0" smtClean="0">
              <a:solidFill>
                <a:srgbClr val="FF5C6C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304802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Outline 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1844824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wrap up Geometry work soon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to start simulations (Geometry, Tracking, Alignment)</a:t>
            </a:r>
          </a:p>
          <a:p>
            <a:pPr marL="742856" lvl="1" indent="-28575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Hopefully Survey work is in a good path now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critical mass I think is there</a:t>
            </a:r>
          </a:p>
          <a:p>
            <a:pPr marL="742856" lvl="1" indent="-28575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Around Fall we should start preparing for Analysis</a:t>
            </a:r>
            <a:r>
              <a:rPr lang="en-US" sz="2000" smtClean="0">
                <a:solidFill>
                  <a:srgbClr val="000090"/>
                </a:solidFill>
                <a:latin typeface="Comic Sans MS"/>
                <a:cs typeface="Comic Sans MS"/>
              </a:rPr>
              <a:t>-mode too!</a:t>
            </a: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0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 (</a:t>
            </a:r>
            <a:r>
              <a:rPr lang="en-US" sz="2400" dirty="0" err="1" smtClean="0">
                <a:solidFill>
                  <a:srgbClr val="0000FF"/>
                </a:solidFill>
              </a:rPr>
              <a:t>Flemming</a:t>
            </a:r>
            <a:r>
              <a:rPr lang="en-US" sz="2400" dirty="0" smtClean="0">
                <a:solidFill>
                  <a:srgbClr val="0000FF"/>
                </a:solidFill>
              </a:rPr>
              <a:t>)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4008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68895"/>
            <a:ext cx="636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F2011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15394" y="167432"/>
            <a:ext cx="64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F2012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2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" t="11962" r="37578" b="57277"/>
          <a:stretch/>
        </p:blipFill>
        <p:spPr>
          <a:xfrm>
            <a:off x="0" y="620688"/>
            <a:ext cx="9189264" cy="59046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 (</a:t>
            </a:r>
            <a:r>
              <a:rPr lang="en-US" sz="2400" dirty="0" err="1" smtClean="0">
                <a:solidFill>
                  <a:srgbClr val="0000FF"/>
                </a:solidFill>
              </a:rPr>
              <a:t>Flemming</a:t>
            </a:r>
            <a:r>
              <a:rPr lang="en-US" sz="2400" dirty="0" smtClean="0">
                <a:solidFill>
                  <a:srgbClr val="0000FF"/>
                </a:solidFill>
              </a:rPr>
              <a:t>)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36924" y="167432"/>
            <a:ext cx="64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F2012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7362" y="167432"/>
            <a:ext cx="636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F2011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07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3" t="42988" r="36569" b="24265"/>
          <a:stretch/>
        </p:blipFill>
        <p:spPr>
          <a:xfrm>
            <a:off x="72008" y="576064"/>
            <a:ext cx="9036496" cy="623731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Oval 7"/>
          <p:cNvSpPr/>
          <p:nvPr/>
        </p:nvSpPr>
        <p:spPr bwMode="auto">
          <a:xfrm>
            <a:off x="6156176" y="5034431"/>
            <a:ext cx="1997174" cy="41079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004048" y="1412776"/>
            <a:ext cx="2736304" cy="410793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0900" y="312911"/>
            <a:ext cx="64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F2012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2160" y="319956"/>
            <a:ext cx="636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F2011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07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6779816" cy="563082"/>
          </a:xfrm>
        </p:spPr>
        <p:txBody>
          <a:bodyPr/>
          <a:lstStyle/>
          <a:p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Prioritized list of activities for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this/next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39312"/>
                </a:solidFill>
                <a:latin typeface="Comic Sans MS"/>
                <a:cs typeface="Comic Sans MS"/>
              </a:rPr>
              <a:t>Survey</a:t>
            </a:r>
            <a:r>
              <a:rPr lang="en-US" sz="1800" dirty="0" smtClean="0">
                <a:solidFill>
                  <a:srgbClr val="F39312"/>
                </a:solidFill>
                <a:latin typeface="Comic Sans MS"/>
                <a:cs typeface="Comic Sans MS"/>
              </a:rPr>
              <a:t> </a:t>
            </a:r>
            <a:r>
              <a:rPr lang="en-US" sz="1800" dirty="0" smtClean="0">
                <a:solidFill>
                  <a:srgbClr val="F39312"/>
                </a:solidFill>
                <a:latin typeface="Comic Sans MS"/>
                <a:cs typeface="Comic Sans MS"/>
              </a:rPr>
              <a:t>+ related work (on-scope)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Prototype </a:t>
            </a: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Conventions (naming docs)</a:t>
            </a:r>
            <a:endParaRPr lang="en-US" sz="1800" b="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sz="1800" dirty="0" err="1">
                <a:solidFill>
                  <a:srgbClr val="000090"/>
                </a:solidFill>
                <a:latin typeface="Comic Sans MS"/>
                <a:cs typeface="Comic Sans MS"/>
              </a:rPr>
              <a:t>Db</a:t>
            </a: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considerations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Hit reconstruction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finders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6672"/>
            <a:ext cx="7488832" cy="4968551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Comic Sans MS"/>
                <a:cs typeface="Comic Sans MS"/>
              </a:rPr>
              <a:t>Survey plans and</a:t>
            </a:r>
            <a:r>
              <a:rPr lang="en-US" sz="28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Comic Sans MS"/>
                <a:cs typeface="Comic Sans MS"/>
              </a:rPr>
              <a:t>measurements </a:t>
            </a:r>
            <a:endParaRPr lang="en-US" sz="2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800" b="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800" b="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is ‘looking’ at a thinned chip data with the new machine’s camera.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See Howard’s talk for details</a:t>
            </a:r>
            <a:endParaRPr lang="en-US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8" name="Picture 6" descr="IMG_19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4208" y="4725144"/>
            <a:ext cx="259266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7632848" cy="604867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1068518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Good progress here (Jonathan/</a:t>
            </a:r>
            <a:r>
              <a:rPr lang="en-US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Flemming</a:t>
            </a: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have a Y2013 draft-geometry in CVS</a:t>
            </a:r>
          </a:p>
          <a:p>
            <a:pPr marL="1525622" lvl="3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we </a:t>
            </a:r>
            <a:r>
              <a:rPr lang="en-US" strike="sngStrike" dirty="0" smtClean="0">
                <a:solidFill>
                  <a:srgbClr val="FF0000"/>
                </a:solidFill>
                <a:latin typeface="Comic Sans MS"/>
                <a:cs typeface="Comic Sans MS"/>
              </a:rPr>
              <a:t>sort of</a:t>
            </a: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 have a BFC chain that works</a:t>
            </a: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an internal review last Friday</a:t>
            </a: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*</a:t>
            </a:r>
          </a:p>
          <a:p>
            <a:pPr marL="1068518" lvl="2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also started playing with SSD ladders -&gt; IST</a:t>
            </a:r>
            <a:endParaRPr lang="en-US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5576" y="6021288"/>
            <a:ext cx="8064896" cy="40011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* </a:t>
            </a:r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err="1"/>
              <a:t>drupal.star.bnl.gov</a:t>
            </a:r>
            <a:r>
              <a:rPr lang="en-US" sz="2000" dirty="0"/>
              <a:t>/STAR/event/2012/03/09/</a:t>
            </a:r>
            <a:r>
              <a:rPr lang="en-US" sz="2000" dirty="0" err="1"/>
              <a:t>hft</a:t>
            </a:r>
            <a:r>
              <a:rPr lang="en-US" sz="2000" dirty="0"/>
              <a:t>-software  </a:t>
            </a:r>
          </a:p>
        </p:txBody>
      </p:sp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120680" cy="576064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PXL sector modeling in GEANT</a:t>
            </a:r>
            <a:endParaRPr lang="en-US" sz="2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876"/>
            <a:ext cx="7164288" cy="4732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50428"/>
            <a:ext cx="4419786" cy="294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13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"/>
            <a:ext cx="80645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61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9277</TotalTime>
  <Words>707</Words>
  <Application>Microsoft Macintosh PowerPoint</Application>
  <PresentationFormat>On-screen Show (4:3)</PresentationFormat>
  <Paragraphs>129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Blank Presentation</vt:lpstr>
      <vt:lpstr>Office Theme</vt:lpstr>
      <vt:lpstr>PowerPoint.Show.8</vt:lpstr>
      <vt:lpstr>Software Update </vt:lpstr>
      <vt:lpstr>Outline </vt:lpstr>
      <vt:lpstr>Schedule/Milestones (Flemming)</vt:lpstr>
      <vt:lpstr>PowerPoint Presentation</vt:lpstr>
      <vt:lpstr>Prioritized list of activities for this/next year</vt:lpstr>
      <vt:lpstr>PowerPoint Presentation</vt:lpstr>
      <vt:lpstr>PowerPoint Presentation</vt:lpstr>
      <vt:lpstr>PXL sector modeling in GEANT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</vt:lpstr>
      <vt:lpstr>Schedule/Milestones (Flemming)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303</cp:revision>
  <cp:lastPrinted>2012-03-13T21:30:30Z</cp:lastPrinted>
  <dcterms:created xsi:type="dcterms:W3CDTF">2010-12-08T17:11:25Z</dcterms:created>
  <dcterms:modified xsi:type="dcterms:W3CDTF">2012-03-14T16:07:09Z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