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2208" autoAdjust="0"/>
  </p:normalViewPr>
  <p:slideViewPr>
    <p:cSldViewPr snapToGrid="0" snapToObjects="1">
      <p:cViewPr>
        <p:scale>
          <a:sx n="75" d="100"/>
          <a:sy n="75" d="100"/>
        </p:scale>
        <p:origin x="-130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EFCEE-2CDB-9548-B949-9E8012B7124A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C1320-297D-F246-8BCC-08517A12B8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3CE7B-74AF-5B4B-AFFD-8452D8CB2C3A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416FC-D004-254A-A864-A0823AA1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37CE-EA17-764F-A258-56D6434B784B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FF62-B194-344F-ABE1-0C69AF5E0626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2A18D-9E85-4841-8582-AE6B68ABE6CE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486D-C447-0148-B5BB-FDC47D1C241B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32691-614D-244F-BDF0-5B4304DC79FE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BAB5-1FBC-0740-83AD-985941174BE8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E13B-610C-844C-9722-AA1E629D12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B3CD4-BC5B-EE46-817D-0BEF0D84DAB6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AE2-450E-4448-B64D-174730404395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48B2-86E8-DF42-AC73-1E3FBC0CEA51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C0920-22E5-574C-AF91-607F52B8AE85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28448-02AC-7749-A604-C29B830C3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827740"/>
            <a:ext cx="7772400" cy="1362075"/>
          </a:xfrm>
        </p:spPr>
        <p:txBody>
          <a:bodyPr/>
          <a:lstStyle/>
          <a:p>
            <a:r>
              <a:rPr lang="en-US" dirty="0" smtClean="0"/>
              <a:t>Details of the new beam pipe for DEV13 geometry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22313" y="4127713"/>
            <a:ext cx="7772400" cy="1500187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 dimensions</a:t>
            </a:r>
          </a:p>
          <a:p>
            <a:pPr>
              <a:buFont typeface="Arial"/>
              <a:buChar char="•"/>
            </a:pPr>
            <a:r>
              <a:rPr lang="en-US" dirty="0" smtClean="0"/>
              <a:t> Radiation length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8491-799A-964A-8338-683BFFA3145C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7576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BeamPipe</a:t>
            </a:r>
            <a:r>
              <a:rPr lang="en-US" dirty="0" smtClean="0"/>
              <a:t> in GEANT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B3CD4-BC5B-EE46-817D-0BEF0D84DAB6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l="12325" t="6608" b="6549"/>
          <a:stretch>
            <a:fillRect/>
          </a:stretch>
        </p:blipFill>
        <p:spPr>
          <a:xfrm>
            <a:off x="474138" y="1185335"/>
            <a:ext cx="3725333" cy="38253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7731" t="10515" r="9770" b="7461"/>
          <a:stretch>
            <a:fillRect/>
          </a:stretch>
        </p:blipFill>
        <p:spPr>
          <a:xfrm>
            <a:off x="4826000" y="1202268"/>
            <a:ext cx="3860800" cy="39793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5181601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The beam Pipe is made of 3 volumes :</a:t>
            </a:r>
          </a:p>
          <a:p>
            <a:pPr>
              <a:buFont typeface="Arial"/>
              <a:buChar char="•"/>
            </a:pPr>
            <a:r>
              <a:rPr lang="en-US" dirty="0" smtClean="0"/>
              <a:t> PBES</a:t>
            </a:r>
          </a:p>
          <a:p>
            <a:pPr>
              <a:buFont typeface="Arial"/>
              <a:buChar char="•"/>
            </a:pPr>
            <a:r>
              <a:rPr lang="en-US" dirty="0" smtClean="0"/>
              <a:t> PALS</a:t>
            </a:r>
          </a:p>
          <a:p>
            <a:pPr>
              <a:buFont typeface="Arial"/>
              <a:buChar char="•"/>
            </a:pPr>
            <a:r>
              <a:rPr lang="en-US" dirty="0" smtClean="0"/>
              <a:t> PALH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040"/>
            <a:ext cx="8229600" cy="4196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Beryllium part : PBES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b="20877"/>
          <a:stretch>
            <a:fillRect/>
          </a:stretch>
        </p:blipFill>
        <p:spPr>
          <a:xfrm>
            <a:off x="1794944" y="892815"/>
            <a:ext cx="5046133" cy="4000918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47700" y="5209964"/>
          <a:ext cx="3581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700"/>
                <a:gridCol w="1790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 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-100 ; 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Rmin</a:t>
                      </a:r>
                      <a:r>
                        <a:rPr lang="en-US" baseline="0" dirty="0" smtClean="0"/>
                        <a:t> ; </a:t>
                      </a:r>
                      <a:r>
                        <a:rPr lang="en-US" baseline="0" dirty="0" err="1" smtClean="0"/>
                        <a:t>Rmax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; 2.076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56667" y="5209964"/>
            <a:ext cx="4030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 : the Be part is </a:t>
            </a:r>
            <a:r>
              <a:rPr lang="en-US" dirty="0" err="1" smtClean="0"/>
              <a:t>centred</a:t>
            </a:r>
            <a:r>
              <a:rPr lang="en-US" dirty="0" smtClean="0"/>
              <a:t> at </a:t>
            </a:r>
            <a:r>
              <a:rPr lang="en-US" dirty="0" err="1" smtClean="0"/>
              <a:t>z</a:t>
            </a:r>
            <a:r>
              <a:rPr lang="en-US" dirty="0" smtClean="0"/>
              <a:t> = -15.75inch ( = - 40 cm)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174"/>
            <a:ext cx="8229600" cy="47042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Aluminium</a:t>
            </a:r>
            <a:r>
              <a:rPr lang="en-US" dirty="0" smtClean="0"/>
              <a:t> part : PALS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b="21154"/>
          <a:stretch>
            <a:fillRect/>
          </a:stretch>
        </p:blipFill>
        <p:spPr>
          <a:xfrm>
            <a:off x="2007542" y="709088"/>
            <a:ext cx="5349060" cy="425238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9339" y="5108366"/>
          <a:ext cx="868680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127"/>
                <a:gridCol w="1191267"/>
                <a:gridCol w="982134"/>
                <a:gridCol w="1049866"/>
                <a:gridCol w="812800"/>
                <a:gridCol w="982134"/>
                <a:gridCol w="1557866"/>
                <a:gridCol w="11176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 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-141.50 ; </a:t>
                      </a:r>
                    </a:p>
                    <a:p>
                      <a:r>
                        <a:rPr lang="en-US" dirty="0" smtClean="0"/>
                        <a:t>-138.9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-138.9</a:t>
                      </a:r>
                      <a:r>
                        <a:rPr lang="en-US" baseline="0" dirty="0" smtClean="0"/>
                        <a:t> ;</a:t>
                      </a:r>
                    </a:p>
                    <a:p>
                      <a:r>
                        <a:rPr lang="en-US" baseline="0" dirty="0" smtClean="0"/>
                        <a:t> -111.04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-111.04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; -40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-40;</a:t>
                      </a:r>
                    </a:p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80;</a:t>
                      </a:r>
                    </a:p>
                    <a:p>
                      <a:r>
                        <a:rPr lang="en-US" dirty="0" smtClean="0"/>
                        <a:t>111.04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111.04;</a:t>
                      </a:r>
                    </a:p>
                    <a:p>
                      <a:r>
                        <a:rPr lang="en-US" dirty="0" smtClean="0"/>
                        <a:t>138.9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138.09;</a:t>
                      </a:r>
                    </a:p>
                    <a:p>
                      <a:r>
                        <a:rPr lang="en-US" dirty="0" smtClean="0"/>
                        <a:t>141.50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Rmin</a:t>
                      </a:r>
                      <a:r>
                        <a:rPr lang="en-US" baseline="0" dirty="0" smtClean="0"/>
                        <a:t> ; </a:t>
                      </a:r>
                      <a:r>
                        <a:rPr lang="en-US" baseline="0" dirty="0" err="1" smtClean="0"/>
                        <a:t>Rmax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; 3.492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; 2.185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; 2.14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30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PALH (AIR)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l="7556" t="10906" r="8646" b="25581"/>
          <a:stretch>
            <a:fillRect/>
          </a:stretch>
        </p:blipFill>
        <p:spPr>
          <a:xfrm>
            <a:off x="2201334" y="778933"/>
            <a:ext cx="4893733" cy="38450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5012267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Volume = air ; not supposed to have radiation length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308"/>
            <a:ext cx="8229600" cy="4026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: Beryllium part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42" y="772429"/>
            <a:ext cx="8575157" cy="52277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93733" y="3572933"/>
            <a:ext cx="3793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agreement is very good : </a:t>
            </a:r>
          </a:p>
          <a:p>
            <a:pPr>
              <a:buFont typeface="Arial"/>
              <a:buChar char="•"/>
            </a:pPr>
            <a:r>
              <a:rPr lang="en-US" dirty="0" smtClean="0"/>
              <a:t> radius is agree with the </a:t>
            </a:r>
            <a:r>
              <a:rPr lang="en-US" dirty="0" err="1" smtClean="0"/>
              <a:t>AgML</a:t>
            </a:r>
            <a:r>
              <a:rPr lang="en-US" dirty="0" smtClean="0"/>
              <a:t> model</a:t>
            </a:r>
          </a:p>
          <a:p>
            <a:pPr>
              <a:buFont typeface="Arial"/>
              <a:buChar char="•"/>
            </a:pPr>
            <a:r>
              <a:rPr lang="en-US" dirty="0" smtClean="0"/>
              <a:t>Z range too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375"/>
            <a:ext cx="8229600" cy="4026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:</a:t>
            </a:r>
            <a:r>
              <a:rPr lang="en-US" dirty="0" smtClean="0"/>
              <a:t> </a:t>
            </a:r>
            <a:r>
              <a:rPr lang="en-US" dirty="0" err="1" smtClean="0"/>
              <a:t>Aluminium</a:t>
            </a:r>
            <a:r>
              <a:rPr lang="en-US" dirty="0" smtClean="0"/>
              <a:t> </a:t>
            </a:r>
            <a:r>
              <a:rPr lang="en-US" dirty="0" smtClean="0"/>
              <a:t>part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rcRect t="8889" b="3280"/>
          <a:stretch>
            <a:fillRect/>
          </a:stretch>
        </p:blipFill>
        <p:spPr>
          <a:xfrm>
            <a:off x="-50799" y="795151"/>
            <a:ext cx="9144000" cy="542302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07467" y="3860799"/>
            <a:ext cx="39793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The radius looks OK : we see the larger values for the </a:t>
            </a:r>
            <a:r>
              <a:rPr lang="en-US" dirty="0" err="1" smtClean="0"/>
              <a:t>extremites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But there is something wrong with the central part : it is supposed to</a:t>
            </a:r>
          </a:p>
          <a:p>
            <a:r>
              <a:rPr lang="en-US" dirty="0" smtClean="0"/>
              <a:t>h</a:t>
            </a:r>
            <a:r>
              <a:rPr lang="en-US" dirty="0" smtClean="0"/>
              <a:t>ave a volume (slide 12) but it looks empty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>
                <a:solidFill>
                  <a:srgbClr val="FF0000"/>
                </a:solidFill>
              </a:rPr>
              <a:t> Overlap between volumes ? Option </a:t>
            </a:r>
            <a:r>
              <a:rPr lang="en-US" dirty="0" err="1" smtClean="0">
                <a:solidFill>
                  <a:srgbClr val="FF0000"/>
                </a:solidFill>
              </a:rPr>
              <a:t>kOnly</a:t>
            </a:r>
            <a:r>
              <a:rPr lang="en-US" dirty="0" smtClean="0">
                <a:solidFill>
                  <a:srgbClr val="FF0000"/>
                </a:solidFill>
              </a:rPr>
              <a:t> vs. </a:t>
            </a:r>
            <a:r>
              <a:rPr lang="en-US" dirty="0" err="1" smtClean="0">
                <a:solidFill>
                  <a:srgbClr val="FF0000"/>
                </a:solidFill>
              </a:rPr>
              <a:t>kMany</a:t>
            </a:r>
            <a:r>
              <a:rPr lang="en-US" dirty="0" smtClean="0">
                <a:solidFill>
                  <a:srgbClr val="FF0000"/>
                </a:solidFill>
              </a:rPr>
              <a:t> ?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24" y="95558"/>
            <a:ext cx="9144000" cy="49052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Input</a:t>
            </a:r>
            <a:r>
              <a:rPr lang="en-US" sz="3600" dirty="0" smtClean="0"/>
              <a:t> : Dimensions from </a:t>
            </a:r>
            <a:r>
              <a:rPr lang="en-US" sz="3600" dirty="0" err="1" smtClean="0"/>
              <a:t>Brushwellman</a:t>
            </a:r>
            <a:r>
              <a:rPr lang="en-US" sz="3600" dirty="0" smtClean="0"/>
              <a:t> drawing</a:t>
            </a:r>
            <a:endParaRPr lang="en-US" sz="3600" dirty="0"/>
          </a:p>
        </p:txBody>
      </p:sp>
      <p:pic>
        <p:nvPicPr>
          <p:cNvPr id="4" name="Content Placeholder 3" descr="Beam Pipe.jpg"/>
          <p:cNvPicPr>
            <a:picLocks noGrp="1" noChangeAspect="1"/>
          </p:cNvPicPr>
          <p:nvPr>
            <p:ph idx="1"/>
          </p:nvPr>
        </p:nvPicPr>
        <p:blipFill>
          <a:blip r:embed="rId2"/>
          <a:srcRect l="9575" r="12726" b="4048"/>
          <a:stretch>
            <a:fillRect/>
          </a:stretch>
        </p:blipFill>
        <p:spPr>
          <a:xfrm rot="16200000">
            <a:off x="1656028" y="-761173"/>
            <a:ext cx="5676927" cy="8621677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41F5-BF44-414F-8757-6305E4D930AB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43" y="146520"/>
            <a:ext cx="9013752" cy="72617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Input :</a:t>
            </a:r>
            <a:r>
              <a:rPr lang="en-US" sz="3600" dirty="0" smtClean="0"/>
              <a:t> radiation length vs. pseudo-rapidity </a:t>
            </a:r>
            <a:r>
              <a:rPr lang="en-US" sz="3600" dirty="0" err="1" smtClean="0"/>
              <a:t>η</a:t>
            </a:r>
            <a:r>
              <a:rPr lang="en-US" sz="3600" dirty="0" smtClean="0"/>
              <a:t>(*) 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76783" y="6096000"/>
            <a:ext cx="73628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*: plot taken from </a:t>
            </a:r>
            <a:r>
              <a:rPr lang="en-US" sz="1600" u="sng" dirty="0" smtClean="0"/>
              <a:t>Effective Thickness of the HFT Beam Pipe, D. Beavis, August 26, 2009</a:t>
            </a:r>
            <a:endParaRPr lang="en-US" sz="1600" u="sng" dirty="0"/>
          </a:p>
        </p:txBody>
      </p:sp>
      <p:grpSp>
        <p:nvGrpSpPr>
          <p:cNvPr id="9" name="Group 8"/>
          <p:cNvGrpSpPr/>
          <p:nvPr/>
        </p:nvGrpSpPr>
        <p:grpSpPr>
          <a:xfrm>
            <a:off x="720372" y="855100"/>
            <a:ext cx="5521080" cy="3881098"/>
            <a:chOff x="846667" y="677335"/>
            <a:chExt cx="7539926" cy="541866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rcRect l="5068" t="6045" r="5294" b="4836"/>
            <a:stretch>
              <a:fillRect/>
            </a:stretch>
          </p:blipFill>
          <p:spPr>
            <a:xfrm>
              <a:off x="846667" y="677335"/>
              <a:ext cx="7539926" cy="541866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1725821" y="1221009"/>
              <a:ext cx="1139692" cy="3907228"/>
            </a:xfrm>
            <a:prstGeom prst="rect">
              <a:avLst/>
            </a:prstGeom>
            <a:solidFill>
              <a:srgbClr val="FF0000">
                <a:alpha val="2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07031" y="5061798"/>
            <a:ext cx="8547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for |</a:t>
            </a:r>
            <a:r>
              <a:rPr lang="en-US" sz="2400" dirty="0" err="1" smtClean="0"/>
              <a:t>η</a:t>
            </a:r>
            <a:r>
              <a:rPr lang="en-US" sz="2400" dirty="0" smtClean="0"/>
              <a:t>| &lt;1, the estimated radiation length is ~ 0.2 -  0.3 % X</a:t>
            </a:r>
            <a:r>
              <a:rPr lang="en-US" sz="2400" baseline="-25000" dirty="0" smtClean="0"/>
              <a:t>0</a:t>
            </a:r>
            <a:endParaRPr lang="en-US" sz="2400" baseline="-25000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24B3-A086-7C4C-9855-E2ED5227D936}" type="datetime1">
              <a:rPr lang="en-US" smtClean="0"/>
              <a:pPr/>
              <a:t>2/13/12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437847" y="1562891"/>
            <a:ext cx="15613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Vertices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30cm (blue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8000"/>
                </a:solidFill>
              </a:rPr>
              <a:t>0</a:t>
            </a:r>
            <a:r>
              <a:rPr lang="en-US" dirty="0" smtClean="0">
                <a:solidFill>
                  <a:srgbClr val="008000"/>
                </a:solidFill>
              </a:rPr>
              <a:t>.cm (green</a:t>
            </a:r>
            <a:r>
              <a:rPr lang="en-US" dirty="0" smtClean="0">
                <a:solidFill>
                  <a:srgbClr val="008000"/>
                </a:solidFill>
              </a:rPr>
              <a:t>) 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-</a:t>
            </a:r>
            <a:r>
              <a:rPr lang="en-US" dirty="0" smtClean="0"/>
              <a:t>30.cm (black)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in GEANT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new beam pipe has been implemented by </a:t>
            </a:r>
            <a:r>
              <a:rPr lang="en-US" dirty="0" err="1" smtClean="0"/>
              <a:t>Amilkar</a:t>
            </a:r>
            <a:endParaRPr lang="en-US" dirty="0" smtClean="0"/>
          </a:p>
          <a:p>
            <a:r>
              <a:rPr lang="en-US" dirty="0" smtClean="0"/>
              <a:t>Done within the new framework </a:t>
            </a:r>
            <a:r>
              <a:rPr lang="en-US" dirty="0" err="1" smtClean="0"/>
              <a:t>AgML</a:t>
            </a:r>
            <a:endParaRPr lang="en-US" dirty="0" smtClean="0"/>
          </a:p>
          <a:p>
            <a:r>
              <a:rPr lang="en-US" dirty="0" smtClean="0"/>
              <a:t>Available for DEV13 geometry (year &gt; 2012 including the PXL detector)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A66-F058-3949-B511-CDA7B23F7BAA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98"/>
            <a:ext cx="8229600" cy="52308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Details from GEANT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70" y="685656"/>
            <a:ext cx="3180264" cy="20701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468" y="2722597"/>
            <a:ext cx="8765192" cy="12008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4055" y="702589"/>
            <a:ext cx="2794283" cy="1902932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3614-58A2-1B47-AEF9-E2E9CF35D1FB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87709" y="3670730"/>
          <a:ext cx="7620000" cy="1925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Dimensions (*)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Radius</a:t>
                      </a:r>
                    </a:p>
                    <a:p>
                      <a:r>
                        <a:rPr lang="en-US" dirty="0" smtClean="0"/>
                        <a:t>(min)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Radius</a:t>
                      </a:r>
                    </a:p>
                    <a:p>
                      <a:r>
                        <a:rPr lang="en-US" dirty="0" smtClean="0"/>
                        <a:t>(max)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0.7875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0.7875</a:t>
                      </a:r>
                      <a:r>
                        <a:rPr lang="en-US" smtClean="0"/>
                        <a:t>+0.03 </a:t>
                      </a:r>
                      <a:r>
                        <a:rPr lang="en-US" dirty="0" smtClean="0"/>
                        <a:t>(Beryllium layer**)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141.50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141.50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2.00025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2.07645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6907" y="5912303"/>
            <a:ext cx="895990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   :  </a:t>
            </a:r>
            <a:r>
              <a:rPr lang="en-US" sz="1600" dirty="0" smtClean="0"/>
              <a:t>taken from PipeGeo1.xml</a:t>
            </a:r>
          </a:p>
          <a:p>
            <a:r>
              <a:rPr lang="en-US" sz="1600" dirty="0" smtClean="0"/>
              <a:t>** </a:t>
            </a:r>
            <a:r>
              <a:rPr lang="en-US" sz="1600" dirty="0" smtClean="0"/>
              <a:t>:  </a:t>
            </a:r>
            <a:r>
              <a:rPr lang="en-US" sz="1600" dirty="0" smtClean="0"/>
              <a:t>the beryllium section is at |</a:t>
            </a:r>
            <a:r>
              <a:rPr lang="en-US" sz="1600" dirty="0" err="1" smtClean="0"/>
              <a:t>z</a:t>
            </a:r>
            <a:r>
              <a:rPr lang="en-US" sz="1600" dirty="0" smtClean="0"/>
              <a:t>|&lt;60 cm , the rest of the beam pipe is surrounded by an Aluminum layer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58"/>
            <a:ext cx="8229600" cy="8324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Checks : radiation length &amp; dimension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 descr="radiationLength_newBeampipe_summa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78" y="757477"/>
            <a:ext cx="8931855" cy="557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49523" y="3809548"/>
            <a:ext cx="37372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Simulation : used </a:t>
            </a:r>
            <a:r>
              <a:rPr lang="en-US" dirty="0" err="1" smtClean="0"/>
              <a:t>Geantinos</a:t>
            </a:r>
            <a:r>
              <a:rPr lang="en-US" dirty="0" smtClean="0"/>
              <a:t> thrown at </a:t>
            </a:r>
            <a:r>
              <a:rPr lang="en-US" dirty="0" err="1" smtClean="0"/>
              <a:t>z</a:t>
            </a:r>
            <a:r>
              <a:rPr lang="en-US" dirty="0" smtClean="0"/>
              <a:t>=0 </a:t>
            </a:r>
          </a:p>
          <a:p>
            <a:pPr>
              <a:buFont typeface="Arial"/>
              <a:buChar char="•"/>
            </a:pPr>
            <a:r>
              <a:rPr lang="en-US" dirty="0" smtClean="0"/>
              <a:t>top left : radiation length </a:t>
            </a:r>
            <a:r>
              <a:rPr lang="en-US" dirty="0" err="1" smtClean="0"/>
              <a:t>vs</a:t>
            </a:r>
            <a:r>
              <a:rPr lang="en-US" dirty="0" smtClean="0"/>
              <a:t> eta</a:t>
            </a:r>
          </a:p>
          <a:p>
            <a:pPr>
              <a:buFont typeface="Arial"/>
              <a:buChar char="•"/>
            </a:pPr>
            <a:r>
              <a:rPr lang="en-US" dirty="0" smtClean="0"/>
              <a:t>Top right : radiation length </a:t>
            </a:r>
            <a:r>
              <a:rPr lang="en-US" dirty="0" err="1" smtClean="0"/>
              <a:t>vs</a:t>
            </a:r>
            <a:r>
              <a:rPr lang="en-US" dirty="0" smtClean="0"/>
              <a:t> Z</a:t>
            </a:r>
          </a:p>
          <a:p>
            <a:pPr>
              <a:buFont typeface="Arial"/>
              <a:buChar char="•"/>
            </a:pPr>
            <a:r>
              <a:rPr lang="en-US" dirty="0" smtClean="0"/>
              <a:t>Bottom left : radiation length </a:t>
            </a:r>
            <a:r>
              <a:rPr lang="en-US" dirty="0" err="1" smtClean="0"/>
              <a:t>vs</a:t>
            </a:r>
            <a:r>
              <a:rPr lang="en-US" dirty="0" smtClean="0"/>
              <a:t> radius </a:t>
            </a:r>
          </a:p>
          <a:p>
            <a:pPr>
              <a:buFont typeface="Arial"/>
              <a:buChar char="•"/>
            </a:pPr>
            <a:r>
              <a:rPr lang="en-US" dirty="0" smtClean="0"/>
              <a:t>Radius looks OK</a:t>
            </a:r>
          </a:p>
          <a:p>
            <a:r>
              <a:rPr lang="en-US" dirty="0" err="1" smtClean="0">
                <a:sym typeface="Wingdings"/>
              </a:rPr>
              <a:t>next</a:t>
            </a:r>
            <a:r>
              <a:rPr lang="en-US" dirty="0" smtClean="0">
                <a:sym typeface="Wingdings"/>
              </a:rPr>
              <a:t> slide for log scale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6718"/>
            <a:ext cx="9144000" cy="8324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Checks : radiation length &amp; dimension (log)</a:t>
            </a:r>
            <a:endParaRPr lang="en-US" dirty="0"/>
          </a:p>
        </p:txBody>
      </p:sp>
      <p:pic>
        <p:nvPicPr>
          <p:cNvPr id="7" name="Content Placeholder 6" descr="radiationLength_newBeamPipe_summary_log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87" r="-587"/>
          <a:stretch>
            <a:fillRect/>
          </a:stretch>
        </p:blipFill>
        <p:spPr>
          <a:xfrm>
            <a:off x="-54673" y="943595"/>
            <a:ext cx="9185507" cy="5051675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486D-C447-0148-B5BB-FDC47D1C241B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B3CD4-BC5B-EE46-817D-0BEF0D84DAB6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870671"/>
            <a:ext cx="4557834" cy="3883120"/>
            <a:chOff x="846667" y="677335"/>
            <a:chExt cx="7539926" cy="541866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rcRect l="5068" t="6045" r="5294" b="4836"/>
            <a:stretch>
              <a:fillRect/>
            </a:stretch>
          </p:blipFill>
          <p:spPr>
            <a:xfrm>
              <a:off x="846667" y="677335"/>
              <a:ext cx="7539926" cy="5418665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725821" y="1221009"/>
              <a:ext cx="1139692" cy="3907228"/>
            </a:xfrm>
            <a:prstGeom prst="rect">
              <a:avLst/>
            </a:prstGeom>
            <a:solidFill>
              <a:srgbClr val="FF0000">
                <a:alpha val="2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98796" y="5061114"/>
            <a:ext cx="80970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green line is for vertices at </a:t>
            </a:r>
            <a:r>
              <a:rPr lang="en-US" dirty="0" err="1" smtClean="0"/>
              <a:t>z</a:t>
            </a:r>
            <a:r>
              <a:rPr lang="en-US" dirty="0" smtClean="0"/>
              <a:t> = 0  </a:t>
            </a:r>
          </a:p>
          <a:p>
            <a:pPr>
              <a:buFont typeface="Arial"/>
              <a:buChar char="•"/>
            </a:pPr>
            <a:r>
              <a:rPr lang="en-US" dirty="0" smtClean="0"/>
              <a:t>We see the same jump at eta~ 3.6 in both plots with same values in radiation length</a:t>
            </a:r>
          </a:p>
          <a:p>
            <a:r>
              <a:rPr lang="en-US" dirty="0" smtClean="0">
                <a:latin typeface="Zapf Dingbats"/>
                <a:ea typeface="Zapf Dingbats"/>
                <a:cs typeface="Zapf Dingbats"/>
              </a:rPr>
              <a:t>✔</a:t>
            </a:r>
            <a:r>
              <a:rPr lang="en-US" dirty="0" smtClean="0"/>
              <a:t>Nice agreement between design and GEANT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7834" y="1221005"/>
            <a:ext cx="4586165" cy="2816461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 rot="10800000" flipH="1">
            <a:off x="531442" y="2758030"/>
            <a:ext cx="3099293" cy="22897"/>
          </a:xfrm>
          <a:prstGeom prst="straightConnector1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H="1">
            <a:off x="521032" y="2301380"/>
            <a:ext cx="3099293" cy="22897"/>
          </a:xfrm>
          <a:prstGeom prst="straightConnector1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40687" y="2565382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~4%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584639" y="2109855"/>
            <a:ext cx="69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~15%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291667" y="2900846"/>
            <a:ext cx="2819400" cy="1588"/>
          </a:xfrm>
          <a:prstGeom prst="straightConnector1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83194" y="2088008"/>
            <a:ext cx="2819400" cy="1588"/>
          </a:xfrm>
          <a:prstGeom prst="straightConnector1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102594" y="2758030"/>
            <a:ext cx="710451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~0.04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111067" y="1954946"/>
            <a:ext cx="708885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~0.15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174"/>
            <a:ext cx="8229600" cy="4196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Radiation length </a:t>
            </a:r>
            <a:r>
              <a:rPr lang="en-US" dirty="0" err="1" smtClean="0"/>
              <a:t>vs</a:t>
            </a:r>
            <a:r>
              <a:rPr lang="en-US" dirty="0" smtClean="0"/>
              <a:t> pseudo-rapidity </a:t>
            </a:r>
            <a:r>
              <a:rPr lang="en-US" dirty="0" err="1" smtClean="0"/>
              <a:t>η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DEA2-361A-A749-8854-D81DC6260C1F}" type="datetime1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Beam pipe details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8448-02AC-7749-A604-C29B830C318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 descr="radiationLength_newBeampipe_breakdow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185332"/>
            <a:ext cx="5988896" cy="430357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5740400"/>
            <a:ext cx="8045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We see that for </a:t>
            </a:r>
            <a:r>
              <a:rPr lang="en-US" dirty="0" smtClean="0"/>
              <a:t>|</a:t>
            </a:r>
            <a:r>
              <a:rPr lang="en-US" dirty="0" err="1" smtClean="0"/>
              <a:t>η</a:t>
            </a:r>
            <a:r>
              <a:rPr lang="en-US" dirty="0" smtClean="0"/>
              <a:t>|</a:t>
            </a:r>
            <a:r>
              <a:rPr lang="en-US" dirty="0" smtClean="0"/>
              <a:t>&lt;</a:t>
            </a:r>
            <a:r>
              <a:rPr lang="en-US" dirty="0" smtClean="0"/>
              <a:t>1, the radiation length is peaked at ~ 0.0026 ( = 0.26% of X0)</a:t>
            </a:r>
          </a:p>
          <a:p>
            <a:r>
              <a:rPr lang="en-US" dirty="0" smtClean="0">
                <a:latin typeface="Zapf Dingbats"/>
                <a:ea typeface="Zapf Dingbats"/>
                <a:cs typeface="Zapf Dingbats"/>
              </a:rPr>
              <a:t>✔</a:t>
            </a:r>
            <a:r>
              <a:rPr lang="en-US" dirty="0" smtClean="0"/>
              <a:t>Agree with slide 3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rcRect l="11397" t="16934" b="7094"/>
          <a:stretch>
            <a:fillRect/>
          </a:stretch>
        </p:blipFill>
        <p:spPr>
          <a:xfrm>
            <a:off x="6019800" y="2252133"/>
            <a:ext cx="2946400" cy="196426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1" name="Straight Arrow Connector 10"/>
          <p:cNvCxnSpPr/>
          <p:nvPr/>
        </p:nvCxnSpPr>
        <p:spPr>
          <a:xfrm flipV="1">
            <a:off x="5215467" y="3725333"/>
            <a:ext cx="1337733" cy="795867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600</Words>
  <Application>Microsoft Macintosh PowerPoint</Application>
  <PresentationFormat>On-screen Show (4:3)</PresentationFormat>
  <Paragraphs>140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Details of the new beam pipe for DEV13 geometry</vt:lpstr>
      <vt:lpstr>Input : Dimensions from Brushwellman drawing</vt:lpstr>
      <vt:lpstr>Input : radiation length vs. pseudo-rapidity η(*)  </vt:lpstr>
      <vt:lpstr>Implementation in GEANT</vt:lpstr>
      <vt:lpstr>Details from GEANT</vt:lpstr>
      <vt:lpstr>Checks : radiation length &amp; dimension</vt:lpstr>
      <vt:lpstr>Checks : radiation length &amp; dimension (log)</vt:lpstr>
      <vt:lpstr>Slide 8</vt:lpstr>
      <vt:lpstr>Radiation length vs pseudo-rapidity η</vt:lpstr>
      <vt:lpstr>BeamPipe in GEANT</vt:lpstr>
      <vt:lpstr>Beryllium part : PBES</vt:lpstr>
      <vt:lpstr>Aluminium part : PALS</vt:lpstr>
      <vt:lpstr>PALH (AIR)</vt:lpstr>
      <vt:lpstr>Check : Beryllium part</vt:lpstr>
      <vt:lpstr>Check : Aluminium part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Details of the new beam pipe for DEV13 geometry</dc:title>
  <dc:creator>Jonathan Bouchet</dc:creator>
  <cp:lastModifiedBy>Jonathan Bouchet</cp:lastModifiedBy>
  <cp:revision>11</cp:revision>
  <dcterms:created xsi:type="dcterms:W3CDTF">2012-02-13T13:21:34Z</dcterms:created>
  <dcterms:modified xsi:type="dcterms:W3CDTF">2012-02-13T14:36:05Z</dcterms:modified>
</cp:coreProperties>
</file>