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67" r:id="rId2"/>
    <p:sldId id="503" r:id="rId3"/>
    <p:sldId id="504" r:id="rId4"/>
    <p:sldId id="496" r:id="rId5"/>
    <p:sldId id="495" r:id="rId6"/>
    <p:sldId id="505" r:id="rId7"/>
    <p:sldId id="484" r:id="rId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0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21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31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421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552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2630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19973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6841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CFF"/>
    <a:srgbClr val="F39312"/>
    <a:srgbClr val="E94E62"/>
    <a:srgbClr val="FF5C6C"/>
    <a:srgbClr val="075014"/>
    <a:srgbClr val="0D8222"/>
    <a:srgbClr val="FFFF00"/>
    <a:srgbClr val="000099"/>
    <a:srgbClr val="FFFF99"/>
    <a:srgbClr val="FFF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89" autoAdjust="0"/>
  </p:normalViewPr>
  <p:slideViewPr>
    <p:cSldViewPr>
      <p:cViewPr>
        <p:scale>
          <a:sx n="125" d="100"/>
          <a:sy n="125" d="100"/>
        </p:scale>
        <p:origin x="-176" y="-344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59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778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oleObject" Target="../embeddings/oleObject30.bin"/><Relationship Id="rId5" Type="http://schemas.openxmlformats.org/officeDocument/2006/relationships/oleObject" Target="../embeddings/oleObject31.bin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oleObject" Target="../embeddings/oleObject33.bin"/><Relationship Id="rId5" Type="http://schemas.openxmlformats.org/officeDocument/2006/relationships/oleObject" Target="../embeddings/oleObject34.bin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6.bin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oleObject" Target="../embeddings/oleObject18.bin"/><Relationship Id="rId5" Type="http://schemas.openxmlformats.org/officeDocument/2006/relationships/oleObject" Target="../embeddings/oleObject19.bin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oleObject" Target="../embeddings/oleObject21.bin"/><Relationship Id="rId5" Type="http://schemas.openxmlformats.org/officeDocument/2006/relationships/oleObject" Target="../embeddings/oleObject22.bin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oleObject" Target="../embeddings/oleObject24.bin"/><Relationship Id="rId5" Type="http://schemas.openxmlformats.org/officeDocument/2006/relationships/oleObject" Target="../embeddings/oleObject25.bin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oleObject" Target="../embeddings/oleObject27.bin"/><Relationship Id="rId5" Type="http://schemas.openxmlformats.org/officeDocument/2006/relationships/oleObject" Target="../embeddings/oleObject28.bin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6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6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6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81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82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83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AAEA-CCE8-5E49-BC51-45FA2FFB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05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06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07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D3278-2F6C-344B-A623-16A741C6C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89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90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91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13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14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15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73B9-D3FB-C244-AADE-D7A237F16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37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38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39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AD54C-26E4-1149-AD66-5B964545C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61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62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63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F2A36-4459-CB41-8D36-CB03AEDA6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85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86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87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09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10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11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3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4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5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20EE-628E-4041-919D-2F9BDDDE3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57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58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59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21044-B7E1-0B4A-ABF7-178C34404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2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1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" r:id="rId14" imgW="0" imgH="0" progId="PowerPoint.Show.8">
                  <p:embed/>
                </p:oleObj>
              </mc:Choice>
              <mc:Fallback>
                <p:oleObj r:id="rId14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7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8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8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39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620688"/>
            <a:ext cx="7772400" cy="576064"/>
          </a:xfrm>
        </p:spPr>
        <p:txBody>
          <a:bodyPr/>
          <a:lstStyle/>
          <a:p>
            <a:r>
              <a:rPr lang="en-US" b="0" dirty="0" smtClean="0">
                <a:solidFill>
                  <a:srgbClr val="0000FF"/>
                </a:solidFill>
              </a:rPr>
              <a:t>Alignment</a:t>
            </a:r>
            <a:r>
              <a:rPr lang="en-US" b="0" dirty="0" smtClean="0">
                <a:solidFill>
                  <a:srgbClr val="0000FF"/>
                </a:solidFill>
              </a:rPr>
              <a:t> </a:t>
            </a:r>
            <a:r>
              <a:rPr lang="en-US" b="0" dirty="0">
                <a:solidFill>
                  <a:srgbClr val="0000FF"/>
                </a:solidFill>
              </a:rPr>
              <a:t>Update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9552" y="1916832"/>
            <a:ext cx="8064896" cy="45365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62809" lvl="1" indent="0">
              <a:buFontTx/>
              <a:buNone/>
            </a:pPr>
            <a:r>
              <a:rPr lang="en-US" b="0" smtClean="0">
                <a:solidFill>
                  <a:srgbClr val="000090"/>
                </a:solidFill>
                <a:cs typeface="Comic Sans MS"/>
              </a:rPr>
              <a:t>HFT Alignment studies  </a:t>
            </a:r>
          </a:p>
          <a:p>
            <a:pPr marL="1068518" lvl="2" indent="-342900">
              <a:buFont typeface="Arial"/>
              <a:buChar char="•"/>
            </a:pPr>
            <a:endParaRPr lang="en-US" sz="1400" b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25650" lvl="1" indent="0">
              <a:buFontTx/>
              <a:buNone/>
            </a:pPr>
            <a:endParaRPr lang="en-US" sz="1400" b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r>
              <a:rPr lang="en-US" sz="1800" b="0" smtClean="0">
                <a:solidFill>
                  <a:srgbClr val="000090"/>
                </a:solidFill>
                <a:latin typeface="Comic Sans MS"/>
                <a:cs typeface="Comic Sans MS"/>
              </a:rPr>
              <a:t>Review – done</a:t>
            </a:r>
          </a:p>
          <a:p>
            <a:pPr marL="668550" lvl="1" indent="-342900">
              <a:buFont typeface="Arial"/>
              <a:buChar char="•"/>
            </a:pPr>
            <a:r>
              <a:rPr lang="en-US" sz="1800" b="0" smtClean="0">
                <a:solidFill>
                  <a:srgbClr val="000090"/>
                </a:solidFill>
                <a:latin typeface="Comic Sans MS"/>
                <a:cs typeface="Comic Sans MS"/>
              </a:rPr>
              <a:t>We now have a fully functioning alignment environment, including the PXL, IST and SSD detectors based on older SVT/SSD work</a:t>
            </a:r>
          </a:p>
          <a:p>
            <a:pPr marL="1068518" lvl="2" indent="-342900">
              <a:buFont typeface="Arial"/>
              <a:buChar char="•"/>
            </a:pPr>
            <a:r>
              <a:rPr lang="en-US" sz="1800" b="0" smtClean="0">
                <a:solidFill>
                  <a:srgbClr val="000090"/>
                </a:solidFill>
                <a:latin typeface="Comic Sans MS"/>
                <a:cs typeface="Comic Sans MS"/>
              </a:rPr>
              <a:t>a TPC t0-like bug still persists.</a:t>
            </a:r>
            <a:r>
              <a:rPr lang="en-US" sz="1800" b="0" kern="1200" smtClean="0">
                <a:sym typeface="Wingdings"/>
              </a:rPr>
              <a:t> Geometries used for MC generation and track reconstruction are not consistent </a:t>
            </a:r>
            <a:endParaRPr lang="en-US" sz="1800" b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1068518" lvl="2" indent="-342900">
              <a:buFont typeface="Arial"/>
              <a:buChar char="•"/>
            </a:pPr>
            <a:r>
              <a:rPr lang="en-US" sz="1800" b="0" smtClean="0">
                <a:solidFill>
                  <a:srgbClr val="000090"/>
                </a:solidFill>
                <a:latin typeface="Comic Sans MS"/>
                <a:cs typeface="Comic Sans MS"/>
              </a:rPr>
              <a:t>Yuri suggested the direct use of root geometry matrices. Eliminate going back/forth to tables step</a:t>
            </a:r>
          </a:p>
          <a:p>
            <a:pPr marL="1068518" lvl="2" indent="-342900">
              <a:buFont typeface="Arial"/>
              <a:buChar char="•"/>
            </a:pPr>
            <a:r>
              <a:rPr lang="en-US" sz="1800" b="0" smtClean="0">
                <a:solidFill>
                  <a:srgbClr val="000090"/>
                </a:solidFill>
                <a:latin typeface="Comic Sans MS"/>
                <a:cs typeface="Comic Sans MS"/>
              </a:rPr>
              <a:t>We plan to use the chain for Run-13 alignment </a:t>
            </a:r>
          </a:p>
          <a:p>
            <a:pPr marL="668550" lvl="1" indent="-342900">
              <a:buFont typeface="Arial"/>
              <a:buChar char="•"/>
            </a:pPr>
            <a:r>
              <a:rPr lang="en-US" sz="1800" b="0" smtClean="0">
                <a:solidFill>
                  <a:srgbClr val="000090"/>
                </a:solidFill>
                <a:latin typeface="Comic Sans MS"/>
                <a:cs typeface="Comic Sans MS"/>
              </a:rPr>
              <a:t>Need to establish a VMC application for detailed studies/debugging</a:t>
            </a:r>
          </a:p>
          <a:p>
            <a:pPr marL="668550" lvl="1" indent="-342900">
              <a:buFont typeface="Arial"/>
              <a:buChar char="•"/>
            </a:pPr>
            <a:r>
              <a:rPr lang="en-US" sz="1800" b="0" smtClean="0">
                <a:solidFill>
                  <a:srgbClr val="000090"/>
                </a:solidFill>
                <a:latin typeface="Comic Sans MS"/>
                <a:cs typeface="Comic Sans MS"/>
              </a:rPr>
              <a:t>Need to change the starting point from ideal to surveyed geometry</a:t>
            </a:r>
          </a:p>
          <a:p>
            <a:pPr marL="1068518" lvl="2" indent="-342900">
              <a:buFont typeface="Arial"/>
              <a:buChar char="•"/>
            </a:pPr>
            <a:r>
              <a:rPr lang="en-US" sz="1800" b="0" smtClean="0">
                <a:solidFill>
                  <a:srgbClr val="000090"/>
                </a:solidFill>
                <a:latin typeface="Comic Sans MS"/>
                <a:cs typeface="Comic Sans MS"/>
              </a:rPr>
              <a:t>one of the goals of the engineering run </a:t>
            </a: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320" y="0"/>
            <a:ext cx="5919832" cy="276999"/>
          </a:xfrm>
          <a:prstGeom prst="rect">
            <a:avLst/>
          </a:prstGeom>
          <a:solidFill>
            <a:srgbClr val="F39312"/>
          </a:solidFill>
        </p:spPr>
        <p:txBody>
          <a:bodyPr wrap="square">
            <a:spAutoFit/>
          </a:bodyPr>
          <a:lstStyle/>
          <a:p>
            <a:r>
              <a:rPr lang="nl-NL" sz="1200" b="1" dirty="0" smtClean="0"/>
              <a:t>PXL sectors</a:t>
            </a:r>
            <a:endParaRPr lang="en-US" sz="1200" b="1" dirty="0"/>
          </a:p>
        </p:txBody>
      </p:sp>
      <p:sp>
        <p:nvSpPr>
          <p:cNvPr id="8" name="Rectangle 7"/>
          <p:cNvSpPr/>
          <p:nvPr/>
        </p:nvSpPr>
        <p:spPr>
          <a:xfrm>
            <a:off x="6084168" y="0"/>
            <a:ext cx="1728192" cy="276999"/>
          </a:xfrm>
          <a:prstGeom prst="rect">
            <a:avLst/>
          </a:prstGeom>
          <a:solidFill>
            <a:srgbClr val="F39312"/>
          </a:solidFill>
        </p:spPr>
        <p:txBody>
          <a:bodyPr wrap="square">
            <a:spAutoFit/>
          </a:bodyPr>
          <a:lstStyle/>
          <a:p>
            <a:r>
              <a:rPr lang="nl-NL" sz="1200" b="1" dirty="0" smtClean="0"/>
              <a:t>PXL Halve 1/2      ALL</a:t>
            </a:r>
            <a:endParaRPr lang="en-US" sz="1200" b="1" dirty="0"/>
          </a:p>
        </p:txBody>
      </p:sp>
      <p:sp>
        <p:nvSpPr>
          <p:cNvPr id="10" name="Rectangle 9"/>
          <p:cNvSpPr/>
          <p:nvPr/>
        </p:nvSpPr>
        <p:spPr>
          <a:xfrm>
            <a:off x="7848872" y="25177"/>
            <a:ext cx="1259632" cy="276999"/>
          </a:xfrm>
          <a:prstGeom prst="rect">
            <a:avLst/>
          </a:prstGeom>
          <a:solidFill>
            <a:srgbClr val="F39312"/>
          </a:solidFill>
        </p:spPr>
        <p:txBody>
          <a:bodyPr wrap="square">
            <a:spAutoFit/>
          </a:bodyPr>
          <a:lstStyle/>
          <a:p>
            <a:r>
              <a:rPr lang="nl-NL" sz="1200" b="1" dirty="0" smtClean="0"/>
              <a:t>   IST        SSD</a:t>
            </a:r>
            <a:endParaRPr lang="en-US" sz="1200" b="1" dirty="0"/>
          </a:p>
        </p:txBody>
      </p:sp>
      <p:pic>
        <p:nvPicPr>
          <p:cNvPr id="2" name="Picture 1" descr="Screen Shot 2012-12-05 at 1.11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2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2-12-07 at 12.38.0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/>
          <a:stretch/>
        </p:blipFill>
        <p:spPr>
          <a:xfrm>
            <a:off x="91440" y="2319020"/>
            <a:ext cx="9042400" cy="25704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2520280" cy="504056"/>
          </a:xfrm>
        </p:spPr>
        <p:txBody>
          <a:bodyPr>
            <a:noAutofit/>
          </a:bodyPr>
          <a:lstStyle/>
          <a:p>
            <a:r>
              <a:rPr lang="en-US" sz="2800" b="0" dirty="0" smtClean="0"/>
              <a:t>Test Results</a:t>
            </a:r>
            <a:endParaRPr lang="en-US" sz="2800" b="0" dirty="0"/>
          </a:p>
        </p:txBody>
      </p:sp>
      <p:sp>
        <p:nvSpPr>
          <p:cNvPr id="5" name="Rectangle 4"/>
          <p:cNvSpPr/>
          <p:nvPr/>
        </p:nvSpPr>
        <p:spPr>
          <a:xfrm>
            <a:off x="120824" y="1484784"/>
            <a:ext cx="90364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b="1" dirty="0" smtClean="0">
                <a:solidFill>
                  <a:srgbClr val="000090"/>
                </a:solidFill>
              </a:rPr>
              <a:t>FIXED </a:t>
            </a:r>
            <a:r>
              <a:rPr lang="nb-NO" sz="1400" b="1" dirty="0" err="1" smtClean="0">
                <a:solidFill>
                  <a:srgbClr val="000090"/>
                </a:solidFill>
              </a:rPr>
              <a:t>ALL+Vertex</a:t>
            </a:r>
            <a:r>
              <a:rPr lang="nb-NO" sz="1400" b="1" dirty="0" smtClean="0">
                <a:solidFill>
                  <a:srgbClr val="000090"/>
                </a:solidFill>
              </a:rPr>
              <a:t>– </a:t>
            </a:r>
            <a:r>
              <a:rPr lang="nb-NO" sz="1400" b="1" dirty="0" smtClean="0">
                <a:solidFill>
                  <a:srgbClr val="000090"/>
                </a:solidFill>
              </a:rPr>
              <a:t>MEDIUM STATS</a:t>
            </a:r>
          </a:p>
          <a:p>
            <a:endParaRPr lang="nb-NO" sz="1200" b="1" dirty="0" smtClean="0">
              <a:solidFill>
                <a:srgbClr val="000090"/>
              </a:solidFill>
            </a:endParaRPr>
          </a:p>
          <a:p>
            <a:endParaRPr lang="nb-NO" sz="1200" b="1" dirty="0">
              <a:solidFill>
                <a:srgbClr val="000090"/>
              </a:solidFill>
            </a:endParaRPr>
          </a:p>
          <a:p>
            <a:endParaRPr lang="nb-NO" sz="1200" dirty="0"/>
          </a:p>
        </p:txBody>
      </p:sp>
      <p:sp>
        <p:nvSpPr>
          <p:cNvPr id="7" name="Rectangle 6"/>
          <p:cNvSpPr/>
          <p:nvPr/>
        </p:nvSpPr>
        <p:spPr>
          <a:xfrm>
            <a:off x="179512" y="1882465"/>
            <a:ext cx="8856984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nl-NL" sz="1200" b="1" dirty="0" smtClean="0"/>
              <a:t>    dX </a:t>
            </a:r>
            <a:r>
              <a:rPr lang="nl-NL" sz="1200" b="1" dirty="0" err="1"/>
              <a:t>mkm</a:t>
            </a:r>
            <a:r>
              <a:rPr lang="nl-NL" sz="1200" b="1" dirty="0"/>
              <a:t>         </a:t>
            </a:r>
            <a:r>
              <a:rPr lang="nl-NL" sz="1200" b="1" dirty="0" smtClean="0"/>
              <a:t>     </a:t>
            </a:r>
            <a:r>
              <a:rPr lang="nl-NL" sz="1200" b="1" dirty="0" err="1" smtClean="0"/>
              <a:t>dY</a:t>
            </a:r>
            <a:r>
              <a:rPr lang="nl-NL" sz="1200" b="1" dirty="0" smtClean="0"/>
              <a:t> </a:t>
            </a:r>
            <a:r>
              <a:rPr lang="nl-NL" sz="1200" b="1" dirty="0" err="1"/>
              <a:t>mkm</a:t>
            </a:r>
            <a:r>
              <a:rPr lang="nl-NL" sz="1200" b="1" dirty="0"/>
              <a:t>         </a:t>
            </a:r>
            <a:r>
              <a:rPr lang="nl-NL" sz="1200" b="1" dirty="0" smtClean="0"/>
              <a:t>        </a:t>
            </a:r>
            <a:r>
              <a:rPr lang="nl-NL" sz="1200" b="1" dirty="0" err="1" smtClean="0"/>
              <a:t>dZ</a:t>
            </a:r>
            <a:r>
              <a:rPr lang="nl-NL" sz="1200" b="1" dirty="0" smtClean="0"/>
              <a:t> </a:t>
            </a:r>
            <a:r>
              <a:rPr lang="nl-NL" sz="1200" b="1" dirty="0" err="1"/>
              <a:t>mkm</a:t>
            </a:r>
            <a:r>
              <a:rPr lang="nl-NL" sz="1200" b="1" dirty="0"/>
              <a:t>         </a:t>
            </a:r>
            <a:r>
              <a:rPr lang="nl-NL" sz="1200" b="1" dirty="0" smtClean="0"/>
              <a:t>    </a:t>
            </a:r>
            <a:r>
              <a:rPr lang="nl-NL" sz="1200" b="1" dirty="0" err="1" smtClean="0"/>
              <a:t>alpha</a:t>
            </a:r>
            <a:r>
              <a:rPr lang="nl-NL" sz="1200" b="1" dirty="0" smtClean="0"/>
              <a:t> </a:t>
            </a:r>
            <a:r>
              <a:rPr lang="nl-NL" sz="1200" b="1" dirty="0" err="1"/>
              <a:t>mrad</a:t>
            </a:r>
            <a:r>
              <a:rPr lang="nl-NL" sz="1200" b="1" dirty="0"/>
              <a:t>     </a:t>
            </a:r>
            <a:r>
              <a:rPr lang="nl-NL" sz="1200" b="1" dirty="0" smtClean="0"/>
              <a:t>        </a:t>
            </a:r>
            <a:r>
              <a:rPr lang="nl-NL" sz="1200" b="1" dirty="0" err="1" smtClean="0"/>
              <a:t>beta</a:t>
            </a:r>
            <a:r>
              <a:rPr lang="nl-NL" sz="1200" b="1" dirty="0" smtClean="0"/>
              <a:t> </a:t>
            </a:r>
            <a:r>
              <a:rPr lang="nl-NL" sz="1200" b="1" dirty="0" err="1"/>
              <a:t>mrad</a:t>
            </a:r>
            <a:r>
              <a:rPr lang="nl-NL" sz="1200" b="1" dirty="0"/>
              <a:t>      </a:t>
            </a:r>
            <a:r>
              <a:rPr lang="nl-NL" sz="1200" b="1" dirty="0" smtClean="0"/>
              <a:t>      gamma </a:t>
            </a:r>
            <a:r>
              <a:rPr lang="nl-NL" sz="1200" b="1" dirty="0" err="1"/>
              <a:t>mrad</a:t>
            </a:r>
            <a:r>
              <a:rPr lang="nl-NL" sz="1200" b="1" dirty="0"/>
              <a:t>    </a:t>
            </a:r>
            <a:r>
              <a:rPr lang="nl-NL" sz="1200" b="1" dirty="0" smtClean="0"/>
              <a:t>        </a:t>
            </a:r>
            <a:r>
              <a:rPr lang="en-US" sz="1200" b="1" dirty="0" smtClean="0"/>
              <a:t>Comment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4417" y="5710019"/>
            <a:ext cx="433965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Statistics matter (up to a point)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39312"/>
                </a:solidFill>
              </a:rPr>
              <a:t>Averages come from several </a:t>
            </a:r>
            <a:r>
              <a:rPr lang="en-US" sz="2000" dirty="0" err="1" smtClean="0">
                <a:solidFill>
                  <a:srgbClr val="F39312"/>
                </a:solidFill>
              </a:rPr>
              <a:t>histo</a:t>
            </a:r>
            <a:r>
              <a:rPr lang="en-US" sz="2000" dirty="0" smtClean="0">
                <a:solidFill>
                  <a:srgbClr val="F39312"/>
                </a:solidFill>
              </a:rPr>
              <a:t> </a:t>
            </a:r>
            <a:r>
              <a:rPr lang="en-US" sz="2000" dirty="0" smtClean="0">
                <a:solidFill>
                  <a:srgbClr val="F39312"/>
                </a:solidFill>
              </a:rPr>
              <a:t>fits</a:t>
            </a:r>
            <a:endParaRPr lang="en-US" sz="2000" dirty="0" smtClean="0">
              <a:solidFill>
                <a:srgbClr val="F39312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483768" y="4714096"/>
            <a:ext cx="1008112" cy="144016"/>
          </a:xfrm>
          <a:prstGeom prst="rect">
            <a:avLst/>
          </a:prstGeom>
          <a:solidFill>
            <a:srgbClr val="3366FF">
              <a:alpha val="45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885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2520280" cy="504056"/>
          </a:xfrm>
        </p:spPr>
        <p:txBody>
          <a:bodyPr>
            <a:noAutofit/>
          </a:bodyPr>
          <a:lstStyle/>
          <a:p>
            <a:r>
              <a:rPr lang="en-US" sz="2800" b="0" dirty="0" smtClean="0"/>
              <a:t>Test Results</a:t>
            </a:r>
            <a:endParaRPr lang="en-US" sz="2800" b="0" dirty="0"/>
          </a:p>
        </p:txBody>
      </p:sp>
      <p:sp>
        <p:nvSpPr>
          <p:cNvPr id="5" name="Rectangle 4"/>
          <p:cNvSpPr/>
          <p:nvPr/>
        </p:nvSpPr>
        <p:spPr>
          <a:xfrm>
            <a:off x="120824" y="1484784"/>
            <a:ext cx="90364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b="1" dirty="0" smtClean="0">
                <a:solidFill>
                  <a:srgbClr val="000090"/>
                </a:solidFill>
              </a:rPr>
              <a:t>SHIFTED SSD (</a:t>
            </a:r>
            <a:r>
              <a:rPr lang="nb-NO" sz="1400" b="1" dirty="0" err="1" smtClean="0">
                <a:solidFill>
                  <a:srgbClr val="0000FF"/>
                </a:solidFill>
              </a:rPr>
              <a:t>some</a:t>
            </a:r>
            <a:r>
              <a:rPr lang="nb-NO" sz="1400" b="1" dirty="0" smtClean="0">
                <a:solidFill>
                  <a:srgbClr val="0000FF"/>
                </a:solidFill>
              </a:rPr>
              <a:t> ladders</a:t>
            </a:r>
            <a:r>
              <a:rPr lang="nb-NO" sz="1400" b="1" dirty="0" smtClean="0">
                <a:solidFill>
                  <a:srgbClr val="000090"/>
                </a:solidFill>
              </a:rPr>
              <a:t>) </a:t>
            </a:r>
            <a:r>
              <a:rPr lang="nb-NO" sz="1400" b="1" dirty="0">
                <a:solidFill>
                  <a:srgbClr val="000090"/>
                </a:solidFill>
              </a:rPr>
              <a:t>– </a:t>
            </a:r>
            <a:r>
              <a:rPr lang="nb-NO" sz="1400" b="1" dirty="0" smtClean="0">
                <a:solidFill>
                  <a:srgbClr val="000090"/>
                </a:solidFill>
              </a:rPr>
              <a:t>MEDIUM STATS</a:t>
            </a:r>
          </a:p>
          <a:p>
            <a:endParaRPr lang="nb-NO" sz="1200" b="1" dirty="0" smtClean="0">
              <a:solidFill>
                <a:srgbClr val="000090"/>
              </a:solidFill>
            </a:endParaRPr>
          </a:p>
          <a:p>
            <a:endParaRPr lang="nb-NO" sz="1200" b="1" dirty="0">
              <a:solidFill>
                <a:srgbClr val="000090"/>
              </a:solidFill>
            </a:endParaRPr>
          </a:p>
          <a:p>
            <a:endParaRPr lang="nb-NO" sz="1200" dirty="0"/>
          </a:p>
        </p:txBody>
      </p:sp>
      <p:sp>
        <p:nvSpPr>
          <p:cNvPr id="7" name="Rectangle 6"/>
          <p:cNvSpPr/>
          <p:nvPr/>
        </p:nvSpPr>
        <p:spPr>
          <a:xfrm>
            <a:off x="179512" y="1882465"/>
            <a:ext cx="8856984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nl-NL" sz="1200" b="1" dirty="0" smtClean="0"/>
              <a:t>    dX </a:t>
            </a:r>
            <a:r>
              <a:rPr lang="nl-NL" sz="1200" b="1" dirty="0" err="1"/>
              <a:t>mkm</a:t>
            </a:r>
            <a:r>
              <a:rPr lang="nl-NL" sz="1200" b="1" dirty="0"/>
              <a:t>         </a:t>
            </a:r>
            <a:r>
              <a:rPr lang="nl-NL" sz="1200" b="1" dirty="0" smtClean="0"/>
              <a:t>     </a:t>
            </a:r>
            <a:r>
              <a:rPr lang="nl-NL" sz="1200" b="1" dirty="0" err="1" smtClean="0"/>
              <a:t>dY</a:t>
            </a:r>
            <a:r>
              <a:rPr lang="nl-NL" sz="1200" b="1" dirty="0" smtClean="0"/>
              <a:t> </a:t>
            </a:r>
            <a:r>
              <a:rPr lang="nl-NL" sz="1200" b="1" dirty="0" err="1"/>
              <a:t>mkm</a:t>
            </a:r>
            <a:r>
              <a:rPr lang="nl-NL" sz="1200" b="1" dirty="0"/>
              <a:t>         </a:t>
            </a:r>
            <a:r>
              <a:rPr lang="nl-NL" sz="1200" b="1" dirty="0" smtClean="0"/>
              <a:t>        </a:t>
            </a:r>
            <a:r>
              <a:rPr lang="nl-NL" sz="1200" b="1" dirty="0" err="1" smtClean="0"/>
              <a:t>dZ</a:t>
            </a:r>
            <a:r>
              <a:rPr lang="nl-NL" sz="1200" b="1" dirty="0" smtClean="0"/>
              <a:t> </a:t>
            </a:r>
            <a:r>
              <a:rPr lang="nl-NL" sz="1200" b="1" dirty="0" err="1"/>
              <a:t>mkm</a:t>
            </a:r>
            <a:r>
              <a:rPr lang="nl-NL" sz="1200" b="1" dirty="0"/>
              <a:t>         </a:t>
            </a:r>
            <a:r>
              <a:rPr lang="nl-NL" sz="1200" b="1" dirty="0" smtClean="0"/>
              <a:t>    </a:t>
            </a:r>
            <a:r>
              <a:rPr lang="nl-NL" sz="1200" b="1" dirty="0" err="1" smtClean="0"/>
              <a:t>alpha</a:t>
            </a:r>
            <a:r>
              <a:rPr lang="nl-NL" sz="1200" b="1" dirty="0" smtClean="0"/>
              <a:t> </a:t>
            </a:r>
            <a:r>
              <a:rPr lang="nl-NL" sz="1200" b="1" dirty="0" err="1"/>
              <a:t>mrad</a:t>
            </a:r>
            <a:r>
              <a:rPr lang="nl-NL" sz="1200" b="1" dirty="0"/>
              <a:t>     </a:t>
            </a:r>
            <a:r>
              <a:rPr lang="nl-NL" sz="1200" b="1" dirty="0" smtClean="0"/>
              <a:t>        </a:t>
            </a:r>
            <a:r>
              <a:rPr lang="nl-NL" sz="1200" b="1" dirty="0" err="1" smtClean="0"/>
              <a:t>beta</a:t>
            </a:r>
            <a:r>
              <a:rPr lang="nl-NL" sz="1200" b="1" dirty="0" smtClean="0"/>
              <a:t> </a:t>
            </a:r>
            <a:r>
              <a:rPr lang="nl-NL" sz="1200" b="1" dirty="0" err="1"/>
              <a:t>mrad</a:t>
            </a:r>
            <a:r>
              <a:rPr lang="nl-NL" sz="1200" b="1" dirty="0"/>
              <a:t>      </a:t>
            </a:r>
            <a:r>
              <a:rPr lang="nl-NL" sz="1200" b="1" dirty="0" smtClean="0"/>
              <a:t>      gamma </a:t>
            </a:r>
            <a:r>
              <a:rPr lang="nl-NL" sz="1200" b="1" dirty="0" err="1"/>
              <a:t>mrad</a:t>
            </a:r>
            <a:r>
              <a:rPr lang="nl-NL" sz="1200" b="1" dirty="0"/>
              <a:t>    </a:t>
            </a:r>
            <a:r>
              <a:rPr lang="nl-NL" sz="1200" b="1" dirty="0" smtClean="0"/>
              <a:t>        </a:t>
            </a:r>
            <a:r>
              <a:rPr lang="en-US" sz="1200" b="1" dirty="0" smtClean="0"/>
              <a:t>Comment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4417" y="5710019"/>
            <a:ext cx="4865434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Statistics matter (up to a point)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39312"/>
                </a:solidFill>
              </a:rPr>
              <a:t>Averages come from several </a:t>
            </a:r>
            <a:r>
              <a:rPr lang="en-US" sz="2000" dirty="0" err="1" smtClean="0">
                <a:solidFill>
                  <a:srgbClr val="F39312"/>
                </a:solidFill>
              </a:rPr>
              <a:t>histo</a:t>
            </a:r>
            <a:r>
              <a:rPr lang="en-US" sz="2000" dirty="0" smtClean="0">
                <a:solidFill>
                  <a:srgbClr val="F39312"/>
                </a:solidFill>
              </a:rPr>
              <a:t> </a:t>
            </a:r>
            <a:r>
              <a:rPr lang="en-US" sz="2000" dirty="0" smtClean="0">
                <a:solidFill>
                  <a:srgbClr val="F39312"/>
                </a:solidFill>
              </a:rPr>
              <a:t>fits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Missing points are artifact (see next slides)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2" name="Picture 1" descr="Screen Shot 2012-12-04 at 9.49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26265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09992" y="4200768"/>
            <a:ext cx="8892480" cy="144016"/>
          </a:xfrm>
          <a:prstGeom prst="rect">
            <a:avLst/>
          </a:prstGeom>
          <a:solidFill>
            <a:srgbClr val="F39312">
              <a:alpha val="45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483768" y="4714096"/>
            <a:ext cx="1008112" cy="144016"/>
          </a:xfrm>
          <a:prstGeom prst="rect">
            <a:avLst/>
          </a:prstGeom>
          <a:solidFill>
            <a:srgbClr val="3366FF">
              <a:alpha val="45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effectLst/>
              <a:latin typeface="Times New Roman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5496" y="3284984"/>
            <a:ext cx="129614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69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2520280" cy="504056"/>
          </a:xfrm>
        </p:spPr>
        <p:txBody>
          <a:bodyPr>
            <a:noAutofit/>
          </a:bodyPr>
          <a:lstStyle/>
          <a:p>
            <a:r>
              <a:rPr lang="en-US" sz="2800" b="0" dirty="0" smtClean="0"/>
              <a:t>Test Results</a:t>
            </a:r>
            <a:endParaRPr lang="en-US" sz="2800" b="0" dirty="0"/>
          </a:p>
        </p:txBody>
      </p:sp>
      <p:sp>
        <p:nvSpPr>
          <p:cNvPr id="5" name="Rectangle 4"/>
          <p:cNvSpPr/>
          <p:nvPr/>
        </p:nvSpPr>
        <p:spPr>
          <a:xfrm>
            <a:off x="120824" y="1484784"/>
            <a:ext cx="90364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b="1" dirty="0">
                <a:solidFill>
                  <a:srgbClr val="000090"/>
                </a:solidFill>
              </a:rPr>
              <a:t>FIXED – </a:t>
            </a:r>
            <a:r>
              <a:rPr lang="nb-NO" sz="1400" b="1" dirty="0" smtClean="0">
                <a:solidFill>
                  <a:srgbClr val="000090"/>
                </a:solidFill>
              </a:rPr>
              <a:t>MED STATS</a:t>
            </a:r>
          </a:p>
          <a:p>
            <a:endParaRPr lang="nb-NO" sz="1200" b="1" dirty="0" smtClean="0">
              <a:solidFill>
                <a:srgbClr val="000090"/>
              </a:solidFill>
            </a:endParaRPr>
          </a:p>
          <a:p>
            <a:endParaRPr lang="nb-NO" sz="1200" b="1" dirty="0">
              <a:solidFill>
                <a:srgbClr val="000090"/>
              </a:solidFill>
            </a:endParaRPr>
          </a:p>
          <a:p>
            <a:endParaRPr lang="nb-NO" sz="1200" dirty="0"/>
          </a:p>
        </p:txBody>
      </p:sp>
      <p:sp>
        <p:nvSpPr>
          <p:cNvPr id="7" name="Rectangle 6"/>
          <p:cNvSpPr/>
          <p:nvPr/>
        </p:nvSpPr>
        <p:spPr>
          <a:xfrm>
            <a:off x="35496" y="1882465"/>
            <a:ext cx="728381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nl-NL" sz="1200" b="1" dirty="0" smtClean="0"/>
              <a:t>    dX </a:t>
            </a:r>
            <a:r>
              <a:rPr lang="nl-NL" sz="1200" b="1" dirty="0" err="1"/>
              <a:t>mkm</a:t>
            </a:r>
            <a:r>
              <a:rPr lang="nl-NL" sz="1200" b="1" dirty="0"/>
              <a:t>        </a:t>
            </a:r>
            <a:r>
              <a:rPr lang="nl-NL" sz="1200" b="1" dirty="0" err="1" smtClean="0"/>
              <a:t>dY</a:t>
            </a:r>
            <a:r>
              <a:rPr lang="nl-NL" sz="1200" b="1" dirty="0" smtClean="0"/>
              <a:t> </a:t>
            </a:r>
            <a:r>
              <a:rPr lang="nl-NL" sz="1200" b="1" dirty="0"/>
              <a:t>mkm         </a:t>
            </a:r>
            <a:r>
              <a:rPr lang="nl-NL" sz="1200" b="1" dirty="0" smtClean="0"/>
              <a:t>dZ </a:t>
            </a:r>
            <a:r>
              <a:rPr lang="nl-NL" sz="1200" b="1" dirty="0"/>
              <a:t>mkm         </a:t>
            </a:r>
            <a:r>
              <a:rPr lang="nl-NL" sz="1200" b="1" dirty="0" smtClean="0"/>
              <a:t>alpha </a:t>
            </a:r>
            <a:r>
              <a:rPr lang="nl-NL" sz="1200" b="1" dirty="0"/>
              <a:t>mrad     </a:t>
            </a:r>
            <a:r>
              <a:rPr lang="nl-NL" sz="1200" b="1" dirty="0" smtClean="0"/>
              <a:t>beta </a:t>
            </a:r>
            <a:r>
              <a:rPr lang="nl-NL" sz="1200" b="1" dirty="0"/>
              <a:t>mrad      </a:t>
            </a:r>
            <a:r>
              <a:rPr lang="nl-NL" sz="1200" b="1" dirty="0" smtClean="0"/>
              <a:t>gamma </a:t>
            </a:r>
            <a:r>
              <a:rPr lang="nl-NL" sz="1200" b="1" dirty="0"/>
              <a:t>mrad     </a:t>
            </a:r>
            <a:r>
              <a:rPr lang="en-US" sz="1200" b="1" dirty="0" smtClean="0"/>
              <a:t>Comment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4417" y="5710019"/>
            <a:ext cx="3788217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39312"/>
                </a:solidFill>
              </a:rPr>
              <a:t>Averages result from several </a:t>
            </a:r>
            <a:r>
              <a:rPr lang="en-US" sz="2000" dirty="0" smtClean="0">
                <a:solidFill>
                  <a:srgbClr val="F39312"/>
                </a:solidFill>
              </a:rPr>
              <a:t>fits</a:t>
            </a:r>
            <a:endParaRPr lang="en-US" sz="2000" dirty="0" smtClean="0">
              <a:solidFill>
                <a:srgbClr val="F39312"/>
              </a:solidFill>
            </a:endParaRPr>
          </a:p>
        </p:txBody>
      </p:sp>
      <p:pic>
        <p:nvPicPr>
          <p:cNvPr id="2" name="Picture 1" descr="Screen Shot 2012-12-04 at 9.46.2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6666"/>
          <a:stretch/>
        </p:blipFill>
        <p:spPr>
          <a:xfrm>
            <a:off x="0" y="2197100"/>
            <a:ext cx="9080406" cy="26000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01600" y="4642976"/>
            <a:ext cx="7380312" cy="144016"/>
          </a:xfrm>
          <a:prstGeom prst="rect">
            <a:avLst/>
          </a:prstGeom>
          <a:solidFill>
            <a:srgbClr val="F39312">
              <a:alpha val="45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2-12-07 at 12.56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0600"/>
            <a:ext cx="9144000" cy="25365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2520280" cy="504056"/>
          </a:xfrm>
        </p:spPr>
        <p:txBody>
          <a:bodyPr>
            <a:noAutofit/>
          </a:bodyPr>
          <a:lstStyle/>
          <a:p>
            <a:r>
              <a:rPr lang="en-US" sz="2800" b="0" dirty="0" smtClean="0"/>
              <a:t>Test Results</a:t>
            </a:r>
            <a:endParaRPr lang="en-US" sz="2800" b="0" dirty="0"/>
          </a:p>
        </p:txBody>
      </p:sp>
      <p:sp>
        <p:nvSpPr>
          <p:cNvPr id="5" name="Rectangle 4"/>
          <p:cNvSpPr/>
          <p:nvPr/>
        </p:nvSpPr>
        <p:spPr>
          <a:xfrm>
            <a:off x="120824" y="1484784"/>
            <a:ext cx="90364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b="1" dirty="0">
                <a:solidFill>
                  <a:srgbClr val="000090"/>
                </a:solidFill>
              </a:rPr>
              <a:t>FIXED – </a:t>
            </a:r>
            <a:r>
              <a:rPr lang="nb-NO" sz="1400" b="1" dirty="0" smtClean="0">
                <a:solidFill>
                  <a:srgbClr val="000090"/>
                </a:solidFill>
              </a:rPr>
              <a:t>MED STATS</a:t>
            </a:r>
          </a:p>
          <a:p>
            <a:endParaRPr lang="nb-NO" sz="1200" b="1" dirty="0" smtClean="0">
              <a:solidFill>
                <a:srgbClr val="000090"/>
              </a:solidFill>
            </a:endParaRPr>
          </a:p>
          <a:p>
            <a:endParaRPr lang="nb-NO" sz="1200" b="1" dirty="0">
              <a:solidFill>
                <a:srgbClr val="000090"/>
              </a:solidFill>
            </a:endParaRPr>
          </a:p>
          <a:p>
            <a:endParaRPr lang="nb-NO" sz="1200" dirty="0"/>
          </a:p>
        </p:txBody>
      </p:sp>
      <p:sp>
        <p:nvSpPr>
          <p:cNvPr id="7" name="Rectangle 6"/>
          <p:cNvSpPr/>
          <p:nvPr/>
        </p:nvSpPr>
        <p:spPr>
          <a:xfrm>
            <a:off x="35496" y="1882465"/>
            <a:ext cx="728381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nl-NL" sz="1200" b="1" dirty="0" smtClean="0"/>
              <a:t>    dX </a:t>
            </a:r>
            <a:r>
              <a:rPr lang="nl-NL" sz="1200" b="1" dirty="0" err="1"/>
              <a:t>mkm</a:t>
            </a:r>
            <a:r>
              <a:rPr lang="nl-NL" sz="1200" b="1" dirty="0"/>
              <a:t>        </a:t>
            </a:r>
            <a:r>
              <a:rPr lang="nl-NL" sz="1200" b="1" dirty="0" err="1" smtClean="0"/>
              <a:t>dY</a:t>
            </a:r>
            <a:r>
              <a:rPr lang="nl-NL" sz="1200" b="1" dirty="0" smtClean="0"/>
              <a:t> </a:t>
            </a:r>
            <a:r>
              <a:rPr lang="nl-NL" sz="1200" b="1" dirty="0"/>
              <a:t>mkm         </a:t>
            </a:r>
            <a:r>
              <a:rPr lang="nl-NL" sz="1200" b="1" dirty="0" smtClean="0"/>
              <a:t>dZ </a:t>
            </a:r>
            <a:r>
              <a:rPr lang="nl-NL" sz="1200" b="1" dirty="0"/>
              <a:t>mkm         </a:t>
            </a:r>
            <a:r>
              <a:rPr lang="nl-NL" sz="1200" b="1" dirty="0" smtClean="0"/>
              <a:t>alpha </a:t>
            </a:r>
            <a:r>
              <a:rPr lang="nl-NL" sz="1200" b="1" dirty="0"/>
              <a:t>mrad     </a:t>
            </a:r>
            <a:r>
              <a:rPr lang="nl-NL" sz="1200" b="1" dirty="0" smtClean="0"/>
              <a:t>beta </a:t>
            </a:r>
            <a:r>
              <a:rPr lang="nl-NL" sz="1200" b="1" dirty="0"/>
              <a:t>mrad      </a:t>
            </a:r>
            <a:r>
              <a:rPr lang="nl-NL" sz="1200" b="1" dirty="0" smtClean="0"/>
              <a:t>gamma </a:t>
            </a:r>
            <a:r>
              <a:rPr lang="nl-NL" sz="1200" b="1" dirty="0"/>
              <a:t>mrad     </a:t>
            </a:r>
            <a:r>
              <a:rPr lang="en-US" sz="1200" b="1" dirty="0" smtClean="0"/>
              <a:t>Comment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4417" y="5710019"/>
            <a:ext cx="3788217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39312"/>
                </a:solidFill>
              </a:rPr>
              <a:t>Averages result from several </a:t>
            </a:r>
            <a:r>
              <a:rPr lang="en-US" sz="2000" dirty="0" smtClean="0">
                <a:solidFill>
                  <a:srgbClr val="F39312"/>
                </a:solidFill>
              </a:rPr>
              <a:t>fits</a:t>
            </a:r>
            <a:endParaRPr lang="en-US" sz="2000" dirty="0" smtClean="0">
              <a:solidFill>
                <a:srgbClr val="F39312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01600" y="4632816"/>
            <a:ext cx="7782768" cy="133856"/>
          </a:xfrm>
          <a:prstGeom prst="rect">
            <a:avLst/>
          </a:prstGeom>
          <a:solidFill>
            <a:srgbClr val="F39312">
              <a:alpha val="45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74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 descr="Screen Shot 2012-12-07 at 12.56.1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7"/>
          <a:stretch/>
        </p:blipFill>
        <p:spPr>
          <a:xfrm>
            <a:off x="0" y="4572061"/>
            <a:ext cx="8964488" cy="2313323"/>
          </a:xfrm>
          <a:prstGeom prst="rect">
            <a:avLst/>
          </a:prstGeom>
        </p:spPr>
      </p:pic>
      <p:pic>
        <p:nvPicPr>
          <p:cNvPr id="6" name="Picture 5" descr="Screen Shot 2012-12-07 at 1.06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6632"/>
            <a:ext cx="6502400" cy="426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19392" y="147112"/>
            <a:ext cx="3600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</a:t>
            </a:r>
            <a:endParaRPr lang="en-US" sz="2000" dirty="0"/>
          </a:p>
        </p:txBody>
      </p:sp>
      <p:sp>
        <p:nvSpPr>
          <p:cNvPr id="8" name="Oval 7"/>
          <p:cNvSpPr/>
          <p:nvPr/>
        </p:nvSpPr>
        <p:spPr bwMode="auto">
          <a:xfrm>
            <a:off x="35496" y="4509120"/>
            <a:ext cx="1296144" cy="50405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 bwMode="auto">
          <a:xfrm flipV="1">
            <a:off x="683568" y="3429000"/>
            <a:ext cx="3312368" cy="108012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13420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11344</TotalTime>
  <Words>264</Words>
  <Application>Microsoft Macintosh PowerPoint</Application>
  <PresentationFormat>On-screen Show (4:3)</PresentationFormat>
  <Paragraphs>45</Paragraphs>
  <Slides>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Blank Presentation</vt:lpstr>
      <vt:lpstr>PowerPoint.Show.8</vt:lpstr>
      <vt:lpstr>Alignment Update </vt:lpstr>
      <vt:lpstr>PowerPoint Presentation</vt:lpstr>
      <vt:lpstr>Test Results</vt:lpstr>
      <vt:lpstr>Test Results</vt:lpstr>
      <vt:lpstr>Test Results</vt:lpstr>
      <vt:lpstr>Test Results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364</cp:revision>
  <cp:lastPrinted>2012-03-13T21:30:30Z</cp:lastPrinted>
  <dcterms:created xsi:type="dcterms:W3CDTF">2010-12-08T17:11:25Z</dcterms:created>
  <dcterms:modified xsi:type="dcterms:W3CDTF">2012-12-07T18:10:36Z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