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972" r:id="rId2"/>
  </p:sldMasterIdLst>
  <p:notesMasterIdLst>
    <p:notesMasterId r:id="rId19"/>
  </p:notesMasterIdLst>
  <p:handoutMasterIdLst>
    <p:handoutMasterId r:id="rId20"/>
  </p:handoutMasterIdLst>
  <p:sldIdLst>
    <p:sldId id="367" r:id="rId3"/>
    <p:sldId id="440" r:id="rId4"/>
    <p:sldId id="429" r:id="rId5"/>
    <p:sldId id="442" r:id="rId6"/>
    <p:sldId id="443" r:id="rId7"/>
    <p:sldId id="438" r:id="rId8"/>
    <p:sldId id="441" r:id="rId9"/>
    <p:sldId id="430" r:id="rId10"/>
    <p:sldId id="431" r:id="rId11"/>
    <p:sldId id="436" r:id="rId12"/>
    <p:sldId id="432" r:id="rId13"/>
    <p:sldId id="439" r:id="rId14"/>
    <p:sldId id="433" r:id="rId15"/>
    <p:sldId id="434" r:id="rId16"/>
    <p:sldId id="428" r:id="rId17"/>
    <p:sldId id="435" r:id="rId18"/>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charset="0"/>
        <a:ea typeface="+mn-ea"/>
        <a:cs typeface="+mn-cs"/>
      </a:defRPr>
    </a:lvl5pPr>
    <a:lvl6pPr marL="2286000" algn="l" defTabSz="457200" rtl="0" eaLnBrk="1" latinLnBrk="0" hangingPunct="1">
      <a:defRPr sz="2800" kern="1200">
        <a:solidFill>
          <a:schemeClr val="tx1"/>
        </a:solidFill>
        <a:latin typeface="Times New Roman" charset="0"/>
        <a:ea typeface="+mn-ea"/>
        <a:cs typeface="+mn-cs"/>
      </a:defRPr>
    </a:lvl6pPr>
    <a:lvl7pPr marL="2743200" algn="l" defTabSz="457200" rtl="0" eaLnBrk="1" latinLnBrk="0" hangingPunct="1">
      <a:defRPr sz="2800" kern="1200">
        <a:solidFill>
          <a:schemeClr val="tx1"/>
        </a:solidFill>
        <a:latin typeface="Times New Roman" charset="0"/>
        <a:ea typeface="+mn-ea"/>
        <a:cs typeface="+mn-cs"/>
      </a:defRPr>
    </a:lvl7pPr>
    <a:lvl8pPr marL="3200400" algn="l" defTabSz="457200" rtl="0" eaLnBrk="1" latinLnBrk="0" hangingPunct="1">
      <a:defRPr sz="2800" kern="1200">
        <a:solidFill>
          <a:schemeClr val="tx1"/>
        </a:solidFill>
        <a:latin typeface="Times New Roman" charset="0"/>
        <a:ea typeface="+mn-ea"/>
        <a:cs typeface="+mn-cs"/>
      </a:defRPr>
    </a:lvl8pPr>
    <a:lvl9pPr marL="3657600" algn="l" defTabSz="457200" rtl="0" eaLnBrk="1" latinLnBrk="0" hangingPunct="1">
      <a:defRPr sz="28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014"/>
    <a:srgbClr val="0D8222"/>
    <a:srgbClr val="FFFF00"/>
    <a:srgbClr val="000099"/>
    <a:srgbClr val="FFFF99"/>
    <a:srgbClr val="FFF5E6"/>
    <a:srgbClr val="F0E0FF"/>
    <a:srgbClr val="E9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90" autoAdjust="0"/>
  </p:normalViewPr>
  <p:slideViewPr>
    <p:cSldViewPr>
      <p:cViewPr>
        <p:scale>
          <a:sx n="100" d="100"/>
          <a:sy n="100" d="100"/>
        </p:scale>
        <p:origin x="-632" y="-184"/>
      </p:cViewPr>
      <p:guideLst>
        <p:guide orient="horz" pos="244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059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517788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fld id="{A51DF329-A9C0-E74F-A296-F52655286E6C}" type="slidenum">
              <a:rPr lang="en-US">
                <a:solidFill>
                  <a:prstClr val="black"/>
                </a:solidFill>
                <a:latin typeface="Helvetica Neue Light" charset="0"/>
                <a:ea typeface="ヒラギノ角ゴ Pro W3" charset="-128"/>
                <a:cs typeface="ヒラギノ角ゴ Pro W3" charset="-128"/>
                <a:sym typeface="Helvetica Neue Light" charset="0"/>
              </a:rPr>
              <a:pPr/>
              <a:t>6</a:t>
            </a:fld>
            <a:endParaRPr lang="en-US">
              <a:solidFill>
                <a:prstClr val="black"/>
              </a:solidFill>
              <a:latin typeface="Helvetica Neue Light" charset="0"/>
              <a:ea typeface="ヒラギノ角ゴ Pro W3" charset="-128"/>
              <a:cs typeface="ヒラギノ角ゴ Pro W3" charset="-128"/>
              <a:sym typeface="Helvetica Neue Light" charset="0"/>
            </a:endParaRPr>
          </a:p>
        </p:txBody>
      </p:sp>
      <p:sp>
        <p:nvSpPr>
          <p:cNvPr id="16387" name="Rectangle 2"/>
          <p:cNvSpPr>
            <a:spLocks noGrp="1" noRot="1" noChangeAspect="1" noChangeArrowheads="1" noTextEdit="1"/>
          </p:cNvSpPr>
          <p:nvPr>
            <p:ph type="sldImg"/>
          </p:nvPr>
        </p:nvSpPr>
        <p:spPr>
          <a:xfrm>
            <a:off x="1150938" y="692150"/>
            <a:ext cx="4556125" cy="3416300"/>
          </a:xfrm>
          <a:ln/>
        </p:spPr>
      </p:sp>
      <p:sp>
        <p:nvSpPr>
          <p:cNvPr id="16388" name="Rectangle 3"/>
          <p:cNvSpPr>
            <a:spLocks noGrp="1"/>
          </p:cNvSpPr>
          <p:nvPr>
            <p:ph type="body" idx="1"/>
          </p:nvPr>
        </p:nvSpPr>
        <p:spPr>
          <a:noFill/>
          <a:ln w="9525"/>
        </p:spPr>
        <p:txBody>
          <a:bodyPr/>
          <a:lstStyle/>
          <a:p>
            <a:pPr eaLnBrk="1" hangingPunct="1"/>
            <a:endParaRPr lang="en-US">
              <a:latin typeface="Helvetica Neue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oleObject3.bin"/><Relationship Id="rId5"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oleObject" Target="../embeddings/oleObject30.bin"/><Relationship Id="rId5" Type="http://schemas.openxmlformats.org/officeDocument/2006/relationships/oleObject" Target="../embeddings/oleObject31.bin"/><Relationship Id="rId1" Type="http://schemas.openxmlformats.org/officeDocument/2006/relationships/vmlDrawing" Target="../drawings/vmlDrawing11.v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oleObject" Target="../embeddings/oleObject33.bin"/><Relationship Id="rId5" Type="http://schemas.openxmlformats.org/officeDocument/2006/relationships/oleObject" Target="../embeddings/oleObject34.bin"/><Relationship Id="rId1" Type="http://schemas.openxmlformats.org/officeDocument/2006/relationships/vmlDrawing" Target="../drawings/vmlDrawing12.vml"/><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5" Type="http://schemas.openxmlformats.org/officeDocument/2006/relationships/oleObject" Target="../embeddings/oleObject7.bin"/><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oleObject" Target="../embeddings/oleObject12.bin"/><Relationship Id="rId5" Type="http://schemas.openxmlformats.org/officeDocument/2006/relationships/oleObject" Target="../embeddings/oleObject13.bin"/><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oleObject" Target="../embeddings/oleObject15.bin"/><Relationship Id="rId5" Type="http://schemas.openxmlformats.org/officeDocument/2006/relationships/oleObject" Target="../embeddings/oleObject16.bin"/><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oleObject" Target="../embeddings/oleObject18.bin"/><Relationship Id="rId5" Type="http://schemas.openxmlformats.org/officeDocument/2006/relationships/oleObject" Target="../embeddings/oleObject19.bin"/><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oleObject" Target="../embeddings/oleObject21.bin"/><Relationship Id="rId5" Type="http://schemas.openxmlformats.org/officeDocument/2006/relationships/oleObject" Target="../embeddings/oleObject22.bin"/><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oleObject" Target="../embeddings/oleObject24.bin"/><Relationship Id="rId5" Type="http://schemas.openxmlformats.org/officeDocument/2006/relationships/oleObject" Target="../embeddings/oleObject25.bin"/><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oleObject" Target="../embeddings/oleObject27.bin"/><Relationship Id="rId5" Type="http://schemas.openxmlformats.org/officeDocument/2006/relationships/oleObject" Target="../embeddings/oleObject28.bin"/><Relationship Id="rId1" Type="http://schemas.openxmlformats.org/officeDocument/2006/relationships/vmlDrawing" Target="../drawings/vmlDrawing10.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11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11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12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1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91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 name="Footer Placeholder 6"/>
          <p:cNvSpPr>
            <a:spLocks noGrp="1" noChangeArrowheads="1"/>
          </p:cNvSpPr>
          <p:nvPr>
            <p:ph type="ftr" sz="quarter" idx="10"/>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334"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335"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336"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8363AAEA-CCE8-5E49-BC51-45FA2FFB3644}"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35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35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36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A98D3278-2F6C-344B-A623-16A741C6CFFE}"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5" name="Footer Placeholder 4"/>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620000" cy="488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5" name="Footer Placeholder 4"/>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5" name="Footer Placeholder 4"/>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620000" cy="488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6" name="Footer Placeholder 5"/>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620000" cy="4889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8" name="Footer Placeholder 7"/>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620000" cy="4889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4" name="Footer Placeholder 3"/>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3" name="Footer Placeholder 2"/>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6" name="Footer Placeholder 5"/>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142"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143"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144"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BD41AC4D-0739-984B-8047-6E97FCCB1FDD}"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6" name="Footer Placeholder 5"/>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620000" cy="488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5" name="Footer Placeholder 4"/>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2/1/10</a:t>
            </a:r>
            <a:endParaRPr lang="en-US" sz="1800">
              <a:solidFill>
                <a:prstClr val="black"/>
              </a:solidFill>
              <a:latin typeface="Arial"/>
            </a:endParaRPr>
          </a:p>
        </p:txBody>
      </p:sp>
      <p:sp>
        <p:nvSpPr>
          <p:cNvPr id="5" name="Footer Placeholder 4"/>
          <p:cNvSpPr>
            <a:spLocks noGrp="1"/>
          </p:cNvSpPr>
          <p:nvPr>
            <p:ph type="ftr" sz="quarter" idx="11"/>
          </p:nvPr>
        </p:nvSpPr>
        <p:spPr>
          <a:xfrm>
            <a:off x="1066800" y="5638800"/>
            <a:ext cx="7239000" cy="365125"/>
          </a:xfrm>
          <a:prstGeom prst="rect">
            <a:avLst/>
          </a:prstGeom>
        </p:spPr>
        <p:txBody>
          <a:bodyPr/>
          <a:lstStyle/>
          <a:p>
            <a:pPr defTabSz="457200" eaLnBrk="1" fontAlgn="auto" hangingPunct="1">
              <a:spcBef>
                <a:spcPts val="0"/>
              </a:spcBef>
              <a:spcAft>
                <a:spcPts val="0"/>
              </a:spcAft>
            </a:pPr>
            <a:r>
              <a:rPr lang="en-US" sz="1800" smtClean="0">
                <a:solidFill>
                  <a:prstClr val="black"/>
                </a:solidFill>
                <a:latin typeface="Arial"/>
              </a:rPr>
              <a:t>APS meeting, Feb. 13-17 2010</a:t>
            </a:r>
            <a:endParaRPr lang="en-US" sz="1800">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62AC69B-26D9-7547-918A-9FAAA0253FB2}" type="slidenum">
              <a:rPr lang="en-US" sz="1800" smtClean="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6858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838200"/>
            <a:ext cx="4152900" cy="2705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838200"/>
            <a:ext cx="4152900" cy="2705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4800" y="3695700"/>
            <a:ext cx="8458200" cy="2705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477000"/>
            <a:ext cx="2286000" cy="304800"/>
          </a:xfrm>
          <a:prstGeom prst="rect">
            <a:avLst/>
          </a:prstGeom>
        </p:spPr>
        <p:txBody>
          <a:bodyPr/>
          <a:lstStyle>
            <a:lvl1pPr>
              <a:defRPr smtClean="0"/>
            </a:lvl1pPr>
          </a:lstStyle>
          <a:p>
            <a:pPr defTabSz="457200" eaLnBrk="1" fontAlgn="auto" hangingPunct="1">
              <a:spcBef>
                <a:spcPts val="0"/>
              </a:spcBef>
              <a:spcAft>
                <a:spcPts val="0"/>
              </a:spcAft>
              <a:defRPr/>
            </a:pPr>
            <a:r>
              <a:rPr lang="en-US" sz="1800">
                <a:solidFill>
                  <a:prstClr val="black"/>
                </a:solidFill>
                <a:latin typeface="Arial"/>
              </a:rPr>
              <a:t>2/1/10</a:t>
            </a:r>
            <a:endParaRPr lang="en-US" sz="1800">
              <a:solidFill>
                <a:prstClr val="black"/>
              </a:solidFill>
              <a:latin typeface="Arial" charset="0"/>
            </a:endParaRPr>
          </a:p>
        </p:txBody>
      </p:sp>
      <p:sp>
        <p:nvSpPr>
          <p:cNvPr id="7" name="Footer Placeholder 6"/>
          <p:cNvSpPr>
            <a:spLocks noGrp="1"/>
          </p:cNvSpPr>
          <p:nvPr>
            <p:ph type="ftr" sz="quarter" idx="11"/>
          </p:nvPr>
        </p:nvSpPr>
        <p:spPr>
          <a:xfrm>
            <a:off x="3124200" y="6477000"/>
            <a:ext cx="2895600" cy="304800"/>
          </a:xfrm>
          <a:prstGeom prst="rect">
            <a:avLst/>
          </a:prstGeom>
        </p:spPr>
        <p:txBody>
          <a:bodyPr/>
          <a:lstStyle>
            <a:lvl1pPr>
              <a:defRPr smtClean="0"/>
            </a:lvl1pPr>
          </a:lstStyle>
          <a:p>
            <a:pPr defTabSz="457200" eaLnBrk="1" fontAlgn="auto" hangingPunct="1">
              <a:spcBef>
                <a:spcPts val="0"/>
              </a:spcBef>
              <a:spcAft>
                <a:spcPts val="0"/>
              </a:spcAft>
              <a:defRPr/>
            </a:pPr>
            <a:r>
              <a:rPr lang="en-US" sz="1800">
                <a:solidFill>
                  <a:prstClr val="black"/>
                </a:solidFill>
                <a:latin typeface="Arial"/>
              </a:rPr>
              <a:t>APS meeting, Feb. 13-17 2010</a:t>
            </a:r>
            <a:endParaRPr lang="en-US" sz="1800">
              <a:solidFill>
                <a:prstClr val="black"/>
              </a:solidFill>
              <a:latin typeface="Arial" charset="0"/>
            </a:endParaRPr>
          </a:p>
        </p:txBody>
      </p:sp>
      <p:sp>
        <p:nvSpPr>
          <p:cNvPr id="8" name="Slide Number Placeholder 7"/>
          <p:cNvSpPr>
            <a:spLocks noGrp="1"/>
          </p:cNvSpPr>
          <p:nvPr>
            <p:ph type="sldNum" sz="quarter" idx="12"/>
          </p:nvPr>
        </p:nvSpPr>
        <p:spPr>
          <a:xfrm>
            <a:off x="6553200" y="6477000"/>
            <a:ext cx="2209800" cy="304800"/>
          </a:xfrm>
          <a:prstGeom prst="rect">
            <a:avLst/>
          </a:prstGeom>
        </p:spPr>
        <p:txBody>
          <a:bodyPr/>
          <a:lstStyle>
            <a:lvl1pPr>
              <a:defRPr smtClean="0"/>
            </a:lvl1pPr>
          </a:lstStyle>
          <a:p>
            <a:pPr defTabSz="457200" eaLnBrk="1" fontAlgn="auto" hangingPunct="1">
              <a:spcBef>
                <a:spcPts val="0"/>
              </a:spcBef>
              <a:spcAft>
                <a:spcPts val="0"/>
              </a:spcAft>
              <a:defRPr/>
            </a:pPr>
            <a:fld id="{C37F20B9-CA42-5D45-9417-75B7DC7607AD}" type="slidenum">
              <a:rPr lang="en-US" sz="1800">
                <a:solidFill>
                  <a:prstClr val="black"/>
                </a:solidFill>
                <a:latin typeface="Arial"/>
              </a:rPr>
              <a:pPr defTabSz="457200" eaLnBrk="1" fontAlgn="auto" hangingPunct="1">
                <a:spcBef>
                  <a:spcPts val="0"/>
                </a:spcBef>
                <a:spcAft>
                  <a:spcPts val="0"/>
                </a:spcAft>
                <a:defRPr/>
              </a:pPr>
              <a:t>‹#›</a:t>
            </a:fld>
            <a:endParaRPr lang="en-US" sz="1800">
              <a:solidFill>
                <a:prstClr val="black"/>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838200"/>
            <a:ext cx="4152900" cy="5562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838200"/>
            <a:ext cx="4152900" cy="5562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477000"/>
            <a:ext cx="2286000" cy="304800"/>
          </a:xfrm>
          <a:prstGeom prst="rect">
            <a:avLst/>
          </a:prstGeom>
        </p:spPr>
        <p:txBody>
          <a:bodyPr/>
          <a:lstStyle>
            <a:lvl1pPr>
              <a:defRPr smtClean="0"/>
            </a:lvl1pPr>
          </a:lstStyle>
          <a:p>
            <a:pPr defTabSz="457200" eaLnBrk="1" fontAlgn="auto" hangingPunct="1">
              <a:spcBef>
                <a:spcPts val="0"/>
              </a:spcBef>
              <a:spcAft>
                <a:spcPts val="0"/>
              </a:spcAft>
              <a:defRPr/>
            </a:pPr>
            <a:r>
              <a:rPr lang="en-US" sz="1800">
                <a:solidFill>
                  <a:prstClr val="black"/>
                </a:solidFill>
                <a:latin typeface="Arial"/>
              </a:rPr>
              <a:t>2/1/10</a:t>
            </a:r>
            <a:endParaRPr lang="en-US" sz="1800">
              <a:solidFill>
                <a:prstClr val="black"/>
              </a:solidFill>
              <a:latin typeface="Arial" charset="0"/>
            </a:endParaRPr>
          </a:p>
        </p:txBody>
      </p:sp>
      <p:sp>
        <p:nvSpPr>
          <p:cNvPr id="6" name="Footer Placeholder 5"/>
          <p:cNvSpPr>
            <a:spLocks noGrp="1"/>
          </p:cNvSpPr>
          <p:nvPr>
            <p:ph type="ftr" sz="quarter" idx="11"/>
          </p:nvPr>
        </p:nvSpPr>
        <p:spPr>
          <a:xfrm>
            <a:off x="3124200" y="6477000"/>
            <a:ext cx="2895600" cy="304800"/>
          </a:xfrm>
          <a:prstGeom prst="rect">
            <a:avLst/>
          </a:prstGeom>
        </p:spPr>
        <p:txBody>
          <a:bodyPr/>
          <a:lstStyle>
            <a:lvl1pPr>
              <a:defRPr smtClean="0"/>
            </a:lvl1pPr>
          </a:lstStyle>
          <a:p>
            <a:pPr defTabSz="457200" eaLnBrk="1" fontAlgn="auto" hangingPunct="1">
              <a:spcBef>
                <a:spcPts val="0"/>
              </a:spcBef>
              <a:spcAft>
                <a:spcPts val="0"/>
              </a:spcAft>
              <a:defRPr/>
            </a:pPr>
            <a:r>
              <a:rPr lang="en-US" sz="1800">
                <a:solidFill>
                  <a:prstClr val="black"/>
                </a:solidFill>
                <a:latin typeface="Arial"/>
              </a:rPr>
              <a:t>APS meeting, Feb. 13-17 2010</a:t>
            </a:r>
            <a:endParaRPr lang="en-US" sz="1800">
              <a:solidFill>
                <a:prstClr val="black"/>
              </a:solidFill>
              <a:latin typeface="Arial" charset="0"/>
            </a:endParaRPr>
          </a:p>
        </p:txBody>
      </p:sp>
      <p:sp>
        <p:nvSpPr>
          <p:cNvPr id="7" name="Slide Number Placeholder 6"/>
          <p:cNvSpPr>
            <a:spLocks noGrp="1"/>
          </p:cNvSpPr>
          <p:nvPr>
            <p:ph type="sldNum" sz="quarter" idx="12"/>
          </p:nvPr>
        </p:nvSpPr>
        <p:spPr>
          <a:xfrm>
            <a:off x="6553200" y="6477000"/>
            <a:ext cx="2209800" cy="304800"/>
          </a:xfrm>
          <a:prstGeom prst="rect">
            <a:avLst/>
          </a:prstGeom>
        </p:spPr>
        <p:txBody>
          <a:bodyPr/>
          <a:lstStyle>
            <a:lvl1pPr>
              <a:defRPr smtClean="0"/>
            </a:lvl1pPr>
          </a:lstStyle>
          <a:p>
            <a:pPr defTabSz="457200" eaLnBrk="1" fontAlgn="auto" hangingPunct="1">
              <a:spcBef>
                <a:spcPts val="0"/>
              </a:spcBef>
              <a:spcAft>
                <a:spcPts val="0"/>
              </a:spcAft>
              <a:defRPr/>
            </a:pPr>
            <a:fld id="{1AE17D48-610D-5945-AFCE-6B82ED790B3A}" type="slidenum">
              <a:rPr lang="en-US" sz="1800">
                <a:solidFill>
                  <a:prstClr val="black"/>
                </a:solidFill>
                <a:latin typeface="Arial"/>
              </a:rPr>
              <a:pPr defTabSz="457200" eaLnBrk="1" fontAlgn="auto" hangingPunct="1">
                <a:spcBef>
                  <a:spcPts val="0"/>
                </a:spcBef>
                <a:spcAft>
                  <a:spcPts val="0"/>
                </a:spcAft>
                <a:defRPr/>
              </a:pPr>
              <a:t>‹#›</a:t>
            </a:fld>
            <a:endParaRPr lang="en-US" sz="1800">
              <a:solidFill>
                <a:prstClr val="black"/>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762000"/>
            <a:ext cx="7772400" cy="2590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505200"/>
            <a:ext cx="7772400" cy="2590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77000"/>
            <a:ext cx="1905000" cy="228600"/>
          </a:xfrm>
          <a:prstGeom prst="rect">
            <a:avLst/>
          </a:prstGeom>
        </p:spPr>
        <p:txBody>
          <a:bodyPr/>
          <a:lstStyle>
            <a:lvl1pPr>
              <a:defRPr/>
            </a:lvl1pPr>
          </a:lstStyle>
          <a:p>
            <a:pPr defTabSz="457200" eaLnBrk="1" fontAlgn="auto" hangingPunct="1">
              <a:spcBef>
                <a:spcPts val="0"/>
              </a:spcBef>
              <a:spcAft>
                <a:spcPts val="0"/>
              </a:spcAft>
            </a:pPr>
            <a:r>
              <a:rPr lang="en-US" sz="1800">
                <a:solidFill>
                  <a:prstClr val="black"/>
                </a:solidFill>
                <a:latin typeface="Arial"/>
              </a:rPr>
              <a:t>10/11/10</a:t>
            </a:r>
          </a:p>
        </p:txBody>
      </p:sp>
      <p:sp>
        <p:nvSpPr>
          <p:cNvPr id="6" name="Footer Placeholder 5"/>
          <p:cNvSpPr>
            <a:spLocks noGrp="1"/>
          </p:cNvSpPr>
          <p:nvPr>
            <p:ph type="ftr" sz="quarter" idx="11"/>
          </p:nvPr>
        </p:nvSpPr>
        <p:spPr>
          <a:xfrm>
            <a:off x="3124200" y="6477000"/>
            <a:ext cx="2895600" cy="228600"/>
          </a:xfrm>
          <a:prstGeom prst="rect">
            <a:avLst/>
          </a:prstGeom>
        </p:spPr>
        <p:txBody>
          <a:bodyPr/>
          <a:lstStyle>
            <a:lvl1pPr>
              <a:defRPr/>
            </a:lvl1pPr>
          </a:lstStyle>
          <a:p>
            <a:pPr defTabSz="457200" eaLnBrk="1" fontAlgn="auto" hangingPunct="1">
              <a:spcBef>
                <a:spcPts val="0"/>
              </a:spcBef>
              <a:spcAft>
                <a:spcPts val="0"/>
              </a:spcAft>
            </a:pPr>
            <a:endParaRPr lang="en-US" sz="1800">
              <a:solidFill>
                <a:prstClr val="black"/>
              </a:solidFill>
              <a:latin typeface="Arial"/>
            </a:endParaRPr>
          </a:p>
        </p:txBody>
      </p:sp>
      <p:sp>
        <p:nvSpPr>
          <p:cNvPr id="7" name="Slide Number Placeholder 6"/>
          <p:cNvSpPr>
            <a:spLocks noGrp="1"/>
          </p:cNvSpPr>
          <p:nvPr>
            <p:ph type="sldNum" sz="quarter" idx="12"/>
          </p:nvPr>
        </p:nvSpPr>
        <p:spPr>
          <a:xfrm>
            <a:off x="6553200" y="6477000"/>
            <a:ext cx="1905000" cy="228600"/>
          </a:xfrm>
          <a:prstGeom prst="rect">
            <a:avLst/>
          </a:prstGeom>
        </p:spPr>
        <p:txBody>
          <a:bodyPr/>
          <a:lstStyle>
            <a:lvl1pPr>
              <a:defRPr smtClean="0"/>
            </a:lvl1pPr>
          </a:lstStyle>
          <a:p>
            <a:pPr defTabSz="457200" eaLnBrk="1" fontAlgn="auto" hangingPunct="1">
              <a:spcBef>
                <a:spcPts val="0"/>
              </a:spcBef>
              <a:spcAft>
                <a:spcPts val="0"/>
              </a:spcAft>
            </a:pPr>
            <a:fld id="{76C121D0-D930-3E47-8DC3-5CBB549484CB}" type="slidenum">
              <a:rPr lang="en-US" sz="1800">
                <a:solidFill>
                  <a:prstClr val="black"/>
                </a:solidFill>
                <a:latin typeface="Arial"/>
              </a:rPr>
              <a:pPr defTabSz="457200" eaLnBrk="1" fontAlgn="auto" hangingPunct="1">
                <a:spcBef>
                  <a:spcPts val="0"/>
                </a:spcBef>
                <a:spcAft>
                  <a:spcPts val="0"/>
                </a:spcAft>
              </a:pPr>
              <a:t>‹#›</a:t>
            </a:fld>
            <a:endParaRPr lang="en-US" sz="1800">
              <a:solidFill>
                <a:prstClr val="black"/>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16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16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16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063573B9-D3FB-C244-AADE-D7A237F16AB4}"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190"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191"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192"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702AD54C-26E4-1149-AD66-5B964545CDCA}"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214"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215"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216"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4"/>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11" name="Rectangle 5"/>
          <p:cNvSpPr>
            <a:spLocks noGrp="1" noChangeArrowheads="1"/>
          </p:cNvSpPr>
          <p:nvPr>
            <p:ph type="sldNum" sz="quarter" idx="11"/>
          </p:nvPr>
        </p:nvSpPr>
        <p:spPr/>
        <p:txBody>
          <a:bodyPr/>
          <a:lstStyle>
            <a:lvl1pPr>
              <a:defRPr/>
            </a:lvl1pPr>
          </a:lstStyle>
          <a:p>
            <a:pPr>
              <a:defRPr/>
            </a:pPr>
            <a:fld id="{0F8F2A36-4459-CB41-8D36-CB03AEDA69E4}" type="slidenum">
              <a:rPr lang="en-US"/>
              <a:pPr>
                <a:defRPr/>
              </a:pPr>
              <a:t>‹#›</a:t>
            </a:fld>
            <a:endParaRPr lang="en-US"/>
          </a:p>
        </p:txBody>
      </p:sp>
      <p:sp>
        <p:nvSpPr>
          <p:cNvPr id="12"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23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23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24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pPr>
              <a:defRPr/>
            </a:pPr>
            <a:fld id="{25571CF5-9CC1-A442-B6F0-FFA50AAE1247}" type="slidenum">
              <a:rPr lang="en-US"/>
              <a:pPr>
                <a:defRPr/>
              </a:pPr>
              <a:t>‹#›</a:t>
            </a:fld>
            <a:endParaRPr lang="en-US"/>
          </a:p>
        </p:txBody>
      </p:sp>
      <p:sp>
        <p:nvSpPr>
          <p:cNvPr id="8"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262"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263"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264"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Footer Placeholder 4"/>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08E1DB2-E436-114C-BB6C-60A34271D7C5}" type="slidenum">
              <a:rPr lang="en-US"/>
              <a:pPr>
                <a:defRPr/>
              </a:pPr>
              <a:t>‹#›</a:t>
            </a:fld>
            <a:endParaRPr lang="en-US"/>
          </a:p>
        </p:txBody>
      </p:sp>
      <p:sp>
        <p:nvSpPr>
          <p:cNvPr id="7"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28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28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28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9ED820EE-628E-4041-919D-2F9BDDDE3008}"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310"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311"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312"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40" tIns="45720" rIns="91440" bIns="45720"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AF121044-B7E1-0B4A-ABF7-178C344045AE}"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0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90600" y="304800"/>
            <a:ext cx="6705600" cy="609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sldNum" sz="quarter" idx="4"/>
          </p:nvPr>
        </p:nvSpPr>
        <p:spPr bwMode="auto">
          <a:xfrm>
            <a:off x="7391400" y="6400800"/>
            <a:ext cx="13716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11" charset="0"/>
              </a:defRPr>
            </a:lvl1pPr>
          </a:lstStyle>
          <a:p>
            <a:pPr>
              <a:defRPr/>
            </a:pPr>
            <a:fld id="{457A2924-550F-A844-B488-20E48614E02E}" type="slidenum">
              <a:rPr lang="en-US"/>
              <a:pPr>
                <a:defRPr/>
              </a:pPr>
              <a:t>‹#›</a:t>
            </a:fld>
            <a:endParaRPr lang="en-US"/>
          </a:p>
        </p:txBody>
      </p:sp>
      <p:sp>
        <p:nvSpPr>
          <p:cNvPr id="1031" name="Rectangle 7"/>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1">
                <a:latin typeface="Helvetica" pitchFamily="-111" charset="0"/>
              </a:defRPr>
            </a:lvl1pPr>
          </a:lstStyle>
          <a:p>
            <a:pPr>
              <a:defRPr/>
            </a:pPr>
            <a:endParaRPr lang="en-US"/>
          </a:p>
        </p:txBody>
      </p:sp>
      <p:graphicFrame>
        <p:nvGraphicFramePr>
          <p:cNvPr id="102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058" r:id="rId14" imgW="0" imgH="0" progId="PowerPoint.Show.8">
                  <p:embed/>
                </p:oleObj>
              </mc:Choice>
              <mc:Fallback>
                <p:oleObj r:id="rId14"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ctr" rtl="0" eaLnBrk="0" fontAlgn="base" hangingPunct="0">
        <a:spcBef>
          <a:spcPct val="0"/>
        </a:spcBef>
        <a:spcAft>
          <a:spcPct val="0"/>
        </a:spcAft>
        <a:defRPr sz="32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5pPr>
      <a:lvl6pPr marL="457200" algn="ctr" rtl="0" eaLnBrk="0" fontAlgn="base" hangingPunct="0">
        <a:spcBef>
          <a:spcPct val="0"/>
        </a:spcBef>
        <a:spcAft>
          <a:spcPct val="0"/>
        </a:spcAft>
        <a:defRPr sz="3200" b="1">
          <a:solidFill>
            <a:srgbClr val="FF0000"/>
          </a:solidFill>
          <a:latin typeface="Comic Sans MS" charset="0"/>
        </a:defRPr>
      </a:lvl6pPr>
      <a:lvl7pPr marL="914400" algn="ctr" rtl="0" eaLnBrk="0" fontAlgn="base" hangingPunct="0">
        <a:spcBef>
          <a:spcPct val="0"/>
        </a:spcBef>
        <a:spcAft>
          <a:spcPct val="0"/>
        </a:spcAft>
        <a:defRPr sz="3200" b="1">
          <a:solidFill>
            <a:srgbClr val="FF0000"/>
          </a:solidFill>
          <a:latin typeface="Comic Sans MS" charset="0"/>
        </a:defRPr>
      </a:lvl7pPr>
      <a:lvl8pPr marL="1371600" algn="ctr" rtl="0" eaLnBrk="0" fontAlgn="base" hangingPunct="0">
        <a:spcBef>
          <a:spcPct val="0"/>
        </a:spcBef>
        <a:spcAft>
          <a:spcPct val="0"/>
        </a:spcAft>
        <a:defRPr sz="3200" b="1">
          <a:solidFill>
            <a:srgbClr val="FF0000"/>
          </a:solidFill>
          <a:latin typeface="Comic Sans MS" charset="0"/>
        </a:defRPr>
      </a:lvl8pPr>
      <a:lvl9pPr marL="1828800" algn="ctr" rtl="0" eaLnBrk="0" fontAlgn="base" hangingPunct="0">
        <a:spcBef>
          <a:spcPct val="0"/>
        </a:spcBef>
        <a:spcAft>
          <a:spcPct val="0"/>
        </a:spcAft>
        <a:defRPr sz="3200" b="1">
          <a:solidFill>
            <a:srgbClr val="FF0000"/>
          </a:solidFill>
          <a:latin typeface="Comic Sans MS" charset="0"/>
        </a:defRPr>
      </a:lvl9pPr>
    </p:titleStyle>
    <p:bodyStyle>
      <a:lvl1pPr marL="342900" indent="-342900" algn="l" rtl="0" eaLnBrk="0" fontAlgn="base" hangingPunct="0">
        <a:spcBef>
          <a:spcPct val="20000"/>
        </a:spcBef>
        <a:spcAft>
          <a:spcPct val="0"/>
        </a:spcAft>
        <a:buSzPct val="100000"/>
        <a:buChar char="•"/>
        <a:defRPr sz="2000" b="1">
          <a:solidFill>
            <a:srgbClr val="FF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000" b="1">
          <a:solidFill>
            <a:srgbClr val="000099"/>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000" b="1">
          <a:solidFill>
            <a:schemeClr val="tx1"/>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Lst>
  <p:hf sldNum="0" hdr="0" ftr="0" dt="0"/>
  <p:txStyles>
    <p:titleStyle>
      <a:lvl1pPr algn="ctr" defTabSz="457200" rtl="0" eaLnBrk="1" latinLnBrk="0" hangingPunct="1">
        <a:spcBef>
          <a:spcPct val="0"/>
        </a:spcBef>
        <a:buNone/>
        <a:defRPr sz="3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676400"/>
            <a:ext cx="7772400" cy="1143000"/>
          </a:xfrm>
        </p:spPr>
        <p:txBody>
          <a:bodyPr/>
          <a:lstStyle/>
          <a:p>
            <a:r>
              <a:rPr lang="en-US" sz="4000" dirty="0" smtClean="0">
                <a:solidFill>
                  <a:srgbClr val="0000FF"/>
                </a:solidFill>
              </a:rPr>
              <a:t>HFT Geometry Update </a:t>
            </a:r>
          </a:p>
        </p:txBody>
      </p:sp>
      <p:sp>
        <p:nvSpPr>
          <p:cNvPr id="15363" name="Rectangle 3"/>
          <p:cNvSpPr>
            <a:spLocks noGrp="1" noChangeArrowheads="1"/>
          </p:cNvSpPr>
          <p:nvPr>
            <p:ph type="subTitle" idx="1"/>
          </p:nvPr>
        </p:nvSpPr>
        <p:spPr>
          <a:xfrm>
            <a:off x="1371600" y="3200400"/>
            <a:ext cx="6400800" cy="685800"/>
          </a:xfrm>
        </p:spPr>
        <p:txBody>
          <a:bodyPr/>
          <a:lstStyle/>
          <a:p>
            <a:r>
              <a:rPr lang="en-US" smtClean="0">
                <a:solidFill>
                  <a:srgbClr val="0000FF"/>
                </a:solidFill>
              </a:rPr>
              <a:t> S. Margetis, KSU</a:t>
            </a:r>
          </a:p>
        </p:txBody>
      </p:sp>
      <p:sp>
        <p:nvSpPr>
          <p:cNvPr id="15364" name="TextBox 3"/>
          <p:cNvSpPr txBox="1">
            <a:spLocks noChangeArrowheads="1"/>
          </p:cNvSpPr>
          <p:nvPr/>
        </p:nvSpPr>
        <p:spPr bwMode="auto">
          <a:xfrm>
            <a:off x="152400" y="6581775"/>
            <a:ext cx="3472976"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omic Sans MS" charset="0"/>
              </a:rPr>
              <a:t>HFT Software Day, September 26, 2011, </a:t>
            </a:r>
            <a:r>
              <a:rPr lang="en-US" sz="1200" dirty="0">
                <a:latin typeface="Comic Sans MS" charset="0"/>
              </a:rPr>
              <a:t>BNL</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10</a:t>
            </a:fld>
            <a:endParaRPr lang="en-US"/>
          </a:p>
        </p:txBody>
      </p:sp>
      <p:pic>
        <p:nvPicPr>
          <p:cNvPr id="2" name="Picture 1" descr="TestGeo3.pdf"/>
          <p:cNvPicPr>
            <a:picLocks noChangeAspect="1"/>
          </p:cNvPicPr>
          <p:nvPr/>
        </p:nvPicPr>
        <p:blipFill rotWithShape="1">
          <a:blip r:embed="rId2">
            <a:extLst>
              <a:ext uri="{28A0092B-C50C-407E-A947-70E740481C1C}">
                <a14:useLocalDpi xmlns:a14="http://schemas.microsoft.com/office/drawing/2010/main" val="0"/>
              </a:ext>
            </a:extLst>
          </a:blip>
          <a:srcRect l="11503" t="8704" r="46342" b="43333"/>
          <a:stretch/>
        </p:blipFill>
        <p:spPr>
          <a:xfrm>
            <a:off x="179513" y="260648"/>
            <a:ext cx="4303588" cy="6336704"/>
          </a:xfrm>
          <a:prstGeom prst="rect">
            <a:avLst/>
          </a:prstGeom>
        </p:spPr>
      </p:pic>
      <p:pic>
        <p:nvPicPr>
          <p:cNvPr id="3" name="Picture 2" descr="TestGeo3.pdf"/>
          <p:cNvPicPr>
            <a:picLocks noChangeAspect="1"/>
          </p:cNvPicPr>
          <p:nvPr/>
        </p:nvPicPr>
        <p:blipFill rotWithShape="1">
          <a:blip r:embed="rId3">
            <a:extLst>
              <a:ext uri="{28A0092B-C50C-407E-A947-70E740481C1C}">
                <a14:useLocalDpi xmlns:a14="http://schemas.microsoft.com/office/drawing/2010/main" val="0"/>
              </a:ext>
            </a:extLst>
          </a:blip>
          <a:srcRect l="11349" t="56822" r="11963" b="9738"/>
          <a:stretch/>
        </p:blipFill>
        <p:spPr>
          <a:xfrm>
            <a:off x="3779912" y="1124744"/>
            <a:ext cx="5303192" cy="5608702"/>
          </a:xfrm>
          <a:prstGeom prst="rect">
            <a:avLst/>
          </a:prstGeom>
        </p:spPr>
      </p:pic>
      <p:sp>
        <p:nvSpPr>
          <p:cNvPr id="5" name="TextBox 4"/>
          <p:cNvSpPr txBox="1"/>
          <p:nvPr/>
        </p:nvSpPr>
        <p:spPr>
          <a:xfrm>
            <a:off x="4860032" y="260648"/>
            <a:ext cx="4148842" cy="523220"/>
          </a:xfrm>
          <a:prstGeom prst="rect">
            <a:avLst/>
          </a:prstGeom>
          <a:noFill/>
        </p:spPr>
        <p:txBody>
          <a:bodyPr wrap="none" rtlCol="0">
            <a:spAutoFit/>
          </a:bodyPr>
          <a:lstStyle/>
          <a:p>
            <a:r>
              <a:rPr lang="en-US" dirty="0" smtClean="0">
                <a:solidFill>
                  <a:srgbClr val="FF0000"/>
                </a:solidFill>
              </a:rPr>
              <a:t>Beam Pipe Test XML Code</a:t>
            </a:r>
            <a:endParaRPr lang="en-US" dirty="0">
              <a:solidFill>
                <a:srgbClr val="FF0000"/>
              </a:solidFill>
            </a:endParaRPr>
          </a:p>
        </p:txBody>
      </p:sp>
    </p:spTree>
    <p:extLst>
      <p:ext uri="{BB962C8B-B14F-4D97-AF65-F5344CB8AC3E}">
        <p14:creationId xmlns:p14="http://schemas.microsoft.com/office/powerpoint/2010/main" val="28565208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11</a:t>
            </a:fld>
            <a:endParaRPr lang="en-US"/>
          </a:p>
        </p:txBody>
      </p:sp>
      <p:pic>
        <p:nvPicPr>
          <p:cNvPr id="3" name="Picture 2" descr="svtcut1.gif"/>
          <p:cNvPicPr>
            <a:picLocks noChangeAspect="1"/>
          </p:cNvPicPr>
          <p:nvPr/>
        </p:nvPicPr>
        <p:blipFill rotWithShape="1">
          <a:blip r:embed="rId2">
            <a:extLst>
              <a:ext uri="{28A0092B-C50C-407E-A947-70E740481C1C}">
                <a14:useLocalDpi xmlns:a14="http://schemas.microsoft.com/office/drawing/2010/main" val="0"/>
              </a:ext>
            </a:extLst>
          </a:blip>
          <a:srcRect t="13333" b="18519"/>
          <a:stretch/>
        </p:blipFill>
        <p:spPr>
          <a:xfrm>
            <a:off x="3593116" y="908720"/>
            <a:ext cx="5299364" cy="4673600"/>
          </a:xfrm>
          <a:prstGeom prst="rect">
            <a:avLst/>
          </a:prstGeom>
        </p:spPr>
      </p:pic>
      <p:sp>
        <p:nvSpPr>
          <p:cNvPr id="2" name="TextBox 1"/>
          <p:cNvSpPr txBox="1"/>
          <p:nvPr/>
        </p:nvSpPr>
        <p:spPr>
          <a:xfrm>
            <a:off x="179512" y="1975480"/>
            <a:ext cx="3384376" cy="2677656"/>
          </a:xfrm>
          <a:prstGeom prst="rect">
            <a:avLst/>
          </a:prstGeom>
          <a:noFill/>
        </p:spPr>
        <p:txBody>
          <a:bodyPr wrap="square" rtlCol="0">
            <a:spAutoFit/>
          </a:bodyPr>
          <a:lstStyle/>
          <a:p>
            <a:pPr marL="457200" indent="-457200">
              <a:buFont typeface="Arial"/>
              <a:buChar char="•"/>
            </a:pPr>
            <a:r>
              <a:rPr lang="en-US" sz="2400" dirty="0" smtClean="0">
                <a:solidFill>
                  <a:srgbClr val="000090"/>
                </a:solidFill>
                <a:latin typeface="+mn-lt"/>
              </a:rPr>
              <a:t>SVT – an example of abstraction</a:t>
            </a:r>
          </a:p>
          <a:p>
            <a:pPr marL="457200" indent="-457200">
              <a:buFont typeface="Arial"/>
              <a:buChar char="•"/>
            </a:pPr>
            <a:endParaRPr lang="en-US" sz="2400" dirty="0" smtClean="0">
              <a:solidFill>
                <a:srgbClr val="000090"/>
              </a:solidFill>
              <a:latin typeface="+mn-lt"/>
            </a:endParaRPr>
          </a:p>
          <a:p>
            <a:pPr marL="457200" indent="-457200">
              <a:buFont typeface="Arial"/>
              <a:buChar char="•"/>
            </a:pPr>
            <a:r>
              <a:rPr lang="en-US" sz="2400" dirty="0" smtClean="0">
                <a:solidFill>
                  <a:srgbClr val="000090"/>
                </a:solidFill>
                <a:latin typeface="+mn-lt"/>
              </a:rPr>
              <a:t>Detail matters (see next few slides as an example)</a:t>
            </a:r>
          </a:p>
        </p:txBody>
      </p:sp>
    </p:spTree>
    <p:extLst>
      <p:ext uri="{BB962C8B-B14F-4D97-AF65-F5344CB8AC3E}">
        <p14:creationId xmlns:p14="http://schemas.microsoft.com/office/powerpoint/2010/main" val="19764177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101" y="27384"/>
            <a:ext cx="9104899" cy="6858000"/>
            <a:chOff x="39101" y="27384"/>
            <a:chExt cx="9104899" cy="6858000"/>
          </a:xfrm>
        </p:grpSpPr>
        <p:pic>
          <p:nvPicPr>
            <p:cNvPr id="5" name="Picture 4"/>
            <p:cNvPicPr>
              <a:picLocks noChangeAspect="1"/>
            </p:cNvPicPr>
            <p:nvPr/>
          </p:nvPicPr>
          <p:blipFill>
            <a:blip r:embed="rId2"/>
            <a:srcRect l="1664" t="2222" b="5432"/>
            <a:stretch>
              <a:fillRect/>
            </a:stretch>
          </p:blipFill>
          <p:spPr>
            <a:xfrm>
              <a:off x="39101" y="27384"/>
              <a:ext cx="9104899" cy="6858000"/>
            </a:xfrm>
            <a:prstGeom prst="rect">
              <a:avLst/>
            </a:prstGeom>
          </p:spPr>
        </p:pic>
        <p:sp>
          <p:nvSpPr>
            <p:cNvPr id="6" name="Freeform 5"/>
            <p:cNvSpPr/>
            <p:nvPr/>
          </p:nvSpPr>
          <p:spPr>
            <a:xfrm>
              <a:off x="980411" y="2865231"/>
              <a:ext cx="4077616" cy="779793"/>
            </a:xfrm>
            <a:custGeom>
              <a:avLst/>
              <a:gdLst>
                <a:gd name="connsiteX0" fmla="*/ 0 w 4077616"/>
                <a:gd name="connsiteY0" fmla="*/ 0 h 779793"/>
                <a:gd name="connsiteX1" fmla="*/ 1403769 w 4077616"/>
                <a:gd name="connsiteY1" fmla="*/ 590415 h 779793"/>
                <a:gd name="connsiteX2" fmla="*/ 4033052 w 4077616"/>
                <a:gd name="connsiteY2" fmla="*/ 779793 h 779793"/>
                <a:gd name="connsiteX3" fmla="*/ 4033052 w 4077616"/>
                <a:gd name="connsiteY3" fmla="*/ 779793 h 779793"/>
                <a:gd name="connsiteX4" fmla="*/ 4077616 w 4077616"/>
                <a:gd name="connsiteY4" fmla="*/ 779793 h 779793"/>
                <a:gd name="connsiteX5" fmla="*/ 4044193 w 4077616"/>
                <a:gd name="connsiteY5" fmla="*/ 779793 h 77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7616" h="779793">
                  <a:moveTo>
                    <a:pt x="0" y="0"/>
                  </a:moveTo>
                  <a:cubicBezTo>
                    <a:pt x="365797" y="230225"/>
                    <a:pt x="731594" y="460450"/>
                    <a:pt x="1403769" y="590415"/>
                  </a:cubicBezTo>
                  <a:cubicBezTo>
                    <a:pt x="2075944" y="720380"/>
                    <a:pt x="4033052" y="779793"/>
                    <a:pt x="4033052" y="779793"/>
                  </a:cubicBezTo>
                  <a:lnTo>
                    <a:pt x="4033052" y="779793"/>
                  </a:lnTo>
                  <a:lnTo>
                    <a:pt x="4077616" y="779793"/>
                  </a:lnTo>
                  <a:lnTo>
                    <a:pt x="4044193" y="779793"/>
                  </a:lnTo>
                </a:path>
              </a:pathLst>
            </a:cu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Arial"/>
              </a:endParaRPr>
            </a:p>
          </p:txBody>
        </p:sp>
        <p:sp>
          <p:nvSpPr>
            <p:cNvPr id="7" name="TextBox 6"/>
            <p:cNvSpPr txBox="1"/>
            <p:nvPr/>
          </p:nvSpPr>
          <p:spPr>
            <a:xfrm>
              <a:off x="3733800" y="3135868"/>
              <a:ext cx="1243024"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Arial"/>
                </a:rPr>
                <a:t>SVT+SSD</a:t>
              </a:r>
              <a:endParaRPr lang="en-US" sz="1800" dirty="0">
                <a:solidFill>
                  <a:prstClr val="black"/>
                </a:solidFill>
                <a:latin typeface="Arial"/>
              </a:endParaRPr>
            </a:p>
          </p:txBody>
        </p:sp>
        <p:sp>
          <p:nvSpPr>
            <p:cNvPr id="8" name="TextBox 7"/>
            <p:cNvSpPr txBox="1"/>
            <p:nvPr/>
          </p:nvSpPr>
          <p:spPr>
            <a:xfrm>
              <a:off x="295446" y="4810370"/>
              <a:ext cx="341572" cy="261610"/>
            </a:xfrm>
            <a:prstGeom prst="rect">
              <a:avLst/>
            </a:prstGeom>
            <a:noFill/>
          </p:spPr>
          <p:txBody>
            <a:bodyPr wrap="none" rtlCol="0">
              <a:spAutoFit/>
            </a:bodyPr>
            <a:lstStyle/>
            <a:p>
              <a:pPr defTabSz="457200" eaLnBrk="1" fontAlgn="auto" hangingPunct="1">
                <a:spcBef>
                  <a:spcPts val="0"/>
                </a:spcBef>
                <a:spcAft>
                  <a:spcPts val="0"/>
                </a:spcAft>
              </a:pPr>
              <a:r>
                <a:rPr lang="en-US" sz="1100" b="1" dirty="0" smtClean="0">
                  <a:solidFill>
                    <a:prstClr val="black"/>
                  </a:solidFill>
                  <a:latin typeface="Arial"/>
                </a:rPr>
                <a:t>10</a:t>
              </a:r>
              <a:endParaRPr lang="en-US" sz="1100" b="1" dirty="0">
                <a:solidFill>
                  <a:prstClr val="black"/>
                </a:solidFill>
                <a:latin typeface="Arial"/>
              </a:endParaRPr>
            </a:p>
          </p:txBody>
        </p:sp>
        <p:sp>
          <p:nvSpPr>
            <p:cNvPr id="9" name="TextBox 8"/>
            <p:cNvSpPr txBox="1"/>
            <p:nvPr/>
          </p:nvSpPr>
          <p:spPr>
            <a:xfrm>
              <a:off x="295446" y="65060"/>
              <a:ext cx="5876753" cy="1569660"/>
            </a:xfrm>
            <a:prstGeom prst="rect">
              <a:avLst/>
            </a:prstGeom>
            <a:solidFill>
              <a:schemeClr val="bg1"/>
            </a:solidFill>
          </p:spPr>
          <p:txBody>
            <a:bodyPr wrap="square" rtlCol="0">
              <a:spAutoFit/>
            </a:bodyPr>
            <a:lstStyle/>
            <a:p>
              <a:pPr defTabSz="457200" eaLnBrk="1" fontAlgn="auto" hangingPunct="1">
                <a:spcBef>
                  <a:spcPts val="0"/>
                </a:spcBef>
                <a:spcAft>
                  <a:spcPts val="0"/>
                </a:spcAft>
              </a:pPr>
              <a:endParaRPr lang="en-US" sz="2400" b="1" dirty="0" smtClean="0">
                <a:solidFill>
                  <a:srgbClr val="0000FF"/>
                </a:solidFill>
                <a:latin typeface="Comic Sans MS"/>
                <a:cs typeface="Comic Sans MS"/>
              </a:endParaRPr>
            </a:p>
            <a:p>
              <a:pPr defTabSz="457200" eaLnBrk="1" fontAlgn="auto" hangingPunct="1">
                <a:spcBef>
                  <a:spcPts val="0"/>
                </a:spcBef>
                <a:spcAft>
                  <a:spcPts val="0"/>
                </a:spcAft>
              </a:pPr>
              <a:r>
                <a:rPr lang="en-US" sz="2400" b="1" dirty="0" smtClean="0">
                  <a:solidFill>
                    <a:srgbClr val="0000FF"/>
                  </a:solidFill>
                  <a:latin typeface="Comic Sans MS"/>
                  <a:cs typeface="Comic Sans MS"/>
                </a:rPr>
                <a:t>Projection error is a strong function of first-layer distance and thickness</a:t>
              </a:r>
            </a:p>
            <a:p>
              <a:pPr defTabSz="457200" eaLnBrk="1" fontAlgn="auto" hangingPunct="1">
                <a:spcBef>
                  <a:spcPts val="0"/>
                </a:spcBef>
                <a:spcAft>
                  <a:spcPts val="0"/>
                </a:spcAft>
              </a:pPr>
              <a:r>
                <a:rPr lang="en-US" sz="2400" b="1" dirty="0" smtClean="0">
                  <a:solidFill>
                    <a:srgbClr val="0000FF"/>
                  </a:solidFill>
                  <a:latin typeface="Comic Sans MS"/>
                  <a:cs typeface="Comic Sans MS"/>
                </a:rPr>
                <a:t> </a:t>
              </a:r>
              <a:endParaRPr lang="en-US" sz="2400" b="1" dirty="0">
                <a:solidFill>
                  <a:srgbClr val="0000FF"/>
                </a:solidFill>
                <a:latin typeface="Comic Sans MS"/>
                <a:cs typeface="Comic Sans MS"/>
              </a:endParaRPr>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imag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400" y="3441700"/>
            <a:ext cx="5080000" cy="3416300"/>
          </a:xfrm>
          <a:prstGeom prst="rect">
            <a:avLst/>
          </a:prstGeom>
        </p:spPr>
      </p:pic>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13</a:t>
            </a:fld>
            <a:endParaRPr lang="en-US"/>
          </a:p>
        </p:txBody>
      </p:sp>
      <p:grpSp>
        <p:nvGrpSpPr>
          <p:cNvPr id="2" name="Group 1"/>
          <p:cNvGrpSpPr/>
          <p:nvPr/>
        </p:nvGrpSpPr>
        <p:grpSpPr>
          <a:xfrm>
            <a:off x="0" y="0"/>
            <a:ext cx="5508104" cy="3429000"/>
            <a:chOff x="39101" y="1638300"/>
            <a:chExt cx="5180599" cy="3733800"/>
          </a:xfrm>
        </p:grpSpPr>
        <p:pic>
          <p:nvPicPr>
            <p:cNvPr id="5" name="Picture 4"/>
            <p:cNvPicPr>
              <a:picLocks noChangeAspect="1"/>
            </p:cNvPicPr>
            <p:nvPr/>
          </p:nvPicPr>
          <p:blipFill rotWithShape="1">
            <a:blip r:embed="rId3"/>
            <a:srcRect l="1664" t="23914" r="42384" b="25809"/>
            <a:stretch/>
          </p:blipFill>
          <p:spPr>
            <a:xfrm>
              <a:off x="39101" y="1638300"/>
              <a:ext cx="5180599" cy="3733800"/>
            </a:xfrm>
            <a:prstGeom prst="rect">
              <a:avLst/>
            </a:prstGeom>
          </p:spPr>
        </p:pic>
        <p:sp>
          <p:nvSpPr>
            <p:cNvPr id="6" name="Freeform 5"/>
            <p:cNvSpPr/>
            <p:nvPr/>
          </p:nvSpPr>
          <p:spPr>
            <a:xfrm>
              <a:off x="980411" y="2867316"/>
              <a:ext cx="4077616" cy="779793"/>
            </a:xfrm>
            <a:custGeom>
              <a:avLst/>
              <a:gdLst>
                <a:gd name="connsiteX0" fmla="*/ 0 w 4077616"/>
                <a:gd name="connsiteY0" fmla="*/ 0 h 779793"/>
                <a:gd name="connsiteX1" fmla="*/ 1403769 w 4077616"/>
                <a:gd name="connsiteY1" fmla="*/ 590415 h 779793"/>
                <a:gd name="connsiteX2" fmla="*/ 4033052 w 4077616"/>
                <a:gd name="connsiteY2" fmla="*/ 779793 h 779793"/>
                <a:gd name="connsiteX3" fmla="*/ 4033052 w 4077616"/>
                <a:gd name="connsiteY3" fmla="*/ 779793 h 779793"/>
                <a:gd name="connsiteX4" fmla="*/ 4077616 w 4077616"/>
                <a:gd name="connsiteY4" fmla="*/ 779793 h 779793"/>
                <a:gd name="connsiteX5" fmla="*/ 4044193 w 4077616"/>
                <a:gd name="connsiteY5" fmla="*/ 779793 h 77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7616" h="779793">
                  <a:moveTo>
                    <a:pt x="0" y="0"/>
                  </a:moveTo>
                  <a:cubicBezTo>
                    <a:pt x="365797" y="230225"/>
                    <a:pt x="731594" y="460450"/>
                    <a:pt x="1403769" y="590415"/>
                  </a:cubicBezTo>
                  <a:cubicBezTo>
                    <a:pt x="2075944" y="720380"/>
                    <a:pt x="4033052" y="779793"/>
                    <a:pt x="4033052" y="779793"/>
                  </a:cubicBezTo>
                  <a:lnTo>
                    <a:pt x="4033052" y="779793"/>
                  </a:lnTo>
                  <a:lnTo>
                    <a:pt x="4077616" y="779793"/>
                  </a:lnTo>
                  <a:lnTo>
                    <a:pt x="4044193" y="779793"/>
                  </a:lnTo>
                </a:path>
              </a:pathLst>
            </a:cu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Arial"/>
              </a:endParaRPr>
            </a:p>
          </p:txBody>
        </p:sp>
      </p:grpSp>
      <p:sp>
        <p:nvSpPr>
          <p:cNvPr id="7" name="Rectangle 6"/>
          <p:cNvSpPr/>
          <p:nvPr/>
        </p:nvSpPr>
        <p:spPr bwMode="auto">
          <a:xfrm>
            <a:off x="5148064" y="3789040"/>
            <a:ext cx="288032" cy="2808312"/>
          </a:xfrm>
          <a:prstGeom prst="rect">
            <a:avLst/>
          </a:prstGeom>
          <a:solidFill>
            <a:srgbClr val="FF0000">
              <a:alpha val="16000"/>
            </a:srgb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ndParaRPr>
          </a:p>
        </p:txBody>
      </p:sp>
      <p:sp>
        <p:nvSpPr>
          <p:cNvPr id="8" name="TextBox 7"/>
          <p:cNvSpPr txBox="1"/>
          <p:nvPr/>
        </p:nvSpPr>
        <p:spPr>
          <a:xfrm>
            <a:off x="4121064" y="1403484"/>
            <a:ext cx="1243024"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Arial"/>
              </a:rPr>
              <a:t>SVT+SSD</a:t>
            </a:r>
            <a:endParaRPr lang="en-US" sz="1800" dirty="0">
              <a:solidFill>
                <a:prstClr val="black"/>
              </a:solidFill>
              <a:latin typeface="Arial"/>
            </a:endParaRPr>
          </a:p>
        </p:txBody>
      </p:sp>
      <p:sp>
        <p:nvSpPr>
          <p:cNvPr id="9" name="TextBox 8"/>
          <p:cNvSpPr txBox="1"/>
          <p:nvPr/>
        </p:nvSpPr>
        <p:spPr>
          <a:xfrm>
            <a:off x="6300192" y="260648"/>
            <a:ext cx="1685077" cy="523220"/>
          </a:xfrm>
          <a:prstGeom prst="rect">
            <a:avLst/>
          </a:prstGeom>
          <a:solidFill>
            <a:srgbClr val="FFF5E6"/>
          </a:solidFill>
          <a:ln>
            <a:solidFill>
              <a:srgbClr val="FF0000"/>
            </a:solidFill>
          </a:ln>
        </p:spPr>
        <p:txBody>
          <a:bodyPr wrap="none" rtlCol="0">
            <a:spAutoFit/>
          </a:bodyPr>
          <a:lstStyle/>
          <a:p>
            <a:r>
              <a:rPr lang="en-US" b="1" dirty="0" smtClean="0">
                <a:solidFill>
                  <a:srgbClr val="FF0000"/>
                </a:solidFill>
              </a:rPr>
              <a:t>DCA -XY</a:t>
            </a:r>
            <a:endParaRPr lang="en-US" b="1" dirty="0">
              <a:solidFill>
                <a:srgbClr val="FF0000"/>
              </a:solidFill>
            </a:endParaRPr>
          </a:p>
        </p:txBody>
      </p:sp>
      <p:sp>
        <p:nvSpPr>
          <p:cNvPr id="10" name="TextBox 9"/>
          <p:cNvSpPr txBox="1"/>
          <p:nvPr/>
        </p:nvSpPr>
        <p:spPr>
          <a:xfrm>
            <a:off x="6516216" y="1556792"/>
            <a:ext cx="1700731" cy="523220"/>
          </a:xfrm>
          <a:prstGeom prst="rect">
            <a:avLst/>
          </a:prstGeom>
          <a:solidFill>
            <a:srgbClr val="FFF5E6"/>
          </a:solidFill>
          <a:ln>
            <a:solidFill>
              <a:srgbClr val="FF0000"/>
            </a:solidFill>
          </a:ln>
        </p:spPr>
        <p:txBody>
          <a:bodyPr wrap="none" rtlCol="0">
            <a:spAutoFit/>
          </a:bodyPr>
          <a:lstStyle/>
          <a:p>
            <a:r>
              <a:rPr lang="en-US" dirty="0" smtClean="0">
                <a:solidFill>
                  <a:srgbClr val="000090"/>
                </a:solidFill>
              </a:rPr>
              <a:t>Simplified</a:t>
            </a:r>
            <a:endParaRPr lang="en-US" dirty="0">
              <a:solidFill>
                <a:srgbClr val="000090"/>
              </a:solidFill>
            </a:endParaRPr>
          </a:p>
        </p:txBody>
      </p:sp>
      <p:sp>
        <p:nvSpPr>
          <p:cNvPr id="11" name="TextBox 10"/>
          <p:cNvSpPr txBox="1"/>
          <p:nvPr/>
        </p:nvSpPr>
        <p:spPr>
          <a:xfrm>
            <a:off x="1331640" y="4797152"/>
            <a:ext cx="1441070" cy="523220"/>
          </a:xfrm>
          <a:prstGeom prst="rect">
            <a:avLst/>
          </a:prstGeom>
          <a:solidFill>
            <a:srgbClr val="FFF5E6"/>
          </a:solidFill>
          <a:ln>
            <a:solidFill>
              <a:srgbClr val="FF0000"/>
            </a:solidFill>
          </a:ln>
        </p:spPr>
        <p:txBody>
          <a:bodyPr wrap="none" rtlCol="0">
            <a:spAutoFit/>
          </a:bodyPr>
          <a:lstStyle/>
          <a:p>
            <a:r>
              <a:rPr lang="en-US" dirty="0" smtClean="0">
                <a:solidFill>
                  <a:srgbClr val="000090"/>
                </a:solidFill>
              </a:rPr>
              <a:t>Realistic</a:t>
            </a:r>
            <a:endParaRPr lang="en-US" dirty="0">
              <a:solidFill>
                <a:srgbClr val="000090"/>
              </a:solidFill>
            </a:endParaRPr>
          </a:p>
        </p:txBody>
      </p:sp>
      <p:cxnSp>
        <p:nvCxnSpPr>
          <p:cNvPr id="13" name="Straight Arrow Connector 12"/>
          <p:cNvCxnSpPr/>
          <p:nvPr/>
        </p:nvCxnSpPr>
        <p:spPr bwMode="auto">
          <a:xfrm flipH="1">
            <a:off x="5652120" y="1844824"/>
            <a:ext cx="792088"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2844718" y="5058762"/>
            <a:ext cx="1151218" cy="953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2" name="TextBox 11"/>
          <p:cNvSpPr txBox="1"/>
          <p:nvPr/>
        </p:nvSpPr>
        <p:spPr>
          <a:xfrm>
            <a:off x="6804248" y="3861048"/>
            <a:ext cx="1223412" cy="400110"/>
          </a:xfrm>
          <a:prstGeom prst="rect">
            <a:avLst/>
          </a:prstGeom>
          <a:solidFill>
            <a:srgbClr val="FFFF99"/>
          </a:solidFill>
          <a:ln>
            <a:solidFill>
              <a:srgbClr val="E90202"/>
            </a:solidFill>
          </a:ln>
        </p:spPr>
        <p:txBody>
          <a:bodyPr wrap="none" rtlCol="0">
            <a:spAutoFit/>
          </a:bodyPr>
          <a:lstStyle/>
          <a:p>
            <a:r>
              <a:rPr lang="en-US" sz="2000" dirty="0" smtClean="0"/>
              <a:t>SVT-Data</a:t>
            </a:r>
            <a:endParaRPr lang="en-US" sz="2000" dirty="0"/>
          </a:p>
        </p:txBody>
      </p:sp>
    </p:spTree>
    <p:extLst>
      <p:ext uri="{BB962C8B-B14F-4D97-AF65-F5344CB8AC3E}">
        <p14:creationId xmlns:p14="http://schemas.microsoft.com/office/powerpoint/2010/main" val="19764177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vtcut1.gif"/>
          <p:cNvPicPr>
            <a:picLocks noChangeAspect="1"/>
          </p:cNvPicPr>
          <p:nvPr/>
        </p:nvPicPr>
        <p:blipFill rotWithShape="1">
          <a:blip r:embed="rId2">
            <a:extLst>
              <a:ext uri="{28A0092B-C50C-407E-A947-70E740481C1C}">
                <a14:useLocalDpi xmlns:a14="http://schemas.microsoft.com/office/drawing/2010/main" val="0"/>
              </a:ext>
            </a:extLst>
          </a:blip>
          <a:srcRect t="13333" b="18519"/>
          <a:stretch/>
        </p:blipFill>
        <p:spPr>
          <a:xfrm>
            <a:off x="5376788" y="0"/>
            <a:ext cx="3744416" cy="3302265"/>
          </a:xfrm>
          <a:prstGeom prst="rect">
            <a:avLst/>
          </a:prstGeom>
        </p:spPr>
      </p:pic>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14</a:t>
            </a:fld>
            <a:endParaRPr lang="en-US"/>
          </a:p>
        </p:txBody>
      </p:sp>
      <p:pic>
        <p:nvPicPr>
          <p:cNvPr id="2" name="Picture 1" descr="sigDCApionPhi2.png"/>
          <p:cNvPicPr>
            <a:picLocks noChangeAspect="1"/>
          </p:cNvPicPr>
          <p:nvPr/>
        </p:nvPicPr>
        <p:blipFill rotWithShape="1">
          <a:blip r:embed="rId3">
            <a:extLst>
              <a:ext uri="{28A0092B-C50C-407E-A947-70E740481C1C}">
                <a14:useLocalDpi xmlns:a14="http://schemas.microsoft.com/office/drawing/2010/main" val="0"/>
              </a:ext>
            </a:extLst>
          </a:blip>
          <a:srcRect r="7626"/>
          <a:stretch/>
        </p:blipFill>
        <p:spPr>
          <a:xfrm>
            <a:off x="17140" y="2240354"/>
            <a:ext cx="6283052" cy="4612710"/>
          </a:xfrm>
          <a:prstGeom prst="rect">
            <a:avLst/>
          </a:prstGeom>
        </p:spPr>
      </p:pic>
      <p:cxnSp>
        <p:nvCxnSpPr>
          <p:cNvPr id="6" name="Straight Arrow Connector 5"/>
          <p:cNvCxnSpPr/>
          <p:nvPr/>
        </p:nvCxnSpPr>
        <p:spPr bwMode="auto">
          <a:xfrm flipV="1">
            <a:off x="7210896" y="0"/>
            <a:ext cx="12700" cy="1628800"/>
          </a:xfrm>
          <a:prstGeom prst="straightConnector1">
            <a:avLst/>
          </a:prstGeom>
          <a:solidFill>
            <a:schemeClr val="accent1"/>
          </a:solidFill>
          <a:ln w="12700" cap="flat" cmpd="sng" algn="ctr">
            <a:solidFill>
              <a:srgbClr val="E90202"/>
            </a:solidFill>
            <a:prstDash val="sysDash"/>
            <a:round/>
            <a:headEnd type="none" w="med" len="med"/>
            <a:tailEnd type="arrow"/>
          </a:ln>
          <a:effectLst/>
        </p:spPr>
      </p:cxnSp>
      <p:cxnSp>
        <p:nvCxnSpPr>
          <p:cNvPr id="9" name="Straight Arrow Connector 8"/>
          <p:cNvCxnSpPr/>
          <p:nvPr/>
        </p:nvCxnSpPr>
        <p:spPr bwMode="auto">
          <a:xfrm flipV="1">
            <a:off x="3419872" y="2708920"/>
            <a:ext cx="0" cy="3573016"/>
          </a:xfrm>
          <a:prstGeom prst="straightConnector1">
            <a:avLst/>
          </a:prstGeom>
          <a:solidFill>
            <a:schemeClr val="accent1"/>
          </a:solidFill>
          <a:ln w="12700" cap="flat" cmpd="sng" algn="ctr">
            <a:solidFill>
              <a:srgbClr val="E90202"/>
            </a:solidFill>
            <a:prstDash val="sysDash"/>
            <a:round/>
            <a:headEnd type="none" w="med" len="med"/>
            <a:tailEnd type="arrow"/>
          </a:ln>
          <a:effectLst/>
        </p:spPr>
      </p:cxnSp>
      <p:sp>
        <p:nvSpPr>
          <p:cNvPr id="7" name="TextBox 6"/>
          <p:cNvSpPr txBox="1"/>
          <p:nvPr/>
        </p:nvSpPr>
        <p:spPr>
          <a:xfrm>
            <a:off x="1115616" y="2852936"/>
            <a:ext cx="1223412" cy="400110"/>
          </a:xfrm>
          <a:prstGeom prst="rect">
            <a:avLst/>
          </a:prstGeom>
          <a:solidFill>
            <a:srgbClr val="FFFF99"/>
          </a:solidFill>
          <a:ln>
            <a:solidFill>
              <a:srgbClr val="E90202"/>
            </a:solidFill>
          </a:ln>
        </p:spPr>
        <p:txBody>
          <a:bodyPr wrap="none" rtlCol="0">
            <a:spAutoFit/>
          </a:bodyPr>
          <a:lstStyle/>
          <a:p>
            <a:r>
              <a:rPr lang="en-US" sz="2000" dirty="0" smtClean="0"/>
              <a:t>SVT-Data</a:t>
            </a:r>
            <a:endParaRPr lang="en-US" sz="2000" dirty="0"/>
          </a:p>
        </p:txBody>
      </p:sp>
    </p:spTree>
    <p:extLst>
      <p:ext uri="{BB962C8B-B14F-4D97-AF65-F5344CB8AC3E}">
        <p14:creationId xmlns:p14="http://schemas.microsoft.com/office/powerpoint/2010/main" val="15660224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Summary </a:t>
            </a:r>
            <a:endParaRPr lang="en-US" dirty="0"/>
          </a:p>
        </p:txBody>
      </p:sp>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15</a:t>
            </a:fld>
            <a:endParaRPr lang="en-US"/>
          </a:p>
        </p:txBody>
      </p:sp>
      <p:sp>
        <p:nvSpPr>
          <p:cNvPr id="5" name="Rectangle 4"/>
          <p:cNvSpPr/>
          <p:nvPr/>
        </p:nvSpPr>
        <p:spPr>
          <a:xfrm>
            <a:off x="323528" y="1700808"/>
            <a:ext cx="8280920" cy="3785652"/>
          </a:xfrm>
          <a:prstGeom prst="rect">
            <a:avLst/>
          </a:prstGeom>
        </p:spPr>
        <p:txBody>
          <a:bodyPr wrap="square">
            <a:spAutoFit/>
          </a:bodyPr>
          <a:lstStyle/>
          <a:p>
            <a:pPr marL="457200" indent="-457200">
              <a:buFont typeface="Arial"/>
              <a:buChar char="•"/>
            </a:pPr>
            <a:r>
              <a:rPr lang="en-US" sz="2400" dirty="0" smtClean="0">
                <a:solidFill>
                  <a:srgbClr val="0000FF"/>
                </a:solidFill>
                <a:latin typeface="Comic Sans MS"/>
                <a:cs typeface="Comic Sans MS"/>
              </a:rPr>
              <a:t>We are ready to move on</a:t>
            </a:r>
          </a:p>
          <a:p>
            <a:pPr marL="457200" indent="-457200">
              <a:buFont typeface="Arial"/>
              <a:buChar char="•"/>
            </a:pPr>
            <a:r>
              <a:rPr lang="en-US" sz="2400" dirty="0" smtClean="0">
                <a:solidFill>
                  <a:srgbClr val="0000FF"/>
                </a:solidFill>
                <a:latin typeface="Comic Sans MS"/>
                <a:cs typeface="Comic Sans MS"/>
              </a:rPr>
              <a:t>We need </a:t>
            </a:r>
            <a:r>
              <a:rPr lang="en-US" sz="2400" dirty="0" smtClean="0">
                <a:solidFill>
                  <a:srgbClr val="0000FF"/>
                </a:solidFill>
                <a:latin typeface="Comic Sans MS"/>
                <a:cs typeface="Comic Sans MS"/>
              </a:rPr>
              <a:t>interaction with the engineers:</a:t>
            </a:r>
          </a:p>
          <a:p>
            <a:pPr marL="914400" lvl="1" indent="-457200">
              <a:buFont typeface="Arial"/>
              <a:buChar char="•"/>
            </a:pPr>
            <a:r>
              <a:rPr lang="en-US" sz="2400" dirty="0" smtClean="0">
                <a:solidFill>
                  <a:srgbClr val="0000FF"/>
                </a:solidFill>
                <a:latin typeface="Comic Sans MS"/>
                <a:cs typeface="Comic Sans MS"/>
              </a:rPr>
              <a:t>To get the </a:t>
            </a:r>
            <a:r>
              <a:rPr lang="en-US" sz="2400" dirty="0" smtClean="0">
                <a:solidFill>
                  <a:srgbClr val="0000FF"/>
                </a:solidFill>
                <a:latin typeface="Comic Sans MS"/>
                <a:cs typeface="Comic Sans MS"/>
              </a:rPr>
              <a:t>design </a:t>
            </a:r>
            <a:r>
              <a:rPr lang="en-US" sz="2400" dirty="0" smtClean="0">
                <a:solidFill>
                  <a:srgbClr val="0000FF"/>
                </a:solidFill>
                <a:latin typeface="Comic Sans MS"/>
                <a:cs typeface="Comic Sans MS"/>
              </a:rPr>
              <a:t>drawings</a:t>
            </a:r>
          </a:p>
          <a:p>
            <a:pPr marL="914400" lvl="1" indent="-457200">
              <a:buFont typeface="Arial"/>
              <a:buChar char="•"/>
            </a:pPr>
            <a:r>
              <a:rPr lang="en-US" sz="2400" dirty="0" smtClean="0">
                <a:solidFill>
                  <a:srgbClr val="0000FF"/>
                </a:solidFill>
                <a:latin typeface="Comic Sans MS"/>
                <a:cs typeface="Comic Sans MS"/>
              </a:rPr>
              <a:t>For </a:t>
            </a:r>
            <a:r>
              <a:rPr lang="en-US" sz="2400" dirty="0" smtClean="0">
                <a:solidFill>
                  <a:srgbClr val="0000FF"/>
                </a:solidFill>
                <a:latin typeface="Comic Sans MS"/>
                <a:cs typeface="Comic Sans MS"/>
              </a:rPr>
              <a:t>&lt;X</a:t>
            </a:r>
            <a:r>
              <a:rPr lang="en-US" sz="2400" baseline="-25000" dirty="0" smtClean="0">
                <a:solidFill>
                  <a:srgbClr val="0000FF"/>
                </a:solidFill>
                <a:latin typeface="Comic Sans MS"/>
                <a:cs typeface="Comic Sans MS"/>
              </a:rPr>
              <a:t>0</a:t>
            </a:r>
            <a:r>
              <a:rPr lang="en-US" sz="2400" dirty="0" smtClean="0">
                <a:solidFill>
                  <a:srgbClr val="0000FF"/>
                </a:solidFill>
                <a:latin typeface="Comic Sans MS"/>
                <a:cs typeface="Comic Sans MS"/>
              </a:rPr>
              <a:t>&gt; estimates in sandwiched areas (glue </a:t>
            </a:r>
            <a:r>
              <a:rPr lang="en-US" sz="2400" dirty="0" err="1" smtClean="0">
                <a:solidFill>
                  <a:srgbClr val="0000FF"/>
                </a:solidFill>
                <a:latin typeface="Comic Sans MS"/>
                <a:cs typeface="Comic Sans MS"/>
              </a:rPr>
              <a:t>etc</a:t>
            </a:r>
            <a:r>
              <a:rPr lang="en-US" sz="2400" dirty="0" smtClean="0">
                <a:solidFill>
                  <a:srgbClr val="0000FF"/>
                </a:solidFill>
                <a:latin typeface="Comic Sans MS"/>
                <a:cs typeface="Comic Sans MS"/>
              </a:rPr>
              <a:t>)</a:t>
            </a:r>
          </a:p>
          <a:p>
            <a:pPr marL="914400" lvl="1" indent="-457200">
              <a:buFont typeface="Arial"/>
              <a:buChar char="•"/>
            </a:pPr>
            <a:r>
              <a:rPr lang="en-US" sz="2400" dirty="0" smtClean="0">
                <a:solidFill>
                  <a:srgbClr val="0000FF"/>
                </a:solidFill>
                <a:latin typeface="Comic Sans MS"/>
                <a:cs typeface="Comic Sans MS"/>
              </a:rPr>
              <a:t>Decide on appropriate abstraction level </a:t>
            </a:r>
            <a:br>
              <a:rPr lang="en-US" sz="2400" dirty="0" smtClean="0">
                <a:solidFill>
                  <a:srgbClr val="0000FF"/>
                </a:solidFill>
                <a:latin typeface="Comic Sans MS"/>
                <a:cs typeface="Comic Sans MS"/>
              </a:rPr>
            </a:br>
            <a:endParaRPr lang="en-US" sz="2400" dirty="0">
              <a:solidFill>
                <a:srgbClr val="0000FF"/>
              </a:solidFill>
              <a:latin typeface="Comic Sans MS"/>
              <a:cs typeface="Comic Sans MS"/>
            </a:endParaRPr>
          </a:p>
          <a:p>
            <a:pPr marL="457200" indent="-457200">
              <a:buFont typeface="Arial"/>
              <a:buChar char="•"/>
            </a:pPr>
            <a:r>
              <a:rPr lang="en-US" sz="2400" dirty="0" smtClean="0">
                <a:solidFill>
                  <a:srgbClr val="0000FF"/>
                </a:solidFill>
                <a:latin typeface="Comic Sans MS"/>
                <a:cs typeface="Comic Sans MS"/>
              </a:rPr>
              <a:t>If 2-3 people devote 20-30% of their time to this I anticipate substantial progress in the next half year</a:t>
            </a:r>
          </a:p>
          <a:p>
            <a:pPr marL="914400" lvl="1" indent="-457200">
              <a:buFont typeface="Arial"/>
              <a:buChar char="•"/>
            </a:pPr>
            <a:endParaRPr lang="en-US" sz="2400" dirty="0" smtClean="0">
              <a:solidFill>
                <a:srgbClr val="0000FF"/>
              </a:solidFill>
              <a:latin typeface="Comic Sans MS"/>
              <a:cs typeface="Comic Sans MS"/>
            </a:endParaRPr>
          </a:p>
          <a:p>
            <a:r>
              <a:rPr lang="en-US" sz="2400" dirty="0">
                <a:solidFill>
                  <a:srgbClr val="0000FF"/>
                </a:solidFill>
                <a:latin typeface="Comic Sans MS"/>
                <a:cs typeface="Comic Sans MS"/>
              </a:rPr>
              <a:t>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16</a:t>
            </a:fld>
            <a:endParaRPr lang="en-US"/>
          </a:p>
        </p:txBody>
      </p:sp>
    </p:spTree>
    <p:extLst>
      <p:ext uri="{BB962C8B-B14F-4D97-AF65-F5344CB8AC3E}">
        <p14:creationId xmlns:p14="http://schemas.microsoft.com/office/powerpoint/2010/main" val="32554029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2</a:t>
            </a:fld>
            <a:endParaRPr lang="en-US"/>
          </a:p>
        </p:txBody>
      </p:sp>
      <p:sp>
        <p:nvSpPr>
          <p:cNvPr id="2" name="TextBox 1"/>
          <p:cNvSpPr txBox="1"/>
          <p:nvPr/>
        </p:nvSpPr>
        <p:spPr>
          <a:xfrm>
            <a:off x="0" y="2580"/>
            <a:ext cx="1670049" cy="523220"/>
          </a:xfrm>
          <a:prstGeom prst="rect">
            <a:avLst/>
          </a:prstGeom>
          <a:noFill/>
        </p:spPr>
        <p:txBody>
          <a:bodyPr wrap="none" rtlCol="0">
            <a:spAutoFit/>
          </a:bodyPr>
          <a:lstStyle/>
          <a:p>
            <a:r>
              <a:rPr lang="en-US" dirty="0" smtClean="0">
                <a:solidFill>
                  <a:srgbClr val="FF0000"/>
                </a:solidFill>
                <a:latin typeface="+mn-lt"/>
              </a:rPr>
              <a:t>HFT-PEP</a:t>
            </a:r>
            <a:endParaRPr lang="en-US" dirty="0">
              <a:solidFill>
                <a:srgbClr val="FF0000"/>
              </a:solidFill>
              <a:latin typeface="+mn-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77874284"/>
              </p:ext>
            </p:extLst>
          </p:nvPr>
        </p:nvGraphicFramePr>
        <p:xfrm>
          <a:off x="251520" y="877466"/>
          <a:ext cx="8711386" cy="2479526"/>
        </p:xfrm>
        <a:graphic>
          <a:graphicData uri="http://schemas.openxmlformats.org/presentationml/2006/ole">
            <mc:AlternateContent xmlns:mc="http://schemas.openxmlformats.org/markup-compatibility/2006">
              <mc:Choice xmlns:v="urn:schemas-microsoft-com:vml" Requires="v">
                <p:oleObj spid="_x0000_s55311" name="Document" r:id="rId3" imgW="6083300" imgH="1790700" progId="Word.Document.12">
                  <p:embed/>
                </p:oleObj>
              </mc:Choice>
              <mc:Fallback>
                <p:oleObj name="Document" r:id="rId3" imgW="6083300" imgH="1790700" progId="Word.Document.12">
                  <p:embed/>
                  <p:pic>
                    <p:nvPicPr>
                      <p:cNvPr id="0" name=""/>
                      <p:cNvPicPr/>
                      <p:nvPr/>
                    </p:nvPicPr>
                    <p:blipFill>
                      <a:blip r:embed="rId4"/>
                      <a:stretch>
                        <a:fillRect/>
                      </a:stretch>
                    </p:blipFill>
                    <p:spPr>
                      <a:xfrm>
                        <a:off x="251520" y="877466"/>
                        <a:ext cx="8711386" cy="2479526"/>
                      </a:xfrm>
                      <a:prstGeom prst="rect">
                        <a:avLst/>
                      </a:prstGeom>
                    </p:spPr>
                  </p:pic>
                </p:oleObj>
              </mc:Fallback>
            </mc:AlternateContent>
          </a:graphicData>
        </a:graphic>
      </p:graphicFrame>
      <p:sp>
        <p:nvSpPr>
          <p:cNvPr id="6" name="TextBox 5"/>
          <p:cNvSpPr txBox="1"/>
          <p:nvPr/>
        </p:nvSpPr>
        <p:spPr>
          <a:xfrm>
            <a:off x="251520" y="2636912"/>
            <a:ext cx="8712968" cy="3970318"/>
          </a:xfrm>
          <a:prstGeom prst="rect">
            <a:avLst/>
          </a:prstGeom>
          <a:solidFill>
            <a:srgbClr val="FFFF99"/>
          </a:solidFill>
        </p:spPr>
        <p:txBody>
          <a:bodyPr wrap="square" rtlCol="0">
            <a:spAutoFit/>
          </a:bodyPr>
          <a:lstStyle/>
          <a:p>
            <a:r>
              <a:rPr lang="en-US" sz="1800" dirty="0" smtClean="0">
                <a:solidFill>
                  <a:srgbClr val="660066"/>
                </a:solidFill>
                <a:latin typeface="+mn-lt"/>
              </a:rPr>
              <a:t> </a:t>
            </a:r>
          </a:p>
          <a:p>
            <a:r>
              <a:rPr lang="en-US" sz="1800" dirty="0" smtClean="0">
                <a:solidFill>
                  <a:srgbClr val="660066"/>
                </a:solidFill>
                <a:latin typeface="+mn-lt"/>
              </a:rPr>
              <a:t>If [beam verification] </a:t>
            </a:r>
            <a:r>
              <a:rPr lang="en-US" sz="1800" dirty="0">
                <a:solidFill>
                  <a:srgbClr val="660066"/>
                </a:solidFill>
                <a:latin typeface="+mn-lt"/>
              </a:rPr>
              <a:t>fails, the capability of the HFT system to achieve the KPPs will be demonstrated through the measurement of subsystem functional parameters and detailed, realistic simulations using the full STAR detector simulation package and analysis software. </a:t>
            </a:r>
            <a:endParaRPr lang="en-US" sz="1800" dirty="0" smtClean="0">
              <a:solidFill>
                <a:srgbClr val="660066"/>
              </a:solidFill>
              <a:latin typeface="+mn-lt"/>
            </a:endParaRPr>
          </a:p>
          <a:p>
            <a:r>
              <a:rPr lang="en-US" sz="1800" dirty="0" smtClean="0">
                <a:solidFill>
                  <a:srgbClr val="660066"/>
                </a:solidFill>
                <a:latin typeface="+mn-lt"/>
              </a:rPr>
              <a:t>…</a:t>
            </a:r>
          </a:p>
          <a:p>
            <a:r>
              <a:rPr lang="en-US" sz="1800" dirty="0" smtClean="0">
                <a:solidFill>
                  <a:srgbClr val="660066"/>
                </a:solidFill>
                <a:latin typeface="+mn-lt"/>
              </a:rPr>
              <a:t>The </a:t>
            </a:r>
            <a:r>
              <a:rPr lang="en-US" sz="1800" dirty="0">
                <a:solidFill>
                  <a:srgbClr val="660066"/>
                </a:solidFill>
                <a:latin typeface="+mn-lt"/>
              </a:rPr>
              <a:t>pointing resolution in r-phi and Z directions can be calculated with the full STAR detector simulation based on the design parameters, as-built dimensions, and from the results of surveys of the sensor ladders. </a:t>
            </a:r>
            <a:endParaRPr lang="en-US" sz="1800" dirty="0" smtClean="0">
              <a:solidFill>
                <a:srgbClr val="660066"/>
              </a:solidFill>
              <a:latin typeface="+mn-lt"/>
            </a:endParaRPr>
          </a:p>
          <a:p>
            <a:r>
              <a:rPr lang="en-US" sz="1800" dirty="0" smtClean="0">
                <a:solidFill>
                  <a:srgbClr val="660066"/>
                </a:solidFill>
                <a:latin typeface="+mn-lt"/>
              </a:rPr>
              <a:t>…</a:t>
            </a:r>
          </a:p>
          <a:p>
            <a:r>
              <a:rPr lang="en-US" sz="1800" dirty="0">
                <a:solidFill>
                  <a:srgbClr val="660066"/>
                </a:solidFill>
                <a:latin typeface="+mn-lt"/>
              </a:rPr>
              <a:t>The single-track efficiency will be calculated using the full STAR simulations package with input taken from the design parameters and as-built dimensions of the detector.</a:t>
            </a:r>
          </a:p>
          <a:p>
            <a:r>
              <a:rPr lang="en-US" sz="1800" dirty="0" smtClean="0">
                <a:solidFill>
                  <a:srgbClr val="660066"/>
                </a:solidFill>
                <a:latin typeface="+mn-lt"/>
              </a:rPr>
              <a:t>HFT-PEP</a:t>
            </a:r>
            <a:endParaRPr lang="en-US" sz="1800" dirty="0">
              <a:solidFill>
                <a:srgbClr val="660066"/>
              </a:solidFill>
              <a:latin typeface="+mn-lt"/>
            </a:endParaRPr>
          </a:p>
        </p:txBody>
      </p:sp>
    </p:spTree>
    <p:extLst>
      <p:ext uri="{BB962C8B-B14F-4D97-AF65-F5344CB8AC3E}">
        <p14:creationId xmlns:p14="http://schemas.microsoft.com/office/powerpoint/2010/main" val="5118952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3</a:t>
            </a:fld>
            <a:endParaRPr lang="en-US"/>
          </a:p>
        </p:txBody>
      </p:sp>
      <p:sp>
        <p:nvSpPr>
          <p:cNvPr id="5" name="Rectangle 4"/>
          <p:cNvSpPr/>
          <p:nvPr/>
        </p:nvSpPr>
        <p:spPr>
          <a:xfrm>
            <a:off x="971600" y="1659285"/>
            <a:ext cx="6696744" cy="4154983"/>
          </a:xfrm>
          <a:prstGeom prst="rect">
            <a:avLst/>
          </a:prstGeom>
        </p:spPr>
        <p:txBody>
          <a:bodyPr wrap="square">
            <a:spAutoFit/>
          </a:bodyPr>
          <a:lstStyle/>
          <a:p>
            <a:pPr marL="457200" indent="-457200">
              <a:buFont typeface="Arial"/>
              <a:buChar char="•"/>
            </a:pPr>
            <a:r>
              <a:rPr lang="en-US" sz="2400" dirty="0" smtClean="0">
                <a:solidFill>
                  <a:srgbClr val="0000FF"/>
                </a:solidFill>
                <a:latin typeface="Comic Sans MS"/>
                <a:cs typeface="Comic Sans MS"/>
              </a:rPr>
              <a:t>What we have now</a:t>
            </a:r>
          </a:p>
          <a:p>
            <a:pPr marL="457200" indent="-457200">
              <a:buFont typeface="Arial"/>
              <a:buChar char="•"/>
            </a:pPr>
            <a:endParaRPr lang="en-US" sz="2400" dirty="0" smtClean="0">
              <a:solidFill>
                <a:srgbClr val="0000FF"/>
              </a:solidFill>
              <a:latin typeface="Comic Sans MS"/>
              <a:cs typeface="Comic Sans MS"/>
            </a:endParaRPr>
          </a:p>
          <a:p>
            <a:pPr marL="457200" indent="-457200">
              <a:buFont typeface="Arial"/>
              <a:buChar char="•"/>
            </a:pPr>
            <a:r>
              <a:rPr lang="en-US" sz="2400" dirty="0" smtClean="0">
                <a:solidFill>
                  <a:srgbClr val="0000FF"/>
                </a:solidFill>
                <a:latin typeface="Comic Sans MS"/>
                <a:cs typeface="Comic Sans MS"/>
              </a:rPr>
              <a:t>The next wave as detector designs freeze</a:t>
            </a:r>
          </a:p>
          <a:p>
            <a:pPr marL="914400" lvl="1" indent="-457200">
              <a:buFont typeface="Arial"/>
              <a:buChar char="•"/>
            </a:pPr>
            <a:r>
              <a:rPr lang="en-US" sz="2400" dirty="0" smtClean="0">
                <a:solidFill>
                  <a:srgbClr val="0000FF"/>
                </a:solidFill>
                <a:latin typeface="Comic Sans MS"/>
                <a:cs typeface="Comic Sans MS"/>
              </a:rPr>
              <a:t>Anticipated timeline</a:t>
            </a:r>
          </a:p>
          <a:p>
            <a:pPr marL="914400" lvl="1" indent="-457200">
              <a:buFont typeface="Arial"/>
              <a:buChar char="•"/>
            </a:pPr>
            <a:endParaRPr lang="en-US" sz="2400" dirty="0" smtClean="0">
              <a:solidFill>
                <a:srgbClr val="0000FF"/>
              </a:solidFill>
              <a:latin typeface="Comic Sans MS"/>
              <a:cs typeface="Comic Sans MS"/>
            </a:endParaRPr>
          </a:p>
          <a:p>
            <a:pPr marL="457200" indent="-457200">
              <a:buFont typeface="Arial"/>
              <a:buChar char="•"/>
            </a:pPr>
            <a:r>
              <a:rPr lang="en-US" sz="2400" dirty="0" smtClean="0">
                <a:solidFill>
                  <a:srgbClr val="0000FF"/>
                </a:solidFill>
                <a:latin typeface="Comic Sans MS"/>
                <a:cs typeface="Comic Sans MS"/>
              </a:rPr>
              <a:t>Framework (Jason)</a:t>
            </a:r>
          </a:p>
          <a:p>
            <a:pPr marL="457200" indent="-457200">
              <a:buFont typeface="Arial"/>
              <a:buChar char="•"/>
            </a:pPr>
            <a:endParaRPr lang="en-US" sz="2400" dirty="0">
              <a:solidFill>
                <a:srgbClr val="0000FF"/>
              </a:solidFill>
              <a:latin typeface="Comic Sans MS"/>
              <a:cs typeface="Comic Sans MS"/>
            </a:endParaRPr>
          </a:p>
          <a:p>
            <a:pPr marL="457200" indent="-457200">
              <a:buFont typeface="Arial"/>
              <a:buChar char="•"/>
            </a:pPr>
            <a:r>
              <a:rPr lang="en-US" sz="2400" dirty="0" smtClean="0">
                <a:solidFill>
                  <a:srgbClr val="0000FF"/>
                </a:solidFill>
                <a:latin typeface="Comic Sans MS"/>
                <a:cs typeface="Comic Sans MS"/>
              </a:rPr>
              <a:t>Importance (example)</a:t>
            </a:r>
          </a:p>
          <a:p>
            <a:pPr marL="457200" indent="-457200">
              <a:buFont typeface="Arial"/>
              <a:buChar char="•"/>
            </a:pPr>
            <a:endParaRPr lang="en-US" sz="2400" dirty="0" smtClean="0">
              <a:solidFill>
                <a:srgbClr val="0000FF"/>
              </a:solidFill>
              <a:latin typeface="Comic Sans MS"/>
              <a:cs typeface="Comic Sans MS"/>
            </a:endParaRPr>
          </a:p>
          <a:p>
            <a:pPr marL="457200" indent="-457200">
              <a:buFont typeface="Arial"/>
              <a:buChar char="•"/>
            </a:pPr>
            <a:r>
              <a:rPr lang="en-US" sz="2400" dirty="0" smtClean="0">
                <a:solidFill>
                  <a:srgbClr val="0000FF"/>
                </a:solidFill>
                <a:latin typeface="Comic Sans MS"/>
                <a:cs typeface="Comic Sans MS"/>
              </a:rPr>
              <a:t>Resource </a:t>
            </a:r>
            <a:r>
              <a:rPr lang="en-US" sz="2400" dirty="0">
                <a:solidFill>
                  <a:srgbClr val="0000FF"/>
                </a:solidFill>
                <a:latin typeface="Comic Sans MS"/>
                <a:cs typeface="Comic Sans MS"/>
              </a:rPr>
              <a:t>overview and </a:t>
            </a:r>
            <a:r>
              <a:rPr lang="en-US" sz="2400" dirty="0" smtClean="0">
                <a:solidFill>
                  <a:srgbClr val="0000FF"/>
                </a:solidFill>
                <a:latin typeface="Comic Sans MS"/>
                <a:cs typeface="Comic Sans MS"/>
              </a:rPr>
              <a:t>needs</a:t>
            </a:r>
            <a:endParaRPr lang="en-US" sz="2400" dirty="0">
              <a:solidFill>
                <a:srgbClr val="0000FF"/>
              </a:solidFill>
              <a:latin typeface="Comic Sans MS"/>
              <a:cs typeface="Comic Sans MS"/>
            </a:endParaRPr>
          </a:p>
          <a:p>
            <a:r>
              <a:rPr lang="en-US" sz="2400" dirty="0">
                <a:solidFill>
                  <a:srgbClr val="0000FF"/>
                </a:solidFill>
                <a:latin typeface="Comic Sans MS"/>
                <a:cs typeface="Comic Sans MS"/>
              </a:rPr>
              <a:t> </a:t>
            </a:r>
          </a:p>
        </p:txBody>
      </p:sp>
      <p:sp>
        <p:nvSpPr>
          <p:cNvPr id="2" name="TextBox 1"/>
          <p:cNvSpPr txBox="1"/>
          <p:nvPr/>
        </p:nvSpPr>
        <p:spPr>
          <a:xfrm>
            <a:off x="1475656" y="548680"/>
            <a:ext cx="1288709" cy="523220"/>
          </a:xfrm>
          <a:prstGeom prst="rect">
            <a:avLst/>
          </a:prstGeom>
          <a:noFill/>
        </p:spPr>
        <p:txBody>
          <a:bodyPr wrap="none" rtlCol="0">
            <a:spAutoFit/>
          </a:bodyPr>
          <a:lstStyle/>
          <a:p>
            <a:r>
              <a:rPr lang="en-US" dirty="0" smtClean="0">
                <a:solidFill>
                  <a:srgbClr val="FF0000"/>
                </a:solidFill>
                <a:latin typeface="+mn-lt"/>
              </a:rPr>
              <a:t>Issues</a:t>
            </a:r>
            <a:endParaRPr lang="en-US" dirty="0">
              <a:solidFill>
                <a:srgbClr val="FF0000"/>
              </a:solidFill>
              <a:latin typeface="+mn-lt"/>
            </a:endParaRPr>
          </a:p>
        </p:txBody>
      </p:sp>
    </p:spTree>
    <p:extLst>
      <p:ext uri="{BB962C8B-B14F-4D97-AF65-F5344CB8AC3E}">
        <p14:creationId xmlns:p14="http://schemas.microsoft.com/office/powerpoint/2010/main" val="35662525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4</a:t>
            </a:fld>
            <a:endParaRPr lang="en-US"/>
          </a:p>
        </p:txBody>
      </p:sp>
      <p:pic>
        <p:nvPicPr>
          <p:cNvPr id="2" name="Picture 1" descr="Soft_FTE_short.pdf"/>
          <p:cNvPicPr>
            <a:picLocks noChangeAspect="1"/>
          </p:cNvPicPr>
          <p:nvPr/>
        </p:nvPicPr>
        <p:blipFill rotWithShape="1">
          <a:blip r:embed="rId2">
            <a:extLst>
              <a:ext uri="{28A0092B-C50C-407E-A947-70E740481C1C}">
                <a14:useLocalDpi xmlns:a14="http://schemas.microsoft.com/office/drawing/2010/main" val="0"/>
              </a:ext>
            </a:extLst>
          </a:blip>
          <a:srcRect l="12461" t="14629" r="8453" b="25186"/>
          <a:stretch/>
        </p:blipFill>
        <p:spPr>
          <a:xfrm>
            <a:off x="1259632" y="-1"/>
            <a:ext cx="6977366" cy="6871649"/>
          </a:xfrm>
          <a:prstGeom prst="rect">
            <a:avLst/>
          </a:prstGeom>
        </p:spPr>
      </p:pic>
      <p:sp>
        <p:nvSpPr>
          <p:cNvPr id="3" name="Rectangle 2"/>
          <p:cNvSpPr/>
          <p:nvPr/>
        </p:nvSpPr>
        <p:spPr bwMode="auto">
          <a:xfrm>
            <a:off x="1259632" y="3979664"/>
            <a:ext cx="6984776" cy="864096"/>
          </a:xfrm>
          <a:prstGeom prst="rect">
            <a:avLst/>
          </a:prstGeom>
          <a:solidFill>
            <a:srgbClr val="FF0000">
              <a:alpha val="22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6443422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5</a:t>
            </a:fld>
            <a:endParaRPr lang="en-US"/>
          </a:p>
        </p:txBody>
      </p:sp>
      <p:pic>
        <p:nvPicPr>
          <p:cNvPr id="2" name="Picture 1" descr="WBS1.6-Schedule-v3.0.pdf"/>
          <p:cNvPicPr>
            <a:picLocks noChangeAspect="1"/>
          </p:cNvPicPr>
          <p:nvPr/>
        </p:nvPicPr>
        <p:blipFill rotWithShape="1">
          <a:blip r:embed="rId2">
            <a:extLst>
              <a:ext uri="{28A0092B-C50C-407E-A947-70E740481C1C}">
                <a14:useLocalDpi xmlns:a14="http://schemas.microsoft.com/office/drawing/2010/main" val="0"/>
              </a:ext>
            </a:extLst>
          </a:blip>
          <a:srcRect l="5437" t="13519" r="8847" b="13519"/>
          <a:stretch/>
        </p:blipFill>
        <p:spPr>
          <a:xfrm>
            <a:off x="323527" y="404664"/>
            <a:ext cx="8648453" cy="5688632"/>
          </a:xfrm>
          <a:prstGeom prst="rect">
            <a:avLst/>
          </a:prstGeom>
        </p:spPr>
      </p:pic>
      <p:sp>
        <p:nvSpPr>
          <p:cNvPr id="5" name="Rectangle 4"/>
          <p:cNvSpPr/>
          <p:nvPr/>
        </p:nvSpPr>
        <p:spPr bwMode="auto">
          <a:xfrm>
            <a:off x="251520" y="2564904"/>
            <a:ext cx="8784976" cy="1080120"/>
          </a:xfrm>
          <a:prstGeom prst="rect">
            <a:avLst/>
          </a:prstGeom>
          <a:solidFill>
            <a:srgbClr val="FF0000">
              <a:alpha val="22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6443422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5362" name="Picture 20"/>
          <p:cNvPicPr>
            <a:picLocks noGrp="1" noChangeAspect="1" noChangeArrowheads="1"/>
          </p:cNvPicPr>
          <p:nvPr>
            <p:ph type="body" idx="1"/>
          </p:nvPr>
        </p:nvPicPr>
        <p:blipFill>
          <a:blip r:embed="rId3"/>
          <a:srcRect/>
          <a:stretch>
            <a:fillRect/>
          </a:stretch>
        </p:blipFill>
        <p:spPr>
          <a:xfrm>
            <a:off x="4283968" y="1846287"/>
            <a:ext cx="4525963" cy="4391025"/>
          </a:xfrm>
        </p:spPr>
      </p:pic>
      <p:sp>
        <p:nvSpPr>
          <p:cNvPr id="15363" name="Line 9"/>
          <p:cNvSpPr>
            <a:spLocks noChangeShapeType="1"/>
          </p:cNvSpPr>
          <p:nvPr/>
        </p:nvSpPr>
        <p:spPr bwMode="auto">
          <a:xfrm flipH="1" flipV="1">
            <a:off x="3779912" y="3933056"/>
            <a:ext cx="1584176" cy="216024"/>
          </a:xfrm>
          <a:prstGeom prst="line">
            <a:avLst/>
          </a:prstGeom>
          <a:noFill/>
          <a:ln w="19050">
            <a:solidFill>
              <a:schemeClr val="tx1"/>
            </a:solidFill>
            <a:round/>
            <a:headEnd type="stealth" w="med" len="med"/>
            <a:tailEnd/>
          </a:ln>
        </p:spPr>
        <p:txBody>
          <a:bodyPr lIns="82296" tIns="41148" rIns="82296" bIns="41148">
            <a:prstTxWarp prst="textNoShape">
              <a:avLst/>
            </a:prstTxWarp>
          </a:bodyPr>
          <a:lstStyle/>
          <a:p>
            <a:pPr defTabSz="457200" eaLnBrk="1" fontAlgn="auto" hangingPunct="1">
              <a:spcBef>
                <a:spcPts val="0"/>
              </a:spcBef>
              <a:spcAft>
                <a:spcPts val="0"/>
              </a:spcAft>
            </a:pPr>
            <a:endParaRPr lang="en-US" sz="1800">
              <a:solidFill>
                <a:prstClr val="black"/>
              </a:solidFill>
              <a:latin typeface="Arial"/>
            </a:endParaRPr>
          </a:p>
        </p:txBody>
      </p:sp>
      <p:sp>
        <p:nvSpPr>
          <p:cNvPr id="15364" name="Text Box 21"/>
          <p:cNvSpPr txBox="1">
            <a:spLocks/>
          </p:cNvSpPr>
          <p:nvPr/>
        </p:nvSpPr>
        <p:spPr bwMode="auto">
          <a:xfrm>
            <a:off x="7464425" y="68263"/>
            <a:ext cx="1705721" cy="360099"/>
          </a:xfrm>
          <a:prstGeom prst="rect">
            <a:avLst/>
          </a:prstGeom>
          <a:solidFill>
            <a:schemeClr val="bg1"/>
          </a:solidFill>
          <a:ln w="25400">
            <a:solidFill>
              <a:schemeClr val="tx1"/>
            </a:solidFill>
            <a:miter lim="800000"/>
            <a:headEnd/>
            <a:tailEnd/>
          </a:ln>
        </p:spPr>
        <p:txBody>
          <a:bodyPr wrap="none" lIns="82296" tIns="41148" rIns="82296" bIns="41148">
            <a:prstTxWarp prst="textNoShape">
              <a:avLst/>
            </a:prstTxWarp>
            <a:spAutoFit/>
          </a:bodyPr>
          <a:lstStyle/>
          <a:p>
            <a:pPr defTabSz="457200" eaLnBrk="1" fontAlgn="auto" hangingPunct="1">
              <a:spcBef>
                <a:spcPts val="0"/>
              </a:spcBef>
              <a:spcAft>
                <a:spcPts val="0"/>
              </a:spcAft>
            </a:pPr>
            <a:r>
              <a:rPr lang="en-US" sz="1800" dirty="0" smtClean="0">
                <a:solidFill>
                  <a:prstClr val="black"/>
                </a:solidFill>
                <a:latin typeface="Arial"/>
              </a:rPr>
              <a:t>SSD+ </a:t>
            </a:r>
            <a:r>
              <a:rPr lang="en-US" sz="1800" dirty="0">
                <a:solidFill>
                  <a:prstClr val="black"/>
                </a:solidFill>
                <a:latin typeface="Arial"/>
              </a:rPr>
              <a:t>R=</a:t>
            </a:r>
            <a:r>
              <a:rPr lang="en-US" sz="1800" dirty="0" smtClean="0">
                <a:solidFill>
                  <a:prstClr val="black"/>
                </a:solidFill>
                <a:latin typeface="Arial"/>
              </a:rPr>
              <a:t>22cm</a:t>
            </a:r>
            <a:endParaRPr lang="en-US" sz="1800" dirty="0">
              <a:solidFill>
                <a:prstClr val="black"/>
              </a:solidFill>
              <a:latin typeface="Arial"/>
            </a:endParaRPr>
          </a:p>
        </p:txBody>
      </p:sp>
      <p:sp>
        <p:nvSpPr>
          <p:cNvPr id="15365" name="Text Box 22"/>
          <p:cNvSpPr txBox="1">
            <a:spLocks/>
          </p:cNvSpPr>
          <p:nvPr/>
        </p:nvSpPr>
        <p:spPr bwMode="auto">
          <a:xfrm>
            <a:off x="611560" y="5373216"/>
            <a:ext cx="1363663" cy="360363"/>
          </a:xfrm>
          <a:prstGeom prst="rect">
            <a:avLst/>
          </a:prstGeom>
          <a:solidFill>
            <a:schemeClr val="bg1"/>
          </a:solidFill>
          <a:ln w="25400">
            <a:solidFill>
              <a:schemeClr val="tx1"/>
            </a:solidFill>
            <a:miter lim="800000"/>
            <a:headEnd/>
            <a:tailEnd/>
          </a:ln>
        </p:spPr>
        <p:txBody>
          <a:bodyPr wrap="none" lIns="82296" tIns="41148" rIns="82296" bIns="41148">
            <a:prstTxWarp prst="textNoShape">
              <a:avLst/>
            </a:prstTxWarp>
            <a:spAutoFit/>
          </a:bodyPr>
          <a:lstStyle/>
          <a:p>
            <a:pPr defTabSz="457200" eaLnBrk="1" fontAlgn="auto" hangingPunct="1">
              <a:spcBef>
                <a:spcPts val="0"/>
              </a:spcBef>
              <a:spcAft>
                <a:spcPts val="0"/>
              </a:spcAft>
            </a:pPr>
            <a:r>
              <a:rPr lang="en-US" sz="1800" dirty="0">
                <a:solidFill>
                  <a:prstClr val="black"/>
                </a:solidFill>
                <a:latin typeface="Arial"/>
              </a:rPr>
              <a:t>IST R=14cm</a:t>
            </a:r>
          </a:p>
        </p:txBody>
      </p:sp>
      <p:sp>
        <p:nvSpPr>
          <p:cNvPr id="15366" name="Text Box 23"/>
          <p:cNvSpPr txBox="1">
            <a:spLocks/>
          </p:cNvSpPr>
          <p:nvPr/>
        </p:nvSpPr>
        <p:spPr bwMode="auto">
          <a:xfrm>
            <a:off x="1475656" y="3717032"/>
            <a:ext cx="2304256" cy="360362"/>
          </a:xfrm>
          <a:prstGeom prst="rect">
            <a:avLst/>
          </a:prstGeom>
          <a:solidFill>
            <a:schemeClr val="bg1"/>
          </a:solidFill>
          <a:ln w="25400">
            <a:solidFill>
              <a:schemeClr val="tx1"/>
            </a:solidFill>
            <a:miter lim="800000"/>
            <a:headEnd/>
            <a:tailEnd/>
          </a:ln>
        </p:spPr>
        <p:txBody>
          <a:bodyPr wrap="square" lIns="82296" tIns="41148" rIns="82296" bIns="41148">
            <a:prstTxWarp prst="textNoShape">
              <a:avLst/>
            </a:prstTxWarp>
            <a:spAutoFit/>
          </a:bodyPr>
          <a:lstStyle/>
          <a:p>
            <a:pPr defTabSz="457200" eaLnBrk="1" fontAlgn="auto" hangingPunct="1">
              <a:spcBef>
                <a:spcPts val="0"/>
              </a:spcBef>
              <a:spcAft>
                <a:spcPts val="0"/>
              </a:spcAft>
            </a:pPr>
            <a:r>
              <a:rPr lang="en-US" sz="1800" dirty="0">
                <a:solidFill>
                  <a:prstClr val="black"/>
                </a:solidFill>
                <a:latin typeface="Arial"/>
              </a:rPr>
              <a:t>Pixel 1-2 R=2.5, 8cm</a:t>
            </a:r>
          </a:p>
        </p:txBody>
      </p:sp>
      <p:sp>
        <p:nvSpPr>
          <p:cNvPr id="15367" name="Line 6"/>
          <p:cNvSpPr>
            <a:spLocks noChangeShapeType="1"/>
          </p:cNvSpPr>
          <p:nvPr/>
        </p:nvSpPr>
        <p:spPr bwMode="auto">
          <a:xfrm flipV="1">
            <a:off x="7452321" y="479423"/>
            <a:ext cx="845542" cy="1869456"/>
          </a:xfrm>
          <a:prstGeom prst="line">
            <a:avLst/>
          </a:prstGeom>
          <a:noFill/>
          <a:ln w="25400">
            <a:solidFill>
              <a:schemeClr val="tx1"/>
            </a:solidFill>
            <a:round/>
            <a:headEnd type="stealth" w="med" len="med"/>
            <a:tailEnd/>
          </a:ln>
        </p:spPr>
        <p:txBody>
          <a:bodyPr lIns="82296" tIns="41148" rIns="82296" bIns="41148">
            <a:prstTxWarp prst="textNoShape">
              <a:avLst/>
            </a:prstTxWarp>
          </a:bodyPr>
          <a:lstStyle/>
          <a:p>
            <a:pPr defTabSz="457200" eaLnBrk="1" fontAlgn="auto" hangingPunct="1">
              <a:spcBef>
                <a:spcPts val="0"/>
              </a:spcBef>
              <a:spcAft>
                <a:spcPts val="0"/>
              </a:spcAft>
            </a:pPr>
            <a:endParaRPr lang="en-US" sz="1800">
              <a:solidFill>
                <a:prstClr val="black"/>
              </a:solidFill>
              <a:latin typeface="Arial"/>
            </a:endParaRPr>
          </a:p>
        </p:txBody>
      </p:sp>
      <p:sp>
        <p:nvSpPr>
          <p:cNvPr id="15369" name="Rectangle 2"/>
          <p:cNvSpPr>
            <a:spLocks noGrp="1" noChangeArrowheads="1"/>
          </p:cNvSpPr>
          <p:nvPr>
            <p:ph type="title"/>
          </p:nvPr>
        </p:nvSpPr>
        <p:spPr>
          <a:xfrm>
            <a:off x="389415" y="0"/>
            <a:ext cx="3390497" cy="609600"/>
          </a:xfrm>
        </p:spPr>
        <p:txBody>
          <a:bodyPr/>
          <a:lstStyle/>
          <a:p>
            <a:pPr algn="l"/>
            <a:r>
              <a:rPr lang="en-US" sz="3600" dirty="0" smtClean="0">
                <a:solidFill>
                  <a:srgbClr val="0000FF"/>
                </a:solidFill>
                <a:latin typeface="Comic Sans MS"/>
                <a:cs typeface="Comic Sans MS"/>
              </a:rPr>
              <a:t>HFT Elements</a:t>
            </a:r>
          </a:p>
        </p:txBody>
      </p:sp>
      <p:pic>
        <p:nvPicPr>
          <p:cNvPr id="15373" name="Picture 24" descr="C:\Documents and Settings\Howard Wieman\My Documents\aps project\mechanical\PXL phase 1 oct 24 2008 A\two half cylinders sector cluster.jpg"/>
          <p:cNvPicPr>
            <a:picLocks noChangeAspect="1" noChangeArrowheads="1"/>
          </p:cNvPicPr>
          <p:nvPr/>
        </p:nvPicPr>
        <p:blipFill>
          <a:blip r:embed="rId4"/>
          <a:srcRect l="21875" t="10330" r="14583" b="8754"/>
          <a:stretch>
            <a:fillRect/>
          </a:stretch>
        </p:blipFill>
        <p:spPr bwMode="auto">
          <a:xfrm>
            <a:off x="179512" y="908720"/>
            <a:ext cx="3600400" cy="2773102"/>
          </a:xfrm>
          <a:prstGeom prst="rect">
            <a:avLst/>
          </a:prstGeom>
          <a:noFill/>
          <a:ln w="9525">
            <a:noFill/>
            <a:miter lim="800000"/>
            <a:headEnd/>
            <a:tailEnd/>
          </a:ln>
        </p:spPr>
      </p:pic>
      <p:grpSp>
        <p:nvGrpSpPr>
          <p:cNvPr id="3" name="Group 25"/>
          <p:cNvGrpSpPr>
            <a:grpSpLocks/>
          </p:cNvGrpSpPr>
          <p:nvPr/>
        </p:nvGrpSpPr>
        <p:grpSpPr bwMode="auto">
          <a:xfrm>
            <a:off x="179512" y="5445224"/>
            <a:ext cx="3963988" cy="1276350"/>
            <a:chOff x="8569325" y="19308763"/>
            <a:chExt cx="4856163" cy="1612900"/>
          </a:xfrm>
        </p:grpSpPr>
        <p:pic>
          <p:nvPicPr>
            <p:cNvPr id="15379" name="Picture 26" descr="IST_layer"/>
            <p:cNvPicPr>
              <a:picLocks noChangeAspect="1" noChangeArrowheads="1"/>
            </p:cNvPicPr>
            <p:nvPr/>
          </p:nvPicPr>
          <p:blipFill>
            <a:blip r:embed="rId5"/>
            <a:srcRect/>
            <a:stretch>
              <a:fillRect/>
            </a:stretch>
          </p:blipFill>
          <p:spPr bwMode="auto">
            <a:xfrm>
              <a:off x="11172825" y="19308763"/>
              <a:ext cx="2252663" cy="1612900"/>
            </a:xfrm>
            <a:prstGeom prst="rect">
              <a:avLst/>
            </a:prstGeom>
            <a:noFill/>
            <a:ln w="9525">
              <a:noFill/>
              <a:miter lim="800000"/>
              <a:headEnd/>
              <a:tailEnd/>
            </a:ln>
          </p:spPr>
        </p:pic>
        <p:pic>
          <p:nvPicPr>
            <p:cNvPr id="15380" name="Picture 27" descr="IST_Ladder"/>
            <p:cNvPicPr>
              <a:picLocks noChangeAspect="1" noChangeArrowheads="1"/>
            </p:cNvPicPr>
            <p:nvPr/>
          </p:nvPicPr>
          <p:blipFill>
            <a:blip r:embed="rId6"/>
            <a:srcRect/>
            <a:stretch>
              <a:fillRect/>
            </a:stretch>
          </p:blipFill>
          <p:spPr bwMode="auto">
            <a:xfrm>
              <a:off x="8569325" y="19851688"/>
              <a:ext cx="2197100" cy="887412"/>
            </a:xfrm>
            <a:prstGeom prst="rect">
              <a:avLst/>
            </a:prstGeom>
            <a:noFill/>
            <a:ln w="28575">
              <a:solidFill>
                <a:srgbClr val="FF0000"/>
              </a:solidFill>
              <a:miter lim="800000"/>
              <a:headEnd/>
              <a:tailEnd/>
            </a:ln>
          </p:spPr>
        </p:pic>
        <p:sp>
          <p:nvSpPr>
            <p:cNvPr id="15381" name="Rectangle 28"/>
            <p:cNvSpPr>
              <a:spLocks noChangeArrowheads="1"/>
            </p:cNvSpPr>
            <p:nvPr/>
          </p:nvSpPr>
          <p:spPr bwMode="auto">
            <a:xfrm rot="1330168">
              <a:off x="11317288" y="19743738"/>
              <a:ext cx="1420812" cy="185737"/>
            </a:xfrm>
            <a:prstGeom prst="rect">
              <a:avLst/>
            </a:prstGeom>
            <a:noFill/>
            <a:ln w="38100">
              <a:solidFill>
                <a:srgbClr val="FF0000"/>
              </a:solidFill>
              <a:miter lim="800000"/>
              <a:headEnd/>
              <a:tailEnd/>
            </a:ln>
          </p:spPr>
          <p:txBody>
            <a:bodyPr lIns="0" tIns="0" rIns="0" bIns="0"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Arial"/>
              </a:endParaRPr>
            </a:p>
          </p:txBody>
        </p:sp>
        <p:sp>
          <p:nvSpPr>
            <p:cNvPr id="15382" name="Line 338"/>
            <p:cNvSpPr>
              <a:spLocks noChangeShapeType="1"/>
            </p:cNvSpPr>
            <p:nvPr/>
          </p:nvSpPr>
          <p:spPr bwMode="auto">
            <a:xfrm flipV="1">
              <a:off x="10742613" y="19653250"/>
              <a:ext cx="635000" cy="193675"/>
            </a:xfrm>
            <a:prstGeom prst="line">
              <a:avLst/>
            </a:prstGeom>
            <a:noFill/>
            <a:ln w="28575">
              <a:solidFill>
                <a:srgbClr val="FF0000"/>
              </a:solidFill>
              <a:round/>
              <a:headEnd/>
              <a:tailEnd/>
            </a:ln>
          </p:spPr>
          <p:txBody>
            <a:bodyPr lIns="0" tIns="0" rIns="0" bIns="0"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Arial"/>
              </a:endParaRPr>
            </a:p>
          </p:txBody>
        </p:sp>
        <p:sp>
          <p:nvSpPr>
            <p:cNvPr id="15383" name="Line 339"/>
            <p:cNvSpPr>
              <a:spLocks noChangeShapeType="1"/>
            </p:cNvSpPr>
            <p:nvPr/>
          </p:nvSpPr>
          <p:spPr bwMode="auto">
            <a:xfrm flipV="1">
              <a:off x="10775950" y="20200938"/>
              <a:ext cx="1897063" cy="542925"/>
            </a:xfrm>
            <a:prstGeom prst="line">
              <a:avLst/>
            </a:prstGeom>
            <a:noFill/>
            <a:ln w="28575">
              <a:solidFill>
                <a:srgbClr val="FF0000"/>
              </a:solidFill>
              <a:round/>
              <a:headEnd/>
              <a:tailEnd/>
            </a:ln>
          </p:spPr>
          <p:txBody>
            <a:bodyPr lIns="0" tIns="0" rIns="0" bIns="0" anchor="ctr">
              <a:prstTxWarp prst="textNoShape">
                <a:avLst/>
              </a:prstTxWarp>
              <a:spAutoFit/>
            </a:bodyPr>
            <a:lstStyle/>
            <a:p>
              <a:pPr defTabSz="457200" eaLnBrk="1" fontAlgn="auto" hangingPunct="1">
                <a:spcBef>
                  <a:spcPts val="0"/>
                </a:spcBef>
                <a:spcAft>
                  <a:spcPts val="0"/>
                </a:spcAft>
              </a:pPr>
              <a:endParaRPr lang="en-US" sz="1800">
                <a:solidFill>
                  <a:prstClr val="black"/>
                </a:solidFill>
                <a:latin typeface="Arial"/>
              </a:endParaRPr>
            </a:p>
          </p:txBody>
        </p:sp>
      </p:grpSp>
      <p:cxnSp>
        <p:nvCxnSpPr>
          <p:cNvPr id="15375" name="Straight Arrow Connector 32"/>
          <p:cNvCxnSpPr>
            <a:cxnSpLocks noChangeShapeType="1"/>
            <a:stCxn id="15366" idx="3"/>
          </p:cNvCxnSpPr>
          <p:nvPr/>
        </p:nvCxnSpPr>
        <p:spPr bwMode="auto">
          <a:xfrm>
            <a:off x="3779912" y="3897213"/>
            <a:ext cx="2520280" cy="179859"/>
          </a:xfrm>
          <a:prstGeom prst="straightConnector1">
            <a:avLst/>
          </a:prstGeom>
          <a:noFill/>
          <a:ln w="19050">
            <a:solidFill>
              <a:schemeClr val="tx1"/>
            </a:solidFill>
            <a:round/>
            <a:headEnd/>
            <a:tailEnd type="arrow" w="med" len="med"/>
          </a:ln>
        </p:spPr>
      </p:cxnSp>
      <p:cxnSp>
        <p:nvCxnSpPr>
          <p:cNvPr id="15376" name="Straight Arrow Connector 34"/>
          <p:cNvCxnSpPr>
            <a:cxnSpLocks noChangeShapeType="1"/>
            <a:stCxn id="15379" idx="0"/>
          </p:cNvCxnSpPr>
          <p:nvPr/>
        </p:nvCxnSpPr>
        <p:spPr bwMode="auto">
          <a:xfrm flipV="1">
            <a:off x="3224099" y="4509120"/>
            <a:ext cx="2211997" cy="936104"/>
          </a:xfrm>
          <a:prstGeom prst="straightConnector1">
            <a:avLst/>
          </a:prstGeom>
          <a:noFill/>
          <a:ln w="19050">
            <a:solidFill>
              <a:schemeClr val="tx1"/>
            </a:solidFill>
            <a:round/>
            <a:headEnd/>
            <a:tailEnd type="arrow" w="med" len="med"/>
          </a:ln>
        </p:spPr>
      </p:cxnSp>
      <p:sp>
        <p:nvSpPr>
          <p:cNvPr id="26" name="TextBox 25"/>
          <p:cNvSpPr txBox="1"/>
          <p:nvPr/>
        </p:nvSpPr>
        <p:spPr>
          <a:xfrm>
            <a:off x="7164288" y="6309320"/>
            <a:ext cx="1788545" cy="369332"/>
          </a:xfrm>
          <a:prstGeom prst="rect">
            <a:avLst/>
          </a:prstGeom>
          <a:solidFill>
            <a:schemeClr val="accent2">
              <a:lumMod val="20000"/>
              <a:lumOff val="80000"/>
            </a:schemeClr>
          </a:solidFill>
          <a:ln>
            <a:solidFill>
              <a:srgbClr val="FF0000"/>
            </a:solidFill>
          </a:ln>
        </p:spPr>
        <p:txBody>
          <a:bodyPr wrap="none">
            <a:prstTxWarp prst="textNoShape">
              <a:avLst/>
            </a:prstTxWarp>
            <a:spAutoFit/>
          </a:bodyPr>
          <a:lstStyle/>
          <a:p>
            <a:pPr defTabSz="457200" eaLnBrk="1" fontAlgn="auto" hangingPunct="1">
              <a:spcBef>
                <a:spcPts val="0"/>
              </a:spcBef>
              <a:spcAft>
                <a:spcPts val="0"/>
              </a:spcAft>
            </a:pPr>
            <a:r>
              <a:rPr lang="en-US" sz="1800" dirty="0">
                <a:solidFill>
                  <a:prstClr val="black"/>
                </a:solidFill>
                <a:latin typeface="Arial"/>
              </a:rPr>
              <a:t>New beam pipe</a:t>
            </a:r>
          </a:p>
        </p:txBody>
      </p:sp>
      <p:cxnSp>
        <p:nvCxnSpPr>
          <p:cNvPr id="15378" name="Straight Arrow Connector 27"/>
          <p:cNvCxnSpPr>
            <a:cxnSpLocks noChangeShapeType="1"/>
          </p:cNvCxnSpPr>
          <p:nvPr/>
        </p:nvCxnSpPr>
        <p:spPr bwMode="auto">
          <a:xfrm flipH="1" flipV="1">
            <a:off x="6660232" y="4149080"/>
            <a:ext cx="1579240" cy="2121024"/>
          </a:xfrm>
          <a:prstGeom prst="straightConnector1">
            <a:avLst/>
          </a:prstGeom>
          <a:noFill/>
          <a:ln w="12700">
            <a:solidFill>
              <a:schemeClr val="tx1"/>
            </a:solidFill>
            <a:round/>
            <a:headEnd/>
            <a:tailEnd type="arrow" w="med" len="med"/>
          </a:ln>
        </p:spPr>
      </p:cxnSp>
      <p:pic>
        <p:nvPicPr>
          <p:cNvPr id="29" name="Picture 6"/>
          <p:cNvPicPr>
            <a:picLocks noChangeAspect="1" noChangeArrowheads="1"/>
          </p:cNvPicPr>
          <p:nvPr/>
        </p:nvPicPr>
        <p:blipFill>
          <a:blip r:embed="rId7"/>
          <a:srcRect/>
          <a:stretch>
            <a:fillRect/>
          </a:stretch>
        </p:blipFill>
        <p:spPr bwMode="auto">
          <a:xfrm>
            <a:off x="4572001" y="0"/>
            <a:ext cx="2895600" cy="182468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539552" y="1659285"/>
            <a:ext cx="7992888" cy="4154983"/>
          </a:xfrm>
          <a:prstGeom prst="rect">
            <a:avLst/>
          </a:prstGeom>
        </p:spPr>
        <p:txBody>
          <a:bodyPr wrap="square">
            <a:spAutoFit/>
          </a:bodyPr>
          <a:lstStyle/>
          <a:p>
            <a:pPr marL="457200" indent="-457200">
              <a:buFont typeface="Arial"/>
              <a:buChar char="•"/>
            </a:pPr>
            <a:r>
              <a:rPr lang="en-US" sz="2400" dirty="0" smtClean="0">
                <a:solidFill>
                  <a:srgbClr val="0000FF"/>
                </a:solidFill>
                <a:latin typeface="Comic Sans MS"/>
                <a:cs typeface="Comic Sans MS"/>
              </a:rPr>
              <a:t>We need design drawings</a:t>
            </a:r>
          </a:p>
          <a:p>
            <a:pPr marL="914400" lvl="1" indent="-457200">
              <a:buFont typeface="Arial"/>
              <a:buChar char="•"/>
            </a:pPr>
            <a:r>
              <a:rPr lang="en-US" sz="2400" dirty="0" smtClean="0">
                <a:solidFill>
                  <a:srgbClr val="0000FF"/>
                </a:solidFill>
                <a:latin typeface="Comic Sans MS"/>
                <a:cs typeface="Comic Sans MS"/>
              </a:rPr>
              <a:t>Need &lt;X</a:t>
            </a:r>
            <a:r>
              <a:rPr lang="en-US" sz="2400" baseline="-25000" dirty="0" smtClean="0">
                <a:solidFill>
                  <a:srgbClr val="0000FF"/>
                </a:solidFill>
                <a:latin typeface="Comic Sans MS"/>
                <a:cs typeface="Comic Sans MS"/>
              </a:rPr>
              <a:t>0</a:t>
            </a:r>
            <a:r>
              <a:rPr lang="en-US" sz="2400" dirty="0" smtClean="0">
                <a:solidFill>
                  <a:srgbClr val="0000FF"/>
                </a:solidFill>
                <a:latin typeface="Comic Sans MS"/>
                <a:cs typeface="Comic Sans MS"/>
              </a:rPr>
              <a:t>&gt; estimates in sandwiched areas (glue </a:t>
            </a:r>
            <a:r>
              <a:rPr lang="en-US" sz="2400" dirty="0" err="1" smtClean="0">
                <a:solidFill>
                  <a:srgbClr val="0000FF"/>
                </a:solidFill>
                <a:latin typeface="Comic Sans MS"/>
                <a:cs typeface="Comic Sans MS"/>
              </a:rPr>
              <a:t>etc</a:t>
            </a:r>
            <a:r>
              <a:rPr lang="en-US" sz="2400" dirty="0" smtClean="0">
                <a:solidFill>
                  <a:srgbClr val="0000FF"/>
                </a:solidFill>
                <a:latin typeface="Comic Sans MS"/>
                <a:cs typeface="Comic Sans MS"/>
              </a:rPr>
              <a:t>)</a:t>
            </a:r>
          </a:p>
          <a:p>
            <a:pPr marL="914400" lvl="1" indent="-457200">
              <a:buFont typeface="Arial"/>
              <a:buChar char="•"/>
            </a:pPr>
            <a:r>
              <a:rPr lang="en-US" sz="2400" dirty="0" smtClean="0">
                <a:solidFill>
                  <a:srgbClr val="0000FF"/>
                </a:solidFill>
                <a:latin typeface="Comic Sans MS"/>
                <a:cs typeface="Comic Sans MS"/>
              </a:rPr>
              <a:t>Decide on appropriate abstraction level </a:t>
            </a:r>
            <a:br>
              <a:rPr lang="en-US" sz="2400" dirty="0" smtClean="0">
                <a:solidFill>
                  <a:srgbClr val="0000FF"/>
                </a:solidFill>
                <a:latin typeface="Comic Sans MS"/>
                <a:cs typeface="Comic Sans MS"/>
              </a:rPr>
            </a:br>
            <a:r>
              <a:rPr lang="en-US" sz="2400" dirty="0" smtClean="0">
                <a:solidFill>
                  <a:srgbClr val="0000FF"/>
                </a:solidFill>
                <a:latin typeface="Comic Sans MS"/>
                <a:cs typeface="Comic Sans MS"/>
              </a:rPr>
              <a:t>(see SVT example later)</a:t>
            </a:r>
          </a:p>
          <a:p>
            <a:pPr marL="914400" lvl="1" indent="-457200">
              <a:buFont typeface="Arial"/>
              <a:buChar char="•"/>
            </a:pPr>
            <a:endParaRPr lang="en-US" sz="2400" dirty="0">
              <a:solidFill>
                <a:srgbClr val="0000FF"/>
              </a:solidFill>
              <a:latin typeface="Comic Sans MS"/>
              <a:cs typeface="Comic Sans MS"/>
            </a:endParaRPr>
          </a:p>
          <a:p>
            <a:pPr marL="457200" indent="-457200">
              <a:buFont typeface="Arial"/>
              <a:buChar char="•"/>
            </a:pPr>
            <a:r>
              <a:rPr lang="en-US" sz="2400" dirty="0" smtClean="0">
                <a:solidFill>
                  <a:srgbClr val="0000FF"/>
                </a:solidFill>
                <a:latin typeface="Comic Sans MS"/>
                <a:cs typeface="Comic Sans MS"/>
              </a:rPr>
              <a:t>If 2-3 people devote 20-30% of their time to this I anticipate substantial progress in the next half year</a:t>
            </a:r>
          </a:p>
          <a:p>
            <a:pPr marL="914400" lvl="1" indent="-457200">
              <a:buFont typeface="Arial"/>
              <a:buChar char="•"/>
            </a:pPr>
            <a:endParaRPr lang="en-US" sz="2400" dirty="0" smtClean="0">
              <a:solidFill>
                <a:srgbClr val="0000FF"/>
              </a:solidFill>
              <a:latin typeface="Comic Sans MS"/>
              <a:cs typeface="Comic Sans MS"/>
            </a:endParaRPr>
          </a:p>
          <a:p>
            <a:r>
              <a:rPr lang="en-US" sz="2400" dirty="0">
                <a:solidFill>
                  <a:srgbClr val="0000FF"/>
                </a:solidFill>
                <a:latin typeface="Comic Sans MS"/>
                <a:cs typeface="Comic Sans MS"/>
              </a:rPr>
              <a:t> </a:t>
            </a:r>
          </a:p>
        </p:txBody>
      </p:sp>
    </p:spTree>
    <p:extLst>
      <p:ext uri="{BB962C8B-B14F-4D97-AF65-F5344CB8AC3E}">
        <p14:creationId xmlns:p14="http://schemas.microsoft.com/office/powerpoint/2010/main" val="9174363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8</a:t>
            </a:fld>
            <a:endParaRPr lang="en-US"/>
          </a:p>
        </p:txBody>
      </p:sp>
      <p:pic>
        <p:nvPicPr>
          <p:cNvPr id="5" name="Picture 4" descr="BeamPipe.jpg"/>
          <p:cNvPicPr>
            <a:picLocks noChangeAspect="1"/>
          </p:cNvPicPr>
          <p:nvPr/>
        </p:nvPicPr>
        <p:blipFill rotWithShape="1">
          <a:blip r:embed="rId2">
            <a:extLst>
              <a:ext uri="{28A0092B-C50C-407E-A947-70E740481C1C}">
                <a14:useLocalDpi xmlns:a14="http://schemas.microsoft.com/office/drawing/2010/main" val="0"/>
              </a:ext>
            </a:extLst>
          </a:blip>
          <a:srcRect l="4027" t="7592" r="3194" b="7037"/>
          <a:stretch/>
        </p:blipFill>
        <p:spPr>
          <a:xfrm>
            <a:off x="22796" y="31924"/>
            <a:ext cx="9077694" cy="6813376"/>
          </a:xfrm>
          <a:prstGeom prst="rect">
            <a:avLst/>
          </a:prstGeom>
        </p:spPr>
      </p:pic>
      <p:sp>
        <p:nvSpPr>
          <p:cNvPr id="2" name="TextBox 1"/>
          <p:cNvSpPr txBox="1"/>
          <p:nvPr/>
        </p:nvSpPr>
        <p:spPr>
          <a:xfrm>
            <a:off x="2051720" y="4869160"/>
            <a:ext cx="344039" cy="523220"/>
          </a:xfrm>
          <a:prstGeom prst="rect">
            <a:avLst/>
          </a:prstGeom>
          <a:solidFill>
            <a:srgbClr val="FFFF00"/>
          </a:solidFill>
          <a:ln>
            <a:solidFill>
              <a:srgbClr val="FF0000"/>
            </a:solidFill>
          </a:ln>
        </p:spPr>
        <p:txBody>
          <a:bodyPr wrap="none" rtlCol="0">
            <a:spAutoFit/>
          </a:bodyPr>
          <a:lstStyle/>
          <a:p>
            <a:r>
              <a:rPr lang="en-US" dirty="0" smtClean="0">
                <a:solidFill>
                  <a:srgbClr val="FF0000"/>
                </a:solidFill>
              </a:rPr>
              <a:t>?</a:t>
            </a:r>
            <a:endParaRPr lang="en-US" dirty="0">
              <a:solidFill>
                <a:srgbClr val="FF0000"/>
              </a:solidFill>
            </a:endParaRPr>
          </a:p>
        </p:txBody>
      </p:sp>
      <p:cxnSp>
        <p:nvCxnSpPr>
          <p:cNvPr id="6" name="Straight Arrow Connector 5"/>
          <p:cNvCxnSpPr/>
          <p:nvPr/>
        </p:nvCxnSpPr>
        <p:spPr bwMode="auto">
          <a:xfrm flipH="1" flipV="1">
            <a:off x="1619672" y="4365104"/>
            <a:ext cx="504056" cy="50405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H="1" flipV="1">
            <a:off x="1475656" y="4581128"/>
            <a:ext cx="648072" cy="28803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 name="TextBox 2"/>
          <p:cNvSpPr txBox="1"/>
          <p:nvPr/>
        </p:nvSpPr>
        <p:spPr>
          <a:xfrm>
            <a:off x="2195736" y="404664"/>
            <a:ext cx="2689759" cy="523220"/>
          </a:xfrm>
          <a:prstGeom prst="rect">
            <a:avLst/>
          </a:prstGeom>
          <a:solidFill>
            <a:srgbClr val="FFF5E6"/>
          </a:solidFill>
        </p:spPr>
        <p:txBody>
          <a:bodyPr wrap="none" rtlCol="0">
            <a:spAutoFit/>
          </a:bodyPr>
          <a:lstStyle/>
          <a:p>
            <a:r>
              <a:rPr lang="en-US" dirty="0" smtClean="0">
                <a:solidFill>
                  <a:srgbClr val="FF0000"/>
                </a:solidFill>
                <a:latin typeface="+mn-lt"/>
              </a:rPr>
              <a:t>New Beam Pipe</a:t>
            </a:r>
            <a:endParaRPr lang="en-US" dirty="0">
              <a:solidFill>
                <a:srgbClr val="FF0000"/>
              </a:solidFill>
              <a:latin typeface="+mn-lt"/>
            </a:endParaRPr>
          </a:p>
        </p:txBody>
      </p:sp>
    </p:spTree>
    <p:extLst>
      <p:ext uri="{BB962C8B-B14F-4D97-AF65-F5344CB8AC3E}">
        <p14:creationId xmlns:p14="http://schemas.microsoft.com/office/powerpoint/2010/main" val="3441004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9</a:t>
            </a:fld>
            <a:endParaRPr lang="en-US"/>
          </a:p>
        </p:txBody>
      </p:sp>
      <p:pic>
        <p:nvPicPr>
          <p:cNvPr id="2" name="Picture 1" descr="pip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
            <a:ext cx="9144000" cy="6516000"/>
          </a:xfrm>
          <a:prstGeom prst="rect">
            <a:avLst/>
          </a:prstGeom>
        </p:spPr>
      </p:pic>
      <p:sp>
        <p:nvSpPr>
          <p:cNvPr id="3" name="TextBox 2"/>
          <p:cNvSpPr txBox="1"/>
          <p:nvPr/>
        </p:nvSpPr>
        <p:spPr>
          <a:xfrm>
            <a:off x="1475656" y="764704"/>
            <a:ext cx="1750349" cy="523220"/>
          </a:xfrm>
          <a:prstGeom prst="rect">
            <a:avLst/>
          </a:prstGeom>
          <a:noFill/>
        </p:spPr>
        <p:txBody>
          <a:bodyPr wrap="none" rtlCol="0">
            <a:spAutoFit/>
          </a:bodyPr>
          <a:lstStyle/>
          <a:p>
            <a:r>
              <a:rPr lang="en-US" dirty="0" smtClean="0">
                <a:solidFill>
                  <a:srgbClr val="FF0000"/>
                </a:solidFill>
              </a:rPr>
              <a:t>Beam Pipe</a:t>
            </a:r>
            <a:endParaRPr lang="en-US" dirty="0">
              <a:solidFill>
                <a:srgbClr val="FF0000"/>
              </a:solidFill>
            </a:endParaRPr>
          </a:p>
        </p:txBody>
      </p:sp>
    </p:spTree>
    <p:extLst>
      <p:ext uri="{BB962C8B-B14F-4D97-AF65-F5344CB8AC3E}">
        <p14:creationId xmlns:p14="http://schemas.microsoft.com/office/powerpoint/2010/main" val="15387162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7515</TotalTime>
  <Words>321</Words>
  <Application>Microsoft Macintosh PowerPoint</Application>
  <PresentationFormat>On-screen Show (4:3)</PresentationFormat>
  <Paragraphs>75</Paragraphs>
  <Slides>16</Slides>
  <Notes>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16</vt:i4>
      </vt:variant>
    </vt:vector>
  </HeadingPairs>
  <TitlesOfParts>
    <vt:vector size="20" baseType="lpstr">
      <vt:lpstr>Blank Presentation</vt:lpstr>
      <vt:lpstr>Office Theme</vt:lpstr>
      <vt:lpstr>PowerPoint.Show.8</vt:lpstr>
      <vt:lpstr>Document</vt:lpstr>
      <vt:lpstr>HFT Geometry Update </vt:lpstr>
      <vt:lpstr>PowerPoint Presentation</vt:lpstr>
      <vt:lpstr>PowerPoint Presentation</vt:lpstr>
      <vt:lpstr>PowerPoint Presentation</vt:lpstr>
      <vt:lpstr>PowerPoint Presentation</vt:lpstr>
      <vt:lpstr>HFT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HFT Project Overview</dc:title>
  <dc:subject/>
  <dc:creator>HG HGR</dc:creator>
  <cp:keywords/>
  <dc:description/>
  <cp:lastModifiedBy>Spyridon Margetis</cp:lastModifiedBy>
  <cp:revision>255</cp:revision>
  <cp:lastPrinted>2005-05-03T16:20:45Z</cp:lastPrinted>
  <dcterms:created xsi:type="dcterms:W3CDTF">2010-12-08T17:11:25Z</dcterms:created>
  <dcterms:modified xsi:type="dcterms:W3CDTF">2011-09-25T17:20:09Z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74911593</vt:i4>
  </property>
  <property fmtid="{D5CDD505-2E9C-101B-9397-08002B2CF9AE}" pid="3" name="_EmailSubject">
    <vt:lpwstr/>
  </property>
  <property fmtid="{D5CDD505-2E9C-101B-9397-08002B2CF9AE}" pid="4" name="_AuthorEmail">
    <vt:lpwstr>HHWieman@lbl.gov</vt:lpwstr>
  </property>
  <property fmtid="{D5CDD505-2E9C-101B-9397-08002B2CF9AE}" pid="5" name="_AuthorEmailDisplayName">
    <vt:lpwstr>Howard Wieman</vt:lpwstr>
  </property>
  <property fmtid="{D5CDD505-2E9C-101B-9397-08002B2CF9AE}" pid="6" name="_ReviewingToolsShownOnce">
    <vt:lpwstr/>
  </property>
</Properties>
</file>