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3" r:id="rId2"/>
    <p:sldId id="430" r:id="rId3"/>
    <p:sldId id="316" r:id="rId4"/>
    <p:sldId id="406" r:id="rId5"/>
    <p:sldId id="403" r:id="rId6"/>
    <p:sldId id="404" r:id="rId7"/>
    <p:sldId id="405" r:id="rId8"/>
    <p:sldId id="402" r:id="rId9"/>
    <p:sldId id="407" r:id="rId10"/>
    <p:sldId id="408" r:id="rId11"/>
    <p:sldId id="409" r:id="rId12"/>
    <p:sldId id="395" r:id="rId13"/>
    <p:sldId id="410" r:id="rId14"/>
    <p:sldId id="412" r:id="rId15"/>
    <p:sldId id="413" r:id="rId16"/>
    <p:sldId id="414" r:id="rId17"/>
    <p:sldId id="415" r:id="rId18"/>
    <p:sldId id="417" r:id="rId19"/>
    <p:sldId id="425" r:id="rId20"/>
    <p:sldId id="429" r:id="rId21"/>
    <p:sldId id="411" r:id="rId22"/>
    <p:sldId id="427" r:id="rId23"/>
    <p:sldId id="424" r:id="rId24"/>
    <p:sldId id="419" r:id="rId25"/>
    <p:sldId id="421" r:id="rId26"/>
    <p:sldId id="422" r:id="rId27"/>
    <p:sldId id="426" r:id="rId28"/>
    <p:sldId id="42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1AA23"/>
    <a:srgbClr val="0000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92580" autoAdjust="0"/>
  </p:normalViewPr>
  <p:slideViewPr>
    <p:cSldViewPr snapToObjects="1">
      <p:cViewPr varScale="1">
        <p:scale>
          <a:sx n="114" d="100"/>
          <a:sy n="114" d="100"/>
        </p:scale>
        <p:origin x="-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5BC9-68BC-4342-B5DC-806B1107E91A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85DB-1343-5A4E-9DA3-B49E0A0817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25175-157F-7145-A2E0-8D5B4083FF1F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99B7-93E1-9F47-AACA-0757A68DB5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95FF2-CEB9-0B45-9990-0C05480A8CCD}" type="slidenum">
              <a:rPr lang="en-US"/>
              <a:pPr/>
              <a:t>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571" tIns="45286" rIns="90571" bIns="4528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20707-F1CE-104F-A3FB-EFEC081FCD50}" type="slidenum">
              <a:rPr lang="en-US"/>
              <a:pPr/>
              <a:t>12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B4738-4A3F-1C4D-9022-F6977C60DA91}" type="slidenum">
              <a:rPr lang="en-US"/>
              <a:pPr/>
              <a:t>13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A1513B-D697-7D40-B9DF-718E0DC3D492}" type="slidenum">
              <a:rPr lang="en-US"/>
              <a:pPr/>
              <a:t>14</a:t>
            </a:fld>
            <a:endParaRPr lang="en-US"/>
          </a:p>
        </p:txBody>
      </p:sp>
      <p:sp>
        <p:nvSpPr>
          <p:cNvPr id="1351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E62DE-E1DA-244D-A544-A6133C6F95EB}" type="slidenum">
              <a:rPr lang="en-US"/>
              <a:pPr/>
              <a:t>15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46C1F-4BDC-FA48-A150-3073B643DEEA}" type="slidenum">
              <a:rPr lang="en-US"/>
              <a:pPr/>
              <a:t>16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 model: </a:t>
            </a:r>
            <a:r>
              <a:rPr lang="en-US" dirty="0" err="1"/>
              <a:t>Pasi</a:t>
            </a:r>
            <a:r>
              <a:rPr lang="en-US" dirty="0"/>
              <a:t> </a:t>
            </a:r>
            <a:r>
              <a:rPr lang="en-US" dirty="0" err="1"/>
              <a:t>Huovinen</a:t>
            </a:r>
            <a:r>
              <a:rPr lang="en-US" dirty="0"/>
              <a:t>, private communication, January 2008.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Just to remind you: these calculations were done using my "standard" set of parameters: initial time 0.6 fm/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, first order phase transition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T_c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=165 MeV, chemical equilibrium all the way until until kinetic freeze-out, freeze-out at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T_f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=130 MeV reproduces pion spectra and (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anti)proton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" pitchFamily="-107" charset="0"/>
              </a:rPr>
              <a:t>p_T</a:t>
            </a:r>
            <a:r>
              <a:rPr lang="en-US" dirty="0">
                <a:solidFill>
                  <a:srgbClr val="000000"/>
                </a:solidFill>
                <a:latin typeface="Helvetica" pitchFamily="-107" charset="0"/>
              </a:rPr>
              <a:t>-slope, initial profiles as a combination of participant and binary collision scaling.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17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C8123-9BFD-054F-BD2F-64C30A3C99C4}" type="slidenum">
              <a:rPr lang="en-US"/>
              <a:pPr/>
              <a:t>18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AF009-CF1F-F84E-9B71-E90002B2CA65}" type="slidenum">
              <a:rPr lang="en-US"/>
              <a:pPr/>
              <a:t>21</a:t>
            </a:fld>
            <a:endParaRPr lang="en-US"/>
          </a:p>
        </p:txBody>
      </p:sp>
      <p:sp>
        <p:nvSpPr>
          <p:cNvPr id="120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BEF96-6504-7F46-BD86-D29D53BBC32D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10%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E28DA-2521-524D-BF91-9DE6EAF2E4D3}" type="slidenum">
              <a:rPr lang="en-US"/>
              <a:pPr/>
              <a:t>24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/>
              <a:t>Emphasize large acceptance, PID, good for D-D correlation analysis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F594B-ACAB-F245-9FD3-E5E5360AE672}" type="slidenum">
              <a:rPr lang="en-US"/>
              <a:pPr/>
              <a:t>3</a:t>
            </a:fld>
            <a:endParaRPr lang="en-US"/>
          </a:p>
        </p:txBody>
      </p:sp>
      <p:sp>
        <p:nvSpPr>
          <p:cNvPr id="26009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E5A870-330B-AB45-B97F-BAC5905D19AD}" type="slidenum">
              <a:rPr lang="en-US"/>
              <a:pPr/>
              <a:t>25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DCDB8-29B5-7441-8C9D-A1975FA5FC92}" type="slidenum">
              <a:rPr lang="en-US"/>
              <a:pPr/>
              <a:t>26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A3CC9-FE32-014B-8F82-25C1A7E93E7C}" type="slidenum">
              <a:rPr lang="en-US"/>
              <a:pPr/>
              <a:t>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B884B-DA7B-9D4F-A468-9BD9E061C6BA}" type="slidenum">
              <a:rPr lang="en-US"/>
              <a:pPr/>
              <a:t>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83B23-837F-CC49-B54A-688583CA428E}" type="slidenum">
              <a:rPr lang="en-US"/>
              <a:pPr/>
              <a:t>6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9DB59-F29D-194E-9C48-E35090AF23B1}" type="slidenum">
              <a:rPr lang="en-US"/>
              <a:pPr/>
              <a:t>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67F18-F248-E04D-B851-DAD09AA1B55B}" type="slidenum">
              <a:rPr lang="en-US"/>
              <a:pPr/>
              <a:t>9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6A033-2F92-184B-9817-90ECA9389366}" type="slidenum">
              <a:rPr lang="en-US"/>
              <a:pPr/>
              <a:t>10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60A03-7390-4843-AF84-E40FBD2FDF99}" type="slidenum">
              <a:rPr lang="en-US"/>
              <a:pPr/>
              <a:t>11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44E2360-657F-7746-9CF7-02A3BA1DACEB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36DE3E3-B134-6C40-BF1C-0E54546B5BD4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159E5A-02D4-F745-98E3-2864CCE1E529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E12C00-A4F9-E241-9D2E-B86F19C3649C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076A3B-0ED1-D647-95F1-91D7BC4EABB4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C1ED5E-B78C-F846-92E3-7CE55BF26251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247923-4FBF-2B41-BC07-4D320599EE54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9B300-7EFE-7C41-92AD-8A2AAD6F0CB0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CE9860-9902-8C47-ACD1-8B01FD564FBF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07FF4D-BEF6-A445-AFD5-81F19A4FCD02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CA2183-74A6-5545-A3F5-993F7A059518}" type="datetime1">
              <a:rPr lang="en-US" smtClean="0"/>
              <a:pPr/>
              <a:t>1/18/10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66800" y="5638800"/>
            <a:ext cx="7239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ATHIC 2008, Tsukuba, Japan, Oct. 13 - 15,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AC69B-26D9-7547-918A-9FAAA0253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488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304800" y="65532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i="1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 Xu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Line 8"/>
          <p:cNvSpPr>
            <a:spLocks noChangeShapeType="1"/>
          </p:cNvSpPr>
          <p:nvPr userDrawn="1"/>
        </p:nvSpPr>
        <p:spPr bwMode="auto">
          <a:xfrm>
            <a:off x="381000" y="6477000"/>
            <a:ext cx="8382000" cy="0"/>
          </a:xfrm>
          <a:prstGeom prst="line">
            <a:avLst/>
          </a:prstGeom>
          <a:noFill/>
          <a:ln w="76200">
            <a:solidFill>
              <a:srgbClr val="68084E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/>
          <p:cNvSpPr txBox="1">
            <a:spLocks noChangeArrowheads="1"/>
          </p:cNvSpPr>
          <p:nvPr userDrawn="1"/>
        </p:nvSpPr>
        <p:spPr bwMode="auto">
          <a:xfrm>
            <a:off x="6934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C01DA-1EDC-624F-BC4C-9AC3860872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/26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90600" y="6553200"/>
            <a:ext cx="7315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90"/>
                </a:solidFill>
              </a:rPr>
              <a:t>STAR HFT CD1 Review, BNL, September, 2009</a:t>
            </a:r>
            <a:endParaRPr lang="en-US" sz="1400" b="1" i="1" dirty="0">
              <a:solidFill>
                <a:srgbClr val="000090"/>
              </a:solidFill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134938" y="228600"/>
            <a:ext cx="474662" cy="420688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1" i="1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228600" y="365125"/>
            <a:ext cx="946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 dirty="0">
                <a:solidFill>
                  <a:srgbClr val="0C057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Black" pitchFamily="-111" charset="0"/>
              </a:rPr>
              <a:t>STAR</a:t>
            </a:r>
            <a:endParaRPr lang="en-US" sz="1800" b="1" i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 pitchFamily="-111" charset="0"/>
            </a:endParaRPr>
          </a:p>
        </p:txBody>
      </p:sp>
      <p:sp>
        <p:nvSpPr>
          <p:cNvPr id="15" name="Line 7"/>
          <p:cNvSpPr>
            <a:spLocks noChangeShapeType="1"/>
          </p:cNvSpPr>
          <p:nvPr userDrawn="1"/>
        </p:nvSpPr>
        <p:spPr bwMode="auto">
          <a:xfrm>
            <a:off x="1219200" y="609600"/>
            <a:ext cx="7543800" cy="0"/>
          </a:xfrm>
          <a:prstGeom prst="line">
            <a:avLst/>
          </a:prstGeom>
          <a:noFill/>
          <a:ln w="57150">
            <a:solidFill>
              <a:srgbClr val="0C057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Relationship Id="rId3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Relationship Id="rId3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ChangeArrowheads="1"/>
          </p:cNvSpPr>
          <p:nvPr/>
        </p:nvSpPr>
        <p:spPr bwMode="auto">
          <a:xfrm>
            <a:off x="4724400" y="3505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400">
              <a:solidFill>
                <a:srgbClr val="CC0066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457200" y="31242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742950" eaLnBrk="1" hangingPunct="1">
              <a:spcBef>
                <a:spcPct val="10000"/>
              </a:spcBef>
            </a:pPr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/>
            <a:endParaRPr lang="en-US" sz="1200">
              <a:solidFill>
                <a:srgbClr val="9900CC"/>
              </a:solidFill>
              <a:latin typeface="Arial Narrow" pitchFamily="-107" charset="0"/>
            </a:endParaRPr>
          </a:p>
          <a:p>
            <a:pPr marL="342900" indent="-342900" defTabSz="742950" eaLnBrk="1" hangingPunct="1">
              <a:spcBef>
                <a:spcPct val="5000"/>
              </a:spcBef>
            </a:pPr>
            <a:endParaRPr lang="en-US" sz="1200">
              <a:solidFill>
                <a:srgbClr val="CC0066"/>
              </a:solidFill>
              <a:latin typeface="Arial Narrow" pitchFamily="-107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6200"/>
            <a:ext cx="9144000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 Black" pitchFamily="-107" charset="0"/>
              </a:rPr>
              <a:t>  </a:t>
            </a:r>
          </a:p>
          <a:p>
            <a:pPr algn="ctr"/>
            <a:r>
              <a:rPr lang="en-US" sz="4000" b="1" dirty="0" smtClean="0">
                <a:latin typeface="Arial Black" pitchFamily="-107" charset="0"/>
              </a:rPr>
              <a:t> </a:t>
            </a:r>
            <a:r>
              <a:rPr lang="en-US" sz="4000" b="1" dirty="0" smtClean="0">
                <a:latin typeface="Arial Black" pitchFamily="-107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Physics </a:t>
            </a:r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of</a:t>
            </a:r>
            <a:r>
              <a:rPr lang="en-US" sz="4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HFT</a:t>
            </a:r>
          </a:p>
          <a:p>
            <a:pPr algn="ctr"/>
            <a:r>
              <a:rPr lang="en-US" sz="32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the Heavy Flavor </a:t>
            </a:r>
            <a:r>
              <a:rPr lang="en-US" sz="32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Tracker </a:t>
            </a:r>
            <a:r>
              <a:rPr lang="en-US" sz="32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at STAR</a:t>
            </a:r>
            <a:r>
              <a:rPr lang="en-US" sz="1600" b="1" dirty="0" smtClean="0">
                <a:solidFill>
                  <a:srgbClr val="000000"/>
                </a:solidFill>
                <a:latin typeface="Arial Black" pitchFamily="-65" charset="0"/>
              </a:rPr>
              <a:t/>
            </a:r>
            <a:br>
              <a:rPr lang="en-US" sz="1600" b="1" dirty="0" smtClean="0">
                <a:solidFill>
                  <a:srgbClr val="000000"/>
                </a:solidFill>
                <a:latin typeface="Arial Black" pitchFamily="-65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Arial Black" pitchFamily="-65" charset="0"/>
              </a:rPr>
              <a:t> </a:t>
            </a: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pPr algn="ctr"/>
            <a:endParaRPr lang="en-US" sz="2000" b="1" dirty="0" smtClean="0">
              <a:solidFill>
                <a:srgbClr val="000000"/>
              </a:solidFill>
              <a:latin typeface="Arial Black" pitchFamily="-65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   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Spiros</a:t>
            </a:r>
            <a:r>
              <a:rPr lang="en-US" sz="2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Margetis</a:t>
            </a:r>
            <a:endParaRPr lang="en-US" sz="2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Kent State University, USA</a:t>
            </a:r>
            <a:r>
              <a:rPr lang="en-US" sz="1600" b="1" dirty="0" smtClean="0">
                <a:latin typeface="Comic Sans MS"/>
                <a:cs typeface="Comic Sans MS"/>
              </a:rPr>
              <a:t/>
            </a:r>
            <a:br>
              <a:rPr lang="en-US" sz="1600" b="1" dirty="0" smtClean="0">
                <a:latin typeface="Comic Sans MS"/>
                <a:cs typeface="Comic Sans MS"/>
              </a:rPr>
            </a:br>
            <a:r>
              <a:rPr lang="en-US" sz="1600" b="1" dirty="0" smtClean="0">
                <a:latin typeface="Arial Black" pitchFamily="-65" charset="0"/>
              </a:rPr>
              <a:t/>
            </a:r>
            <a:br>
              <a:rPr lang="en-US" sz="1600" b="1" dirty="0" smtClean="0">
                <a:latin typeface="Arial Black" pitchFamily="-65" charset="0"/>
              </a:rPr>
            </a:b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400800"/>
            <a:ext cx="2377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omic Sans MS"/>
                <a:cs typeface="Comic Sans MS"/>
              </a:rPr>
              <a:t>Excited QCD 2010 </a:t>
            </a:r>
            <a:endParaRPr lang="en-US" b="1" i="1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 altLang="zh-CN" dirty="0"/>
              <a:t>Heavy</a:t>
            </a:r>
            <a:r>
              <a:rPr lang="en-US" altLang="zh-CN" dirty="0" smtClean="0"/>
              <a:t> Quark </a:t>
            </a:r>
            <a:r>
              <a:rPr lang="en-US" altLang="zh-CN" dirty="0"/>
              <a:t>Energy Loss</a:t>
            </a:r>
            <a:endParaRPr lang="en-US" altLang="zh-CN" sz="32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09600" y="5000625"/>
            <a:ext cx="8001000" cy="1323975"/>
          </a:xfrm>
          <a:prstGeom prst="rect">
            <a:avLst/>
          </a:prstGeom>
          <a:noFill/>
          <a:ln w="12700">
            <a:solidFill>
              <a:srgbClr val="BB1101"/>
            </a:solidFill>
            <a:miter lim="800000"/>
            <a:headEnd type="none" w="lg" len="lg"/>
            <a:tailEnd type="none" w="med" len="lg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Surprising results</a:t>
            </a:r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- </a:t>
            </a:r>
          </a:p>
          <a:p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- challenge our understanding of the energy loss mechanism</a:t>
            </a:r>
          </a:p>
          <a:p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- force us to RE-think about the </a:t>
            </a:r>
            <a:r>
              <a:rPr lang="en-US" altLang="zh-CN" sz="2000" dirty="0" err="1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collisional</a:t>
            </a:r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energy loss</a:t>
            </a:r>
            <a:endParaRPr lang="en-US" altLang="zh-CN" sz="1400" i="1" dirty="0">
              <a:solidFill>
                <a:schemeClr val="tx2"/>
              </a:solidFill>
              <a:ea typeface="Arial" pitchFamily="-107" charset="0"/>
              <a:cs typeface="Arial" pitchFamily="-107" charset="0"/>
            </a:endParaRPr>
          </a:p>
          <a:p>
            <a:r>
              <a:rPr lang="en-US" altLang="zh-CN" sz="2000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- </a:t>
            </a:r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Requires</a:t>
            </a:r>
            <a:r>
              <a:rPr lang="en-US" altLang="zh-CN" sz="2000" b="1" i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direct measurements of</a:t>
            </a:r>
            <a:r>
              <a:rPr lang="en-US" altLang="zh-CN" sz="2000" b="1" dirty="0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c</a:t>
            </a:r>
            <a:r>
              <a:rPr lang="en-US" altLang="zh-CN" sz="2000" b="1" dirty="0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- </a:t>
            </a:r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and</a:t>
            </a:r>
            <a:r>
              <a:rPr lang="en-US" altLang="zh-CN" sz="2000" b="1" dirty="0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 </a:t>
            </a:r>
            <a:r>
              <a:rPr lang="en-US" altLang="zh-CN" sz="2000" b="1" dirty="0" err="1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b</a:t>
            </a:r>
            <a:r>
              <a:rPr lang="en-US" altLang="zh-CN" sz="2000" b="1" dirty="0" smtClean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-</a:t>
            </a:r>
            <a:r>
              <a:rPr lang="en-US" altLang="zh-CN" sz="2000" b="1" dirty="0">
                <a:solidFill>
                  <a:schemeClr val="tx2"/>
                </a:solidFill>
                <a:ea typeface="Arial" pitchFamily="-107" charset="0"/>
                <a:cs typeface="Arial" pitchFamily="-107" charset="0"/>
              </a:rPr>
              <a:t>hadrons.</a:t>
            </a:r>
            <a:endParaRPr lang="en-US" altLang="zh-CN" sz="2000" dirty="0">
              <a:solidFill>
                <a:schemeClr val="tx2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410200" y="914400"/>
            <a:ext cx="312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1) Non-photonic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electrons decayed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from  - charm and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beauty hadrons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2) At p</a:t>
            </a:r>
            <a:r>
              <a:rPr lang="en-US" sz="2000" baseline="-25000" dirty="0"/>
              <a:t>T</a:t>
            </a:r>
            <a:r>
              <a:rPr lang="en-US" sz="2000" dirty="0"/>
              <a:t> ≥ 6 GeV/c,</a:t>
            </a:r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(n</a:t>
            </a:r>
            <a:r>
              <a:rPr lang="en-US" sz="2000" dirty="0" err="1" smtClean="0">
                <a:solidFill>
                  <a:srgbClr val="85131D"/>
                </a:solidFill>
              </a:rPr>
              <a:t>.p.e</a:t>
            </a:r>
            <a:r>
              <a:rPr lang="en-US" sz="2000" dirty="0">
                <a:solidFill>
                  <a:srgbClr val="85131D"/>
                </a:solidFill>
              </a:rPr>
              <a:t>.) ~ </a:t>
            </a:r>
            <a:r>
              <a:rPr lang="en-US" sz="2000" dirty="0" err="1">
                <a:solidFill>
                  <a:srgbClr val="85131D"/>
                </a:solidFill>
              </a:rPr>
              <a:t>R</a:t>
            </a:r>
            <a:r>
              <a:rPr lang="en-US" sz="2000" baseline="-25000" dirty="0" err="1">
                <a:solidFill>
                  <a:srgbClr val="85131D"/>
                </a:solidFill>
              </a:rPr>
              <a:t>AA</a:t>
            </a:r>
            <a:r>
              <a:rPr lang="en-US" sz="2000" dirty="0" err="1">
                <a:solidFill>
                  <a:srgbClr val="85131D"/>
                </a:solidFill>
              </a:rPr>
              <a:t>(h</a:t>
            </a:r>
            <a:r>
              <a:rPr lang="en-US" sz="2000" baseline="30000" dirty="0">
                <a:solidFill>
                  <a:srgbClr val="85131D"/>
                </a:solidFill>
              </a:rPr>
              <a:t>±</a:t>
            </a:r>
            <a:r>
              <a:rPr lang="en-US" sz="2000" dirty="0">
                <a:solidFill>
                  <a:srgbClr val="85131D"/>
                </a:solidFill>
              </a:rPr>
              <a:t>)!</a:t>
            </a: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endParaRPr lang="en-US" sz="2000" dirty="0"/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contradicts to naïve 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2000" dirty="0"/>
              <a:t>pQCD predictions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dirty="0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838200"/>
            <a:ext cx="3938588" cy="4038600"/>
            <a:chOff x="144" y="1248"/>
            <a:chExt cx="2481" cy="2544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44" y="1536"/>
              <a:ext cx="2400" cy="2256"/>
              <a:chOff x="-624" y="1152"/>
              <a:chExt cx="3024" cy="2592"/>
            </a:xfrm>
          </p:grpSpPr>
          <p:sp>
            <p:nvSpPr>
              <p:cNvPr id="142345" name="Rectangle 9"/>
              <p:cNvSpPr>
                <a:spLocks noChangeArrowheads="1"/>
              </p:cNvSpPr>
              <p:nvPr/>
            </p:nvSpPr>
            <p:spPr bwMode="auto">
              <a:xfrm>
                <a:off x="-624" y="1152"/>
                <a:ext cx="3024" cy="2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42346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76" y="1200"/>
                <a:ext cx="2929" cy="2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42347" name="Text Box 37"/>
            <p:cNvSpPr txBox="1">
              <a:spLocks noChangeArrowheads="1"/>
            </p:cNvSpPr>
            <p:nvPr/>
          </p:nvSpPr>
          <p:spPr bwMode="auto">
            <a:xfrm>
              <a:off x="240" y="1248"/>
              <a:ext cx="23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400" dirty="0" smtClean="0">
                  <a:latin typeface="Arial"/>
                  <a:cs typeface="Arial"/>
                </a:rPr>
                <a:t>STAR: Phys. </a:t>
              </a:r>
              <a:r>
                <a:rPr lang="en-US" altLang="ja-JP" sz="1400" dirty="0" err="1" smtClean="0">
                  <a:latin typeface="Arial"/>
                  <a:cs typeface="Arial"/>
                </a:rPr>
                <a:t>Rew</a:t>
              </a:r>
              <a:r>
                <a:rPr lang="en-US" altLang="ja-JP" sz="1400" dirty="0" smtClean="0">
                  <a:latin typeface="Arial"/>
                  <a:cs typeface="Arial"/>
                </a:rPr>
                <a:t>. Lett, </a:t>
              </a:r>
              <a:r>
                <a:rPr lang="en-US" altLang="ja-JP" sz="1400" b="1" u="sng" dirty="0">
                  <a:latin typeface="Arial"/>
                  <a:cs typeface="Arial"/>
                </a:rPr>
                <a:t>98</a:t>
              </a:r>
              <a:r>
                <a:rPr lang="en-US" altLang="ja-JP" sz="1400" dirty="0">
                  <a:latin typeface="Arial"/>
                  <a:cs typeface="Arial"/>
                </a:rPr>
                <a:t>, </a:t>
              </a:r>
              <a:r>
                <a:rPr lang="en-US" altLang="ja-JP" sz="1400" dirty="0" smtClean="0">
                  <a:latin typeface="Arial"/>
                  <a:cs typeface="Arial"/>
                </a:rPr>
                <a:t>192301(</a:t>
              </a:r>
              <a:r>
                <a:rPr lang="it-IT" altLang="ja-JP" sz="1400" dirty="0">
                  <a:latin typeface="Arial"/>
                  <a:cs typeface="Arial"/>
                </a:rPr>
                <a:t>2007</a:t>
              </a:r>
              <a:r>
                <a:rPr lang="en-US" altLang="ja-JP" sz="1400" dirty="0" smtClean="0">
                  <a:latin typeface="Arial"/>
                  <a:cs typeface="Arial"/>
                </a:rPr>
                <a:t>).</a:t>
              </a:r>
              <a:endParaRPr lang="en-US" altLang="ja-JP" sz="14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pT_DBv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30275"/>
            <a:ext cx="8172450" cy="4251325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1371600" y="-76200"/>
            <a:ext cx="72838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/>
              <a:t>Decay </a:t>
            </a:r>
            <a:r>
              <a:rPr lang="en-US" sz="3600" b="1" i="1" dirty="0" err="1" smtClean="0"/>
              <a:t>e</a:t>
            </a:r>
            <a:r>
              <a:rPr lang="en-US" sz="3600" dirty="0" smtClean="0"/>
              <a:t> </a:t>
            </a:r>
            <a:r>
              <a:rPr lang="en-US" sz="3600" dirty="0"/>
              <a:t>p</a:t>
            </a:r>
            <a:r>
              <a:rPr lang="en-US" sz="3600" baseline="-25000" dirty="0"/>
              <a:t>T</a:t>
            </a:r>
            <a:r>
              <a:rPr lang="en-US" sz="3600" dirty="0"/>
              <a:t> vs. B- and C-hadron p</a:t>
            </a:r>
            <a:r>
              <a:rPr lang="en-US" sz="3600" baseline="-25000" dirty="0"/>
              <a:t>T</a:t>
            </a:r>
            <a:endParaRPr lang="en-US" sz="3600" dirty="0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990600" y="5426075"/>
            <a:ext cx="7436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Key: </a:t>
            </a:r>
            <a:r>
              <a:rPr lang="en-US" sz="2400" b="1" i="1" dirty="0"/>
              <a:t>Directly reconstructed heavy quark hadrons!</a:t>
            </a:r>
            <a:endParaRPr lang="en-US" sz="2400" dirty="0"/>
          </a:p>
          <a:p>
            <a:r>
              <a:rPr lang="en-US" dirty="0"/>
              <a:t>                                  </a:t>
            </a:r>
            <a:r>
              <a:rPr lang="en-US" sz="1200" dirty="0" smtClean="0"/>
              <a:t>                                  Pythia </a:t>
            </a:r>
            <a:r>
              <a:rPr lang="en-US" sz="1200" dirty="0"/>
              <a:t>calculation    </a:t>
            </a:r>
            <a:r>
              <a:rPr lang="en-US" sz="1200" dirty="0" err="1"/>
              <a:t>Xin</a:t>
            </a:r>
            <a:r>
              <a:rPr lang="en-US" sz="1200" dirty="0"/>
              <a:t> Dong, USTC October 2005</a:t>
            </a:r>
            <a:endParaRPr lang="en-US" dirty="0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4478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181600" y="1143000"/>
            <a:ext cx="152400" cy="1295400"/>
          </a:xfrm>
          <a:prstGeom prst="rect">
            <a:avLst/>
          </a:prstGeom>
          <a:gradFill rotWithShape="0">
            <a:gsLst>
              <a:gs pos="0">
                <a:srgbClr val="E0E377"/>
              </a:gs>
              <a:gs pos="50000">
                <a:srgbClr val="E0E377">
                  <a:gamma/>
                  <a:shade val="46275"/>
                  <a:invGamma/>
                  <a:alpha val="34000"/>
                </a:srgbClr>
              </a:gs>
              <a:gs pos="100000">
                <a:srgbClr val="E0E377"/>
              </a:gs>
            </a:gsLst>
            <a:lin ang="5400000" scaled="1"/>
          </a:gradFill>
          <a:ln w="9525">
            <a:solidFill>
              <a:srgbClr val="E0E3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AutoShape 2" descr="Dotted grid"/>
          <p:cNvSpPr>
            <a:spLocks noChangeArrowheads="1"/>
          </p:cNvSpPr>
          <p:nvPr/>
        </p:nvSpPr>
        <p:spPr bwMode="auto">
          <a:xfrm>
            <a:off x="114300" y="762000"/>
            <a:ext cx="8915400" cy="5638800"/>
          </a:xfrm>
          <a:prstGeom prst="roundRect">
            <a:avLst>
              <a:gd name="adj" fmla="val 3042"/>
            </a:avLst>
          </a:prstGeom>
          <a:pattFill prst="dotGrid">
            <a:fgClr>
              <a:srgbClr val="D4D4D4"/>
            </a:fgClr>
            <a:bgClr>
              <a:schemeClr val="bg1"/>
            </a:bgClr>
          </a:pattFill>
          <a:ln w="38100" cmpd="dbl">
            <a:solidFill>
              <a:srgbClr val="CFA61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1971" name="Picture 3" descr="tpcsymposium copy"/>
          <p:cNvPicPr>
            <a:picLocks noChangeAspect="1" noChangeArrowheads="1"/>
          </p:cNvPicPr>
          <p:nvPr/>
        </p:nvPicPr>
        <p:blipFill>
          <a:blip r:embed="rId3"/>
          <a:srcRect l="1123"/>
          <a:stretch>
            <a:fillRect/>
          </a:stretch>
        </p:blipFill>
        <p:spPr bwMode="auto">
          <a:xfrm>
            <a:off x="1524000" y="1524000"/>
            <a:ext cx="6037263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11973" name="Line 5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4" name="Line 6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330700" y="3375025"/>
            <a:ext cx="533400" cy="214313"/>
            <a:chOff x="1752" y="2235"/>
            <a:chExt cx="336" cy="135"/>
          </a:xfrm>
        </p:grpSpPr>
        <p:sp>
          <p:nvSpPr>
            <p:cNvPr id="211979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80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1981" name="Rectangle 13"/>
          <p:cNvSpPr>
            <a:spLocks noChangeArrowheads="1"/>
          </p:cNvSpPr>
          <p:nvPr/>
        </p:nvSpPr>
        <p:spPr bwMode="auto">
          <a:xfrm>
            <a:off x="3149600" y="3276600"/>
            <a:ext cx="2895600" cy="176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3149600" y="3513138"/>
            <a:ext cx="2895600" cy="1762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43400" y="3276600"/>
            <a:ext cx="457200" cy="392113"/>
            <a:chOff x="1776" y="1920"/>
            <a:chExt cx="288" cy="247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76" y="1920"/>
              <a:ext cx="288" cy="26"/>
              <a:chOff x="1776" y="1920"/>
              <a:chExt cx="288" cy="26"/>
            </a:xfrm>
          </p:grpSpPr>
          <p:sp>
            <p:nvSpPr>
              <p:cNvPr id="211985" name="Line 17"/>
              <p:cNvSpPr>
                <a:spLocks noChangeShapeType="1"/>
              </p:cNvSpPr>
              <p:nvPr/>
            </p:nvSpPr>
            <p:spPr bwMode="auto">
              <a:xfrm>
                <a:off x="1802" y="1946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86" name="Line 18"/>
              <p:cNvSpPr>
                <a:spLocks noChangeShapeType="1"/>
              </p:cNvSpPr>
              <p:nvPr/>
            </p:nvSpPr>
            <p:spPr bwMode="auto">
              <a:xfrm>
                <a:off x="1776" y="19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1987" name="Line 19"/>
            <p:cNvSpPr>
              <a:spLocks noChangeShapeType="1"/>
            </p:cNvSpPr>
            <p:nvPr/>
          </p:nvSpPr>
          <p:spPr bwMode="auto">
            <a:xfrm>
              <a:off x="1802" y="2141"/>
              <a:ext cx="240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88" name="Line 20"/>
            <p:cNvSpPr>
              <a:spLocks noChangeShapeType="1"/>
            </p:cNvSpPr>
            <p:nvPr/>
          </p:nvSpPr>
          <p:spPr bwMode="auto">
            <a:xfrm>
              <a:off x="1776" y="2167"/>
              <a:ext cx="288" cy="0"/>
            </a:xfrm>
            <a:prstGeom prst="line">
              <a:avLst/>
            </a:prstGeom>
            <a:noFill/>
            <a:ln w="12700">
              <a:solidFill>
                <a:srgbClr val="FC0128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495800" y="3411538"/>
            <a:ext cx="152400" cy="146050"/>
            <a:chOff x="1872" y="2258"/>
            <a:chExt cx="96" cy="92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872" y="2258"/>
              <a:ext cx="96" cy="16"/>
              <a:chOff x="1872" y="2256"/>
              <a:chExt cx="96" cy="16"/>
            </a:xfrm>
          </p:grpSpPr>
          <p:sp>
            <p:nvSpPr>
              <p:cNvPr id="211991" name="Line 23"/>
              <p:cNvSpPr>
                <a:spLocks noChangeShapeType="1"/>
              </p:cNvSpPr>
              <p:nvPr/>
            </p:nvSpPr>
            <p:spPr bwMode="auto">
              <a:xfrm>
                <a:off x="1872" y="2256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92" name="Line 24"/>
              <p:cNvSpPr>
                <a:spLocks noChangeShapeType="1"/>
              </p:cNvSpPr>
              <p:nvPr/>
            </p:nvSpPr>
            <p:spPr bwMode="auto">
              <a:xfrm>
                <a:off x="1872" y="227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1872" y="2334"/>
              <a:ext cx="96" cy="16"/>
              <a:chOff x="1872" y="2332"/>
              <a:chExt cx="96" cy="16"/>
            </a:xfrm>
          </p:grpSpPr>
          <p:sp>
            <p:nvSpPr>
              <p:cNvPr id="211994" name="Line 26"/>
              <p:cNvSpPr>
                <a:spLocks noChangeShapeType="1"/>
              </p:cNvSpPr>
              <p:nvPr/>
            </p:nvSpPr>
            <p:spPr bwMode="auto">
              <a:xfrm>
                <a:off x="1872" y="2332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995" name="Line 27"/>
              <p:cNvSpPr>
                <a:spLocks noChangeShapeType="1"/>
              </p:cNvSpPr>
              <p:nvPr/>
            </p:nvSpPr>
            <p:spPr bwMode="auto">
              <a:xfrm>
                <a:off x="1872" y="2348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063DE8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1996" name="Rectangle 28"/>
          <p:cNvSpPr>
            <a:spLocks noChangeArrowheads="1"/>
          </p:cNvSpPr>
          <p:nvPr/>
        </p:nvSpPr>
        <p:spPr bwMode="auto">
          <a:xfrm>
            <a:off x="1219200" y="0"/>
            <a:ext cx="7315200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173" tIns="45587" rIns="91173" bIns="45587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>
                <a:latin typeface="Arial"/>
                <a:cs typeface="Arial"/>
              </a:rPr>
              <a:t>STAR Detector</a:t>
            </a:r>
            <a:endParaRPr lang="el-GR" sz="3600" dirty="0">
              <a:latin typeface="Arial"/>
              <a:cs typeface="Arial"/>
            </a:endParaRPr>
          </a:p>
        </p:txBody>
      </p:sp>
      <p:sp>
        <p:nvSpPr>
          <p:cNvPr id="211997" name="Rectangle 29"/>
          <p:cNvSpPr>
            <a:spLocks noChangeArrowheads="1"/>
          </p:cNvSpPr>
          <p:nvPr/>
        </p:nvSpPr>
        <p:spPr bwMode="auto">
          <a:xfrm>
            <a:off x="1600200" y="3403600"/>
            <a:ext cx="152400" cy="152400"/>
          </a:xfrm>
          <a:prstGeom prst="rect">
            <a:avLst/>
          </a:prstGeom>
          <a:solidFill>
            <a:srgbClr val="FC01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743200" y="3103563"/>
            <a:ext cx="0" cy="762000"/>
            <a:chOff x="768" y="2064"/>
            <a:chExt cx="0" cy="480"/>
          </a:xfrm>
        </p:grpSpPr>
        <p:sp>
          <p:nvSpPr>
            <p:cNvPr id="211999" name="Line 31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00" name="Line 32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324600" y="3103563"/>
            <a:ext cx="0" cy="762000"/>
            <a:chOff x="768" y="2064"/>
            <a:chExt cx="0" cy="480"/>
          </a:xfrm>
        </p:grpSpPr>
        <p:sp>
          <p:nvSpPr>
            <p:cNvPr id="212002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03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004" name="Line 36"/>
          <p:cNvSpPr>
            <a:spLocks noChangeShapeType="1"/>
          </p:cNvSpPr>
          <p:nvPr/>
        </p:nvSpPr>
        <p:spPr bwMode="auto">
          <a:xfrm>
            <a:off x="1790700" y="3398838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5" name="Rectangle 37"/>
          <p:cNvSpPr>
            <a:spLocks noChangeArrowheads="1"/>
          </p:cNvSpPr>
          <p:nvPr/>
        </p:nvSpPr>
        <p:spPr bwMode="auto">
          <a:xfrm>
            <a:off x="7391400" y="3408363"/>
            <a:ext cx="152400" cy="152400"/>
          </a:xfrm>
          <a:prstGeom prst="rect">
            <a:avLst/>
          </a:prstGeom>
          <a:solidFill>
            <a:srgbClr val="FC012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>
            <a:off x="7353300" y="3408363"/>
            <a:ext cx="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7" name="Rectangle 39"/>
          <p:cNvSpPr>
            <a:spLocks noChangeArrowheads="1"/>
          </p:cNvSpPr>
          <p:nvPr/>
        </p:nvSpPr>
        <p:spPr bwMode="auto">
          <a:xfrm>
            <a:off x="3238500" y="3290888"/>
            <a:ext cx="609600" cy="161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8" name="Rectangle 40"/>
          <p:cNvSpPr>
            <a:spLocks noChangeArrowheads="1"/>
          </p:cNvSpPr>
          <p:nvPr/>
        </p:nvSpPr>
        <p:spPr bwMode="auto">
          <a:xfrm>
            <a:off x="5284788" y="3516313"/>
            <a:ext cx="620712" cy="155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09" name="Rectangle 41"/>
          <p:cNvSpPr>
            <a:spLocks noChangeArrowheads="1"/>
          </p:cNvSpPr>
          <p:nvPr/>
        </p:nvSpPr>
        <p:spPr bwMode="auto">
          <a:xfrm>
            <a:off x="5292725" y="3289300"/>
            <a:ext cx="615950" cy="1635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1905000" y="3255963"/>
            <a:ext cx="304800" cy="457200"/>
            <a:chOff x="3408" y="2160"/>
            <a:chExt cx="192" cy="288"/>
          </a:xfrm>
        </p:grpSpPr>
        <p:sp>
          <p:nvSpPr>
            <p:cNvPr id="212011" name="Rectangle 43"/>
            <p:cNvSpPr>
              <a:spLocks noChangeArrowheads="1"/>
            </p:cNvSpPr>
            <p:nvPr/>
          </p:nvSpPr>
          <p:spPr bwMode="auto">
            <a:xfrm>
              <a:off x="3408" y="2160"/>
              <a:ext cx="192" cy="96"/>
            </a:xfrm>
            <a:prstGeom prst="rect">
              <a:avLst/>
            </a:prstGeom>
            <a:solidFill>
              <a:srgbClr val="081D58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12" name="Rectangle 44"/>
            <p:cNvSpPr>
              <a:spLocks noChangeArrowheads="1"/>
            </p:cNvSpPr>
            <p:nvPr/>
          </p:nvSpPr>
          <p:spPr bwMode="auto">
            <a:xfrm>
              <a:off x="3408" y="2352"/>
              <a:ext cx="192" cy="96"/>
            </a:xfrm>
            <a:prstGeom prst="rect">
              <a:avLst/>
            </a:prstGeom>
            <a:solidFill>
              <a:srgbClr val="081D58">
                <a:alpha val="75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2013" name="Line 45"/>
          <p:cNvSpPr>
            <a:spLocks noChangeShapeType="1"/>
          </p:cNvSpPr>
          <p:nvPr/>
        </p:nvSpPr>
        <p:spPr bwMode="auto">
          <a:xfrm>
            <a:off x="1905000" y="1447800"/>
            <a:ext cx="1600200" cy="9906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4" name="Text Box 46"/>
          <p:cNvSpPr txBox="1">
            <a:spLocks noChangeArrowheads="1"/>
          </p:cNvSpPr>
          <p:nvPr/>
        </p:nvSpPr>
        <p:spPr bwMode="auto">
          <a:xfrm>
            <a:off x="381000" y="990600"/>
            <a:ext cx="1981200" cy="615553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791118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MRPC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ToF</a:t>
            </a:r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 barrel</a:t>
            </a:r>
            <a:endParaRPr lang="en-US" sz="16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  <a:p>
            <a:pPr algn="ctr">
              <a:spcBef>
                <a:spcPct val="50000"/>
              </a:spcBef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100% ready </a:t>
            </a:r>
            <a:r>
              <a:rPr lang="en-US" sz="1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for run 10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15" name="Line 47"/>
          <p:cNvSpPr>
            <a:spLocks noChangeShapeType="1"/>
          </p:cNvSpPr>
          <p:nvPr/>
        </p:nvSpPr>
        <p:spPr bwMode="auto">
          <a:xfrm>
            <a:off x="2362200" y="29718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6" name="Line 48"/>
          <p:cNvSpPr>
            <a:spLocks noChangeShapeType="1"/>
          </p:cNvSpPr>
          <p:nvPr/>
        </p:nvSpPr>
        <p:spPr bwMode="auto">
          <a:xfrm>
            <a:off x="2362200" y="3581400"/>
            <a:ext cx="0" cy="4572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7" name="Line 49"/>
          <p:cNvSpPr>
            <a:spLocks noChangeShapeType="1"/>
          </p:cNvSpPr>
          <p:nvPr/>
        </p:nvSpPr>
        <p:spPr bwMode="auto">
          <a:xfrm>
            <a:off x="1600200" y="2057400"/>
            <a:ext cx="1066800" cy="1066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18" name="Text Box 50"/>
          <p:cNvSpPr txBox="1">
            <a:spLocks noChangeArrowheads="1"/>
          </p:cNvSpPr>
          <p:nvPr/>
        </p:nvSpPr>
        <p:spPr bwMode="auto">
          <a:xfrm>
            <a:off x="762000" y="1968500"/>
            <a:ext cx="914400" cy="33855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BBC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19" name="Line 51"/>
          <p:cNvSpPr>
            <a:spLocks noChangeShapeType="1"/>
          </p:cNvSpPr>
          <p:nvPr/>
        </p:nvSpPr>
        <p:spPr bwMode="auto">
          <a:xfrm flipV="1">
            <a:off x="1295400" y="3886200"/>
            <a:ext cx="9906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0" name="Text Box 52"/>
          <p:cNvSpPr txBox="1">
            <a:spLocks noChangeArrowheads="1"/>
          </p:cNvSpPr>
          <p:nvPr/>
        </p:nvSpPr>
        <p:spPr bwMode="auto">
          <a:xfrm>
            <a:off x="381000" y="40386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PMD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1" name="Line 53"/>
          <p:cNvSpPr>
            <a:spLocks noChangeShapeType="1"/>
          </p:cNvSpPr>
          <p:nvPr/>
        </p:nvSpPr>
        <p:spPr bwMode="auto">
          <a:xfrm>
            <a:off x="990600" y="2971800"/>
            <a:ext cx="9144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2" name="Text Box 54"/>
          <p:cNvSpPr txBox="1">
            <a:spLocks noChangeArrowheads="1"/>
          </p:cNvSpPr>
          <p:nvPr/>
        </p:nvSpPr>
        <p:spPr bwMode="auto">
          <a:xfrm>
            <a:off x="381000" y="26670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</a:t>
            </a:r>
            <a:r>
              <a:rPr lang="en-US" sz="1600" b="1" dirty="0">
                <a:latin typeface="Arial"/>
                <a:cs typeface="Arial"/>
                <a:sym typeface="Symbol" pitchFamily="-65" charset="2"/>
              </a:rPr>
              <a:t>PD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3" name="Rectangle 55"/>
          <p:cNvSpPr>
            <a:spLocks noChangeArrowheads="1"/>
          </p:cNvSpPr>
          <p:nvPr/>
        </p:nvSpPr>
        <p:spPr bwMode="auto">
          <a:xfrm>
            <a:off x="6858000" y="3581400"/>
            <a:ext cx="304800" cy="609600"/>
          </a:xfrm>
          <a:prstGeom prst="rect">
            <a:avLst/>
          </a:prstGeom>
          <a:solidFill>
            <a:srgbClr val="081D58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4" name="Rectangle 56"/>
          <p:cNvSpPr>
            <a:spLocks noChangeArrowheads="1"/>
          </p:cNvSpPr>
          <p:nvPr/>
        </p:nvSpPr>
        <p:spPr bwMode="auto">
          <a:xfrm>
            <a:off x="6858000" y="2819400"/>
            <a:ext cx="304800" cy="609600"/>
          </a:xfrm>
          <a:prstGeom prst="rect">
            <a:avLst/>
          </a:prstGeom>
          <a:solidFill>
            <a:srgbClr val="081D58">
              <a:alpha val="7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5" name="Line 57"/>
          <p:cNvSpPr>
            <a:spLocks noChangeShapeType="1"/>
          </p:cNvSpPr>
          <p:nvPr/>
        </p:nvSpPr>
        <p:spPr bwMode="auto">
          <a:xfrm flipH="1">
            <a:off x="7162800" y="2057400"/>
            <a:ext cx="838200" cy="762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6" name="Text Box 58"/>
          <p:cNvSpPr txBox="1">
            <a:spLocks noChangeArrowheads="1"/>
          </p:cNvSpPr>
          <p:nvPr/>
        </p:nvSpPr>
        <p:spPr bwMode="auto">
          <a:xfrm>
            <a:off x="7848600" y="1828800"/>
            <a:ext cx="914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1467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</a:t>
            </a:r>
            <a:r>
              <a:rPr lang="en-US" sz="1600" b="1" dirty="0">
                <a:latin typeface="Arial"/>
                <a:cs typeface="Arial"/>
                <a:sym typeface="Symbol" pitchFamily="-65" charset="2"/>
              </a:rPr>
              <a:t>M</a:t>
            </a:r>
            <a:r>
              <a:rPr lang="en-US" sz="1600" b="1" dirty="0">
                <a:latin typeface="Arial"/>
                <a:cs typeface="Arial"/>
              </a:rPr>
              <a:t>S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7" name="Line 59"/>
          <p:cNvSpPr>
            <a:spLocks noChangeShapeType="1"/>
          </p:cNvSpPr>
          <p:nvPr/>
        </p:nvSpPr>
        <p:spPr bwMode="auto">
          <a:xfrm flipH="1">
            <a:off x="5334000" y="1143000"/>
            <a:ext cx="685800" cy="12192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28" name="Text Box 60"/>
          <p:cNvSpPr txBox="1">
            <a:spLocks noChangeArrowheads="1"/>
          </p:cNvSpPr>
          <p:nvPr/>
        </p:nvSpPr>
        <p:spPr bwMode="auto">
          <a:xfrm>
            <a:off x="5562600" y="930275"/>
            <a:ext cx="12954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EMC barrel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29" name="Line 61"/>
          <p:cNvSpPr>
            <a:spLocks noChangeShapeType="1"/>
          </p:cNvSpPr>
          <p:nvPr/>
        </p:nvSpPr>
        <p:spPr bwMode="auto">
          <a:xfrm flipH="1">
            <a:off x="5943600" y="1447800"/>
            <a:ext cx="1409700" cy="12954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0" name="Text Box 62"/>
          <p:cNvSpPr txBox="1">
            <a:spLocks noChangeArrowheads="1"/>
          </p:cNvSpPr>
          <p:nvPr/>
        </p:nvSpPr>
        <p:spPr bwMode="auto">
          <a:xfrm>
            <a:off x="7162800" y="1143000"/>
            <a:ext cx="16002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EMC End Cap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31" name="Line 63"/>
          <p:cNvSpPr>
            <a:spLocks noChangeShapeType="1"/>
          </p:cNvSpPr>
          <p:nvPr/>
        </p:nvSpPr>
        <p:spPr bwMode="auto">
          <a:xfrm flipV="1">
            <a:off x="4114800" y="3581400"/>
            <a:ext cx="838200" cy="2209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2" name="Line 64"/>
          <p:cNvSpPr>
            <a:spLocks noChangeShapeType="1"/>
          </p:cNvSpPr>
          <p:nvPr/>
        </p:nvSpPr>
        <p:spPr bwMode="auto">
          <a:xfrm flipV="1">
            <a:off x="2971800" y="3581400"/>
            <a:ext cx="1524000" cy="2319754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3" name="Text Box 65"/>
          <p:cNvSpPr txBox="1">
            <a:spLocks noChangeArrowheads="1"/>
          </p:cNvSpPr>
          <p:nvPr/>
        </p:nvSpPr>
        <p:spPr bwMode="auto">
          <a:xfrm>
            <a:off x="381000" y="5275263"/>
            <a:ext cx="1143000" cy="338554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DAQ1000</a:t>
            </a:r>
            <a:endParaRPr lang="en-US" sz="1600" b="1" dirty="0" smtClean="0">
              <a:latin typeface="Arial"/>
              <a:cs typeface="Arial"/>
            </a:endParaRPr>
          </a:p>
        </p:txBody>
      </p:sp>
      <p:sp>
        <p:nvSpPr>
          <p:cNvPr id="212034" name="Text Box 66"/>
          <p:cNvSpPr txBox="1">
            <a:spLocks noChangeArrowheads="1"/>
          </p:cNvSpPr>
          <p:nvPr/>
        </p:nvSpPr>
        <p:spPr bwMode="auto">
          <a:xfrm>
            <a:off x="3733800" y="5833646"/>
            <a:ext cx="838200" cy="338554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791118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Arial"/>
                <a:cs typeface="Arial"/>
              </a:rPr>
              <a:t>FGT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12035" name="Line 67"/>
          <p:cNvSpPr>
            <a:spLocks noChangeShapeType="1"/>
          </p:cNvSpPr>
          <p:nvPr/>
        </p:nvSpPr>
        <p:spPr bwMode="auto">
          <a:xfrm>
            <a:off x="49530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6" name="Line 68"/>
          <p:cNvSpPr>
            <a:spLocks noChangeShapeType="1"/>
          </p:cNvSpPr>
          <p:nvPr/>
        </p:nvSpPr>
        <p:spPr bwMode="auto">
          <a:xfrm>
            <a:off x="4876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7" name="Line 69"/>
          <p:cNvSpPr>
            <a:spLocks noChangeShapeType="1"/>
          </p:cNvSpPr>
          <p:nvPr/>
        </p:nvSpPr>
        <p:spPr bwMode="auto">
          <a:xfrm>
            <a:off x="50292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8" name="Line 70"/>
          <p:cNvSpPr>
            <a:spLocks noChangeShapeType="1"/>
          </p:cNvSpPr>
          <p:nvPr/>
        </p:nvSpPr>
        <p:spPr bwMode="auto">
          <a:xfrm>
            <a:off x="51054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39" name="Line 71"/>
          <p:cNvSpPr>
            <a:spLocks noChangeShapeType="1"/>
          </p:cNvSpPr>
          <p:nvPr/>
        </p:nvSpPr>
        <p:spPr bwMode="auto">
          <a:xfrm>
            <a:off x="51816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0" name="Line 72"/>
          <p:cNvSpPr>
            <a:spLocks noChangeShapeType="1"/>
          </p:cNvSpPr>
          <p:nvPr/>
        </p:nvSpPr>
        <p:spPr bwMode="auto">
          <a:xfrm>
            <a:off x="5257800" y="32766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1" name="Line 73"/>
          <p:cNvSpPr>
            <a:spLocks noChangeShapeType="1"/>
          </p:cNvSpPr>
          <p:nvPr/>
        </p:nvSpPr>
        <p:spPr bwMode="auto">
          <a:xfrm>
            <a:off x="49530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2" name="Line 74"/>
          <p:cNvSpPr>
            <a:spLocks noChangeShapeType="1"/>
          </p:cNvSpPr>
          <p:nvPr/>
        </p:nvSpPr>
        <p:spPr bwMode="auto">
          <a:xfrm>
            <a:off x="4876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3" name="Line 75"/>
          <p:cNvSpPr>
            <a:spLocks noChangeShapeType="1"/>
          </p:cNvSpPr>
          <p:nvPr/>
        </p:nvSpPr>
        <p:spPr bwMode="auto">
          <a:xfrm>
            <a:off x="50292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4" name="Line 76"/>
          <p:cNvSpPr>
            <a:spLocks noChangeShapeType="1"/>
          </p:cNvSpPr>
          <p:nvPr/>
        </p:nvSpPr>
        <p:spPr bwMode="auto">
          <a:xfrm>
            <a:off x="51054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5" name="Line 77"/>
          <p:cNvSpPr>
            <a:spLocks noChangeShapeType="1"/>
          </p:cNvSpPr>
          <p:nvPr/>
        </p:nvSpPr>
        <p:spPr bwMode="auto">
          <a:xfrm>
            <a:off x="51816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6" name="Line 78"/>
          <p:cNvSpPr>
            <a:spLocks noChangeShapeType="1"/>
          </p:cNvSpPr>
          <p:nvPr/>
        </p:nvSpPr>
        <p:spPr bwMode="auto">
          <a:xfrm>
            <a:off x="5257800" y="3505200"/>
            <a:ext cx="0" cy="152400"/>
          </a:xfrm>
          <a:prstGeom prst="line">
            <a:avLst/>
          </a:prstGeom>
          <a:noFill/>
          <a:ln w="9525">
            <a:solidFill>
              <a:srgbClr val="087B0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47" name="Rectangle 79"/>
          <p:cNvSpPr>
            <a:spLocks noChangeArrowheads="1"/>
          </p:cNvSpPr>
          <p:nvPr/>
        </p:nvSpPr>
        <p:spPr bwMode="auto">
          <a:xfrm>
            <a:off x="7086600" y="5181600"/>
            <a:ext cx="1295400" cy="457200"/>
          </a:xfrm>
          <a:prstGeom prst="rect">
            <a:avLst/>
          </a:prstGeom>
          <a:noFill/>
          <a:ln w="57150" cap="flat" cmpd="sng" algn="ctr">
            <a:solidFill>
              <a:srgbClr val="087B0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Completed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2048" name="Rectangle 80"/>
          <p:cNvSpPr>
            <a:spLocks noChangeArrowheads="1"/>
          </p:cNvSpPr>
          <p:nvPr/>
        </p:nvSpPr>
        <p:spPr bwMode="auto">
          <a:xfrm>
            <a:off x="6705600" y="5791200"/>
            <a:ext cx="1066800" cy="381000"/>
          </a:xfrm>
          <a:prstGeom prst="rect">
            <a:avLst/>
          </a:prstGeom>
          <a:noFill/>
          <a:ln w="57150" cmpd="thinThick">
            <a:solidFill>
              <a:srgbClr val="85131D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Ongoing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49" name="Line 81"/>
          <p:cNvSpPr>
            <a:spLocks noChangeShapeType="1"/>
          </p:cNvSpPr>
          <p:nvPr/>
        </p:nvSpPr>
        <p:spPr bwMode="auto">
          <a:xfrm>
            <a:off x="3429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0" name="Line 82"/>
          <p:cNvSpPr>
            <a:spLocks noChangeShapeType="1"/>
          </p:cNvSpPr>
          <p:nvPr/>
        </p:nvSpPr>
        <p:spPr bwMode="auto">
          <a:xfrm>
            <a:off x="2971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1" name="Line 83"/>
          <p:cNvSpPr>
            <a:spLocks noChangeShapeType="1"/>
          </p:cNvSpPr>
          <p:nvPr/>
        </p:nvSpPr>
        <p:spPr bwMode="auto">
          <a:xfrm>
            <a:off x="48006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2" name="Line 84"/>
          <p:cNvSpPr>
            <a:spLocks noChangeShapeType="1"/>
          </p:cNvSpPr>
          <p:nvPr/>
        </p:nvSpPr>
        <p:spPr bwMode="auto">
          <a:xfrm>
            <a:off x="43434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3" name="Line 85"/>
          <p:cNvSpPr>
            <a:spLocks noChangeShapeType="1"/>
          </p:cNvSpPr>
          <p:nvPr/>
        </p:nvSpPr>
        <p:spPr bwMode="auto">
          <a:xfrm>
            <a:off x="38862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4" name="Line 86"/>
          <p:cNvSpPr>
            <a:spLocks noChangeShapeType="1"/>
          </p:cNvSpPr>
          <p:nvPr/>
        </p:nvSpPr>
        <p:spPr bwMode="auto">
          <a:xfrm>
            <a:off x="52578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5" name="Line 87"/>
          <p:cNvSpPr>
            <a:spLocks noChangeShapeType="1"/>
          </p:cNvSpPr>
          <p:nvPr/>
        </p:nvSpPr>
        <p:spPr bwMode="auto">
          <a:xfrm>
            <a:off x="5715000" y="16002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6" name="Line 88"/>
          <p:cNvSpPr>
            <a:spLocks noChangeShapeType="1"/>
          </p:cNvSpPr>
          <p:nvPr/>
        </p:nvSpPr>
        <p:spPr bwMode="auto">
          <a:xfrm>
            <a:off x="3505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7" name="Line 89"/>
          <p:cNvSpPr>
            <a:spLocks noChangeShapeType="1"/>
          </p:cNvSpPr>
          <p:nvPr/>
        </p:nvSpPr>
        <p:spPr bwMode="auto">
          <a:xfrm>
            <a:off x="30480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8" name="Line 90"/>
          <p:cNvSpPr>
            <a:spLocks noChangeShapeType="1"/>
          </p:cNvSpPr>
          <p:nvPr/>
        </p:nvSpPr>
        <p:spPr bwMode="auto">
          <a:xfrm>
            <a:off x="4724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59" name="Line 91"/>
          <p:cNvSpPr>
            <a:spLocks noChangeShapeType="1"/>
          </p:cNvSpPr>
          <p:nvPr/>
        </p:nvSpPr>
        <p:spPr bwMode="auto">
          <a:xfrm>
            <a:off x="42672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0" name="Line 92"/>
          <p:cNvSpPr>
            <a:spLocks noChangeShapeType="1"/>
          </p:cNvSpPr>
          <p:nvPr/>
        </p:nvSpPr>
        <p:spPr bwMode="auto">
          <a:xfrm>
            <a:off x="39624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1" name="Line 93"/>
          <p:cNvSpPr>
            <a:spLocks noChangeShapeType="1"/>
          </p:cNvSpPr>
          <p:nvPr/>
        </p:nvSpPr>
        <p:spPr bwMode="auto">
          <a:xfrm>
            <a:off x="51816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2" name="Line 94"/>
          <p:cNvSpPr>
            <a:spLocks noChangeShapeType="1"/>
          </p:cNvSpPr>
          <p:nvPr/>
        </p:nvSpPr>
        <p:spPr bwMode="auto">
          <a:xfrm>
            <a:off x="5638800" y="5334000"/>
            <a:ext cx="381000" cy="0"/>
          </a:xfrm>
          <a:prstGeom prst="line">
            <a:avLst/>
          </a:prstGeom>
          <a:noFill/>
          <a:ln w="57150">
            <a:solidFill>
              <a:srgbClr val="0B5C3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4" name="Line 96"/>
          <p:cNvSpPr>
            <a:spLocks noChangeShapeType="1"/>
          </p:cNvSpPr>
          <p:nvPr/>
        </p:nvSpPr>
        <p:spPr bwMode="auto">
          <a:xfrm>
            <a:off x="3429000" y="1219200"/>
            <a:ext cx="304800" cy="3048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065" name="Text Box 97"/>
          <p:cNvSpPr txBox="1">
            <a:spLocks noChangeArrowheads="1"/>
          </p:cNvSpPr>
          <p:nvPr/>
        </p:nvSpPr>
        <p:spPr bwMode="auto">
          <a:xfrm>
            <a:off x="3048000" y="914400"/>
            <a:ext cx="914400" cy="338554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C057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800000"/>
                </a:solidFill>
                <a:latin typeface="Arial"/>
                <a:cs typeface="Arial"/>
              </a:rPr>
              <a:t>MTD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12066" name="Rectangle 98"/>
          <p:cNvSpPr>
            <a:spLocks noChangeArrowheads="1"/>
          </p:cNvSpPr>
          <p:nvPr/>
        </p:nvSpPr>
        <p:spPr bwMode="auto">
          <a:xfrm>
            <a:off x="7924800" y="5791200"/>
            <a:ext cx="838200" cy="3810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B0190F"/>
                </a:solidFill>
                <a:latin typeface="Arial"/>
                <a:cs typeface="Arial"/>
              </a:rPr>
              <a:t>R&amp;D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2067" name="Text Box 99"/>
          <p:cNvSpPr txBox="1">
            <a:spLocks noChangeArrowheads="1"/>
          </p:cNvSpPr>
          <p:nvPr/>
        </p:nvSpPr>
        <p:spPr bwMode="auto">
          <a:xfrm>
            <a:off x="2133600" y="5833646"/>
            <a:ext cx="838200" cy="338554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HFT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2068" name="Text Box 100"/>
          <p:cNvSpPr txBox="1">
            <a:spLocks noChangeArrowheads="1"/>
          </p:cNvSpPr>
          <p:nvPr/>
        </p:nvSpPr>
        <p:spPr bwMode="auto">
          <a:xfrm>
            <a:off x="4114800" y="2673350"/>
            <a:ext cx="9144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146736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TPC</a:t>
            </a:r>
            <a:endParaRPr lang="en-US" sz="1800" b="1"/>
          </a:p>
        </p:txBody>
      </p:sp>
      <p:sp>
        <p:nvSpPr>
          <p:cNvPr id="100" name="Freeform 99"/>
          <p:cNvSpPr/>
          <p:nvPr/>
        </p:nvSpPr>
        <p:spPr>
          <a:xfrm>
            <a:off x="7391400" y="2819400"/>
            <a:ext cx="838200" cy="304800"/>
          </a:xfrm>
          <a:custGeom>
            <a:avLst/>
            <a:gdLst>
              <a:gd name="connsiteX0" fmla="*/ 0 w 914400"/>
              <a:gd name="connsiteY0" fmla="*/ 0 h 457200"/>
              <a:gd name="connsiteX1" fmla="*/ 9144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4" fmla="*/ 0 w 91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7391400" y="3886200"/>
            <a:ext cx="838200" cy="304800"/>
          </a:xfrm>
          <a:custGeom>
            <a:avLst/>
            <a:gdLst>
              <a:gd name="connsiteX0" fmla="*/ 0 w 914400"/>
              <a:gd name="connsiteY0" fmla="*/ 0 h 457200"/>
              <a:gd name="connsiteX1" fmla="*/ 914400 w 914400"/>
              <a:gd name="connsiteY1" fmla="*/ 0 h 457200"/>
              <a:gd name="connsiteX2" fmla="*/ 914400 w 914400"/>
              <a:gd name="connsiteY2" fmla="*/ 457200 h 457200"/>
              <a:gd name="connsiteX3" fmla="*/ 0 w 914400"/>
              <a:gd name="connsiteY3" fmla="*/ 457200 h 457200"/>
              <a:gd name="connsiteX4" fmla="*/ 0 w 914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457200">
                <a:moveTo>
                  <a:pt x="0" y="0"/>
                </a:moveTo>
                <a:lnTo>
                  <a:pt x="914400" y="0"/>
                </a:lnTo>
                <a:lnTo>
                  <a:pt x="914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ine 64"/>
          <p:cNvSpPr>
            <a:spLocks noChangeShapeType="1"/>
          </p:cNvSpPr>
          <p:nvPr/>
        </p:nvSpPr>
        <p:spPr bwMode="auto">
          <a:xfrm flipH="1">
            <a:off x="7924800" y="3657600"/>
            <a:ext cx="609600" cy="381000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64"/>
          <p:cNvSpPr>
            <a:spLocks noChangeShapeType="1"/>
          </p:cNvSpPr>
          <p:nvPr/>
        </p:nvSpPr>
        <p:spPr bwMode="auto">
          <a:xfrm flipH="1" flipV="1">
            <a:off x="7848600" y="3048000"/>
            <a:ext cx="685800" cy="388938"/>
          </a:xfrm>
          <a:prstGeom prst="line">
            <a:avLst/>
          </a:prstGeom>
          <a:noFill/>
          <a:ln w="9525">
            <a:solidFill>
              <a:srgbClr val="1C1C1C"/>
            </a:solidFill>
            <a:round/>
            <a:headEnd/>
            <a:tailEnd type="triangle" w="sm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8077200" y="3352800"/>
            <a:ext cx="838200" cy="338554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009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800000"/>
                </a:solidFill>
                <a:latin typeface="Arial"/>
                <a:cs typeface="Arial"/>
              </a:rPr>
              <a:t>FHC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05" name="Rectangle 98"/>
          <p:cNvSpPr>
            <a:spLocks noChangeArrowheads="1"/>
          </p:cNvSpPr>
          <p:nvPr/>
        </p:nvSpPr>
        <p:spPr bwMode="auto">
          <a:xfrm>
            <a:off x="381000" y="5791200"/>
            <a:ext cx="838200" cy="381000"/>
          </a:xfrm>
          <a:prstGeom prst="rect">
            <a:avLst/>
          </a:prstGeom>
          <a:noFill/>
          <a:ln w="38100" cmpd="dbl">
            <a:solidFill>
              <a:srgbClr val="0C057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HLT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2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12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8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2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2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80"/>
                            </p:stCondLst>
                            <p:childTnLst>
                              <p:par>
                                <p:cTn id="3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8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80"/>
                            </p:stCondLst>
                            <p:childTnLst>
                              <p:par>
                                <p:cTn id="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380"/>
                            </p:stCondLst>
                            <p:childTnLst>
                              <p:par>
                                <p:cTn id="1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13" grpId="0" animBg="1"/>
      <p:bldP spid="212014" grpId="0" animBg="1"/>
      <p:bldP spid="212017" grpId="0" animBg="1"/>
      <p:bldP spid="212018" grpId="0" animBg="1"/>
      <p:bldP spid="212031" grpId="0" animBg="1"/>
      <p:bldP spid="212032" grpId="0" animBg="1"/>
      <p:bldP spid="212033" grpId="0" animBg="1"/>
      <p:bldP spid="212034" grpId="0" animBg="1"/>
      <p:bldP spid="212048" grpId="0" animBg="1"/>
      <p:bldP spid="212064" grpId="0" animBg="1"/>
      <p:bldP spid="212065" grpId="0" animBg="1"/>
      <p:bldP spid="212066" grpId="0" animBg="1"/>
      <p:bldP spid="212067" grpId="0" animBg="1"/>
      <p:bldP spid="103" grpId="0" animBg="1"/>
      <p:bldP spid="104" grpId="0" animBg="1"/>
      <p:bldP spid="102" grpId="0" animBg="1"/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858" name="Group 146"/>
          <p:cNvGraphicFramePr>
            <a:graphicFrameLocks noGrp="1"/>
          </p:cNvGraphicFramePr>
          <p:nvPr/>
        </p:nvGraphicFramePr>
        <p:xfrm>
          <a:off x="990600" y="1295400"/>
          <a:ext cx="7162800" cy="4331081"/>
        </p:xfrm>
        <a:graphic>
          <a:graphicData uri="http://schemas.openxmlformats.org/drawingml/2006/table">
            <a:tbl>
              <a:tblPr/>
              <a:tblGrid>
                <a:gridCol w="2057400"/>
                <a:gridCol w="2590800"/>
                <a:gridCol w="25146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Measurements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Requirements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 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v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collectivity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Low material budget for high reconstruction efficiency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mid-rapidity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counting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81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heavy-quark hadron R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AA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the heavy-quark energy loss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High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 ~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10 GeV/c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1C"/>
                    </a:solidFill>
                  </a:tcPr>
                </a:tc>
              </a:tr>
              <a:tr h="762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p+p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energy and spin dependence of the heavy-quark production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- p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 ≥ 0.5 GeV/c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  <a:tr h="76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gluon distribution with heavy quarks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- wide rapidity and p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ＭＳ Ｐゴシック" pitchFamily="-107" charset="-128"/>
                          <a:cs typeface="ＭＳ Ｐゴシック" pitchFamily="-107" charset="-128"/>
                        </a:rPr>
                        <a:t> coverage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EBF0"/>
                    </a:solidFill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66800" y="-457200"/>
            <a:ext cx="7772400" cy="1470025"/>
          </a:xfrm>
        </p:spPr>
        <p:txBody>
          <a:bodyPr/>
          <a:lstStyle/>
          <a:p>
            <a:r>
              <a:rPr lang="en-US" dirty="0" smtClean="0"/>
              <a:t>Requirement for the HFT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3" name="AutoShape 9" descr="Small confetti"/>
          <p:cNvSpPr>
            <a:spLocks noChangeArrowheads="1"/>
          </p:cNvSpPr>
          <p:nvPr/>
        </p:nvSpPr>
        <p:spPr bwMode="auto">
          <a:xfrm>
            <a:off x="6172200" y="914400"/>
            <a:ext cx="2743200" cy="4114800"/>
          </a:xfrm>
          <a:prstGeom prst="roundRect">
            <a:avLst>
              <a:gd name="adj" fmla="val 9722"/>
            </a:avLst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r>
              <a:rPr lang="en-US"/>
              <a:t>D</a:t>
            </a:r>
            <a:r>
              <a:rPr lang="en-US" baseline="30000"/>
              <a:t>0</a:t>
            </a:r>
            <a:r>
              <a:rPr lang="en-US"/>
              <a:t> Reconstruction Efficiency</a:t>
            </a:r>
          </a:p>
        </p:txBody>
      </p:sp>
      <p:pic>
        <p:nvPicPr>
          <p:cNvPr id="134148" name="Picture 4" descr="d0_efficiency_9jan08"/>
          <p:cNvPicPr>
            <a:picLocks noChangeAspect="1" noChangeArrowheads="1"/>
          </p:cNvPicPr>
          <p:nvPr/>
        </p:nvPicPr>
        <p:blipFill>
          <a:blip r:embed="rId3"/>
          <a:srcRect l="4903" t="50757" r="12746"/>
          <a:stretch>
            <a:fillRect/>
          </a:stretch>
        </p:blipFill>
        <p:spPr bwMode="auto">
          <a:xfrm>
            <a:off x="457200" y="762000"/>
            <a:ext cx="5562600" cy="4303713"/>
          </a:xfrm>
          <a:prstGeom prst="rect">
            <a:avLst/>
          </a:prstGeom>
          <a:noFill/>
        </p:spPr>
      </p:pic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09600" y="5181600"/>
            <a:ext cx="8001000" cy="10160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- Central Au+Au collisions: top 10</a:t>
            </a:r>
            <a:r>
              <a:rPr lang="en-US" sz="2000" dirty="0" smtClean="0"/>
              <a:t>% events</a:t>
            </a:r>
            <a:r>
              <a:rPr lang="en-US" sz="2000" dirty="0"/>
              <a:t>. </a:t>
            </a:r>
          </a:p>
          <a:p>
            <a:r>
              <a:rPr lang="en-US" sz="2000" dirty="0"/>
              <a:t>- The thin detector allows measurements down to p</a:t>
            </a:r>
            <a:r>
              <a:rPr lang="en-US" sz="2000" baseline="-25000" dirty="0"/>
              <a:t>T</a:t>
            </a:r>
            <a:r>
              <a:rPr lang="en-US" sz="2000" dirty="0"/>
              <a:t> ~ 0.5 GeV/c.  </a:t>
            </a:r>
          </a:p>
          <a:p>
            <a:r>
              <a:rPr lang="en-US" sz="2000" dirty="0"/>
              <a:t>- Essential and unique!</a:t>
            </a:r>
            <a:r>
              <a:rPr lang="en-US" dirty="0"/>
              <a:t>  </a:t>
            </a:r>
          </a:p>
        </p:txBody>
      </p:sp>
      <p:pic>
        <p:nvPicPr>
          <p:cNvPr id="134151" name="Picture 7" descr="Picture1"/>
          <p:cNvPicPr>
            <a:picLocks noChangeAspect="1" noChangeArrowheads="1"/>
          </p:cNvPicPr>
          <p:nvPr/>
        </p:nvPicPr>
        <p:blipFill>
          <a:blip r:embed="rId4"/>
          <a:srcRect l="19481" r="8116"/>
          <a:stretch>
            <a:fillRect/>
          </a:stretch>
        </p:blipFill>
        <p:spPr bwMode="auto">
          <a:xfrm>
            <a:off x="6781800" y="1066800"/>
            <a:ext cx="15240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5"/>
          <a:srcRect l="6071" t="5359"/>
          <a:stretch>
            <a:fillRect/>
          </a:stretch>
        </p:blipFill>
        <p:spPr bwMode="auto">
          <a:xfrm>
            <a:off x="6705600" y="2967038"/>
            <a:ext cx="1674813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r>
              <a:rPr lang="en-US" dirty="0"/>
              <a:t>Heavy Quark </a:t>
            </a: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106499" name="Picture 3" descr="plot_cb_22feb07"/>
          <p:cNvPicPr>
            <a:picLocks noChangeAspect="1" noChangeArrowheads="1"/>
          </p:cNvPicPr>
          <p:nvPr/>
        </p:nvPicPr>
        <p:blipFill>
          <a:blip r:embed="rId3"/>
          <a:srcRect l="4933" t="10257" r="8730" b="6410"/>
          <a:stretch>
            <a:fillRect/>
          </a:stretch>
        </p:blipFill>
        <p:spPr bwMode="auto">
          <a:xfrm>
            <a:off x="304800" y="1770063"/>
            <a:ext cx="5334000" cy="4249737"/>
          </a:xfrm>
          <a:prstGeom prst="rect">
            <a:avLst/>
          </a:prstGeom>
          <a:noFill/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5715000" y="838200"/>
            <a:ext cx="3200400" cy="5319713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NLO pQCD predictions of charm and bottom for the total p+p hadro-production cross sections.</a:t>
            </a:r>
          </a:p>
          <a:p>
            <a:endParaRPr lang="en-US" sz="1800"/>
          </a:p>
          <a:p>
            <a:r>
              <a:rPr lang="en-US" sz="1800"/>
              <a:t>Renormalization scale and factorization scale were chosen to be equal.</a:t>
            </a:r>
          </a:p>
          <a:p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85131D"/>
                </a:solidFill>
              </a:rPr>
              <a:t>RHIC:  200, 500 GeV</a:t>
            </a:r>
            <a:endParaRPr lang="en-US" sz="1800"/>
          </a:p>
          <a:p>
            <a:r>
              <a:rPr lang="en-US" sz="1800"/>
              <a:t>   </a:t>
            </a:r>
            <a:r>
              <a:rPr lang="en-US" sz="1800" b="1">
                <a:solidFill>
                  <a:srgbClr val="087B08"/>
                </a:solidFill>
              </a:rPr>
              <a:t>LHC:   900, 14000 GeV</a:t>
            </a:r>
            <a:endParaRPr lang="en-US" sz="1800"/>
          </a:p>
          <a:p>
            <a:endParaRPr lang="en-US" sz="1800"/>
          </a:p>
          <a:p>
            <a:r>
              <a:rPr lang="en-US" sz="1800"/>
              <a:t>Ideal energy range for studying pQCD predictions for heavy quark production.</a:t>
            </a:r>
          </a:p>
          <a:p>
            <a:endParaRPr lang="en-US" sz="1800"/>
          </a:p>
          <a:p>
            <a:r>
              <a:rPr lang="en-US" sz="1800"/>
              <a:t>Necessary reference for both, heavy ion and spin programs at RHIC. 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819400" y="1447800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RHIC         LHC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3962400" y="1981200"/>
            <a:ext cx="1295400" cy="0"/>
          </a:xfrm>
          <a:prstGeom prst="line">
            <a:avLst/>
          </a:prstGeom>
          <a:noFill/>
          <a:ln w="57150" cmpd="thinThick">
            <a:solidFill>
              <a:srgbClr val="087B08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2819400" y="1981200"/>
            <a:ext cx="838200" cy="0"/>
          </a:xfrm>
          <a:prstGeom prst="line">
            <a:avLst/>
          </a:prstGeom>
          <a:noFill/>
          <a:ln w="57150" cmpd="thinThick">
            <a:solidFill>
              <a:srgbClr val="CFA61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0v2_hyd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94" y="1143000"/>
            <a:ext cx="5103206" cy="3962400"/>
          </a:xfrm>
          <a:prstGeom prst="rect">
            <a:avLst/>
          </a:prstGeom>
        </p:spPr>
      </p:pic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r>
              <a:rPr lang="en-US"/>
              <a:t>Charm Hadron v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76250" y="5384800"/>
            <a:ext cx="8189913" cy="7112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- 200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(500M events)</a:t>
            </a:r>
            <a:r>
              <a:rPr lang="en-US" sz="2000" dirty="0"/>
              <a:t>. </a:t>
            </a:r>
          </a:p>
          <a:p>
            <a:r>
              <a:rPr lang="en-US" sz="2000" dirty="0"/>
              <a:t>- Charm collectivity </a:t>
            </a:r>
            <a:r>
              <a:rPr lang="en-US" sz="2000" dirty="0" err="1">
                <a:sym typeface="Zapf Dingbats" pitchFamily="-107" charset="2"/>
              </a:rPr>
              <a:t></a:t>
            </a:r>
            <a:r>
              <a:rPr lang="en-US" sz="2000" dirty="0">
                <a:sym typeface="Zapf Dingbats" pitchFamily="-107" charset="2"/>
              </a:rPr>
              <a:t> drag/diffusion constants </a:t>
            </a:r>
            <a:r>
              <a:rPr lang="en-US" sz="2000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dirty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medium properties! </a:t>
            </a:r>
            <a:endParaRPr lang="en-US" sz="1800" dirty="0"/>
          </a:p>
        </p:txBody>
      </p:sp>
      <p:sp>
        <p:nvSpPr>
          <p:cNvPr id="125965" name="AutoShape 13" descr="Small confetti"/>
          <p:cNvSpPr>
            <a:spLocks noChangeArrowheads="1"/>
          </p:cNvSpPr>
          <p:nvPr/>
        </p:nvSpPr>
        <p:spPr bwMode="auto">
          <a:xfrm>
            <a:off x="6248400" y="1066800"/>
            <a:ext cx="2667000" cy="3733800"/>
          </a:xfrm>
          <a:prstGeom prst="roundRect">
            <a:avLst>
              <a:gd name="adj" fmla="val 4764"/>
            </a:avLst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6415088" y="1143000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flow</a:t>
            </a:r>
          </a:p>
          <a:p>
            <a:r>
              <a:rPr lang="en-US" sz="2000">
                <a:sym typeface="Zapf Dingbats" pitchFamily="-107" charset="2"/>
              </a:rPr>
              <a:t> </a:t>
            </a:r>
            <a:r>
              <a:rPr lang="en-US" sz="2000"/>
              <a:t>Thermalization </a:t>
            </a:r>
          </a:p>
          <a:p>
            <a:r>
              <a:rPr lang="en-US" sz="2000"/>
              <a:t>     of light-quarks!</a:t>
            </a:r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5257800" y="1905000"/>
            <a:ext cx="1219200" cy="228600"/>
          </a:xfrm>
          <a:prstGeom prst="line">
            <a:avLst/>
          </a:prstGeom>
          <a:noFill/>
          <a:ln w="38100">
            <a:solidFill>
              <a:srgbClr val="BD2308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>
            <a:off x="5334000" y="3276600"/>
            <a:ext cx="1066800" cy="838200"/>
          </a:xfrm>
          <a:prstGeom prst="line">
            <a:avLst/>
          </a:prstGeom>
          <a:noFill/>
          <a:ln w="38100">
            <a:solidFill>
              <a:srgbClr val="079F15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5" name="Rectangle 23"/>
          <p:cNvSpPr>
            <a:spLocks noChangeArrowheads="1"/>
          </p:cNvSpPr>
          <p:nvPr/>
        </p:nvSpPr>
        <p:spPr bwMode="auto">
          <a:xfrm>
            <a:off x="6415088" y="3565525"/>
            <a:ext cx="2424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Charm-quark does</a:t>
            </a:r>
          </a:p>
          <a:p>
            <a:r>
              <a:rPr lang="en-US" sz="2000"/>
              <a:t> not flow</a:t>
            </a:r>
          </a:p>
          <a:p>
            <a:r>
              <a:rPr lang="en-US" sz="2000">
                <a:sym typeface="Zapf Dingbats" pitchFamily="-107" charset="2"/>
              </a:rPr>
              <a:t> Drag coefficients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3260725"/>
            <a:ext cx="1752600" cy="1006475"/>
          </a:xfrm>
          <a:prstGeom prst="ellipse">
            <a:avLst/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dirty="0"/>
              <a:t>Charm Hadron R</a:t>
            </a:r>
            <a:r>
              <a:rPr lang="en-US" baseline="-25000" dirty="0"/>
              <a:t>CP</a:t>
            </a:r>
            <a:endParaRPr lang="en-US" dirty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457200" y="5105400"/>
            <a:ext cx="8229600" cy="10160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000" dirty="0"/>
              <a:t> Significant Bottom contributions in HQ decay electrons.</a:t>
            </a:r>
          </a:p>
          <a:p>
            <a:pPr>
              <a:buFontTx/>
              <a:buChar char="-"/>
            </a:pPr>
            <a:r>
              <a:rPr lang="en-US" sz="2000" dirty="0"/>
              <a:t> 200 GeV Au+Au minimum </a:t>
            </a:r>
            <a:r>
              <a:rPr lang="en-US" sz="2000" dirty="0" smtClean="0"/>
              <a:t>bias </a:t>
            </a:r>
            <a:r>
              <a:rPr lang="en-US" sz="2000" dirty="0"/>
              <a:t>collisions </a:t>
            </a:r>
            <a:r>
              <a:rPr lang="en-US" sz="1800" dirty="0"/>
              <a:t>(|</a:t>
            </a:r>
            <a:r>
              <a:rPr lang="en-US" sz="1800" dirty="0" err="1"/>
              <a:t>y</a:t>
            </a:r>
            <a:r>
              <a:rPr lang="en-US" sz="1800" dirty="0"/>
              <a:t>|&lt;0.5 500M events)</a:t>
            </a:r>
            <a:r>
              <a:rPr lang="en-US" sz="2000" dirty="0"/>
              <a:t>. </a:t>
            </a:r>
          </a:p>
          <a:p>
            <a:pPr>
              <a:buFontTx/>
              <a:buChar char="-"/>
            </a:pPr>
            <a:r>
              <a:rPr lang="en-US" sz="1800" dirty="0"/>
              <a:t> Charm R</a:t>
            </a:r>
            <a:r>
              <a:rPr lang="en-US" sz="1800" baseline="-25000" dirty="0"/>
              <a:t>AA</a:t>
            </a:r>
            <a:r>
              <a:rPr lang="en-US" sz="1800" dirty="0"/>
              <a:t> </a:t>
            </a:r>
            <a:r>
              <a:rPr lang="en-US" sz="2000" b="1" i="1" dirty="0" err="1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000" b="1" i="1" dirty="0">
                <a:solidFill>
                  <a:srgbClr val="791118"/>
                </a:solidFill>
                <a:sym typeface="Zapf Dingbats" pitchFamily="-107" charset="2"/>
              </a:rPr>
              <a:t> energy loss </a:t>
            </a:r>
            <a:r>
              <a:rPr lang="en-US" sz="2000" b="1" i="1" dirty="0" smtClean="0">
                <a:solidFill>
                  <a:srgbClr val="791118"/>
                </a:solidFill>
                <a:sym typeface="Zapf Dingbats" pitchFamily="-107" charset="2"/>
              </a:rPr>
              <a:t>mechanism!      </a:t>
            </a:r>
            <a:endParaRPr lang="en-US" sz="2000" b="1" i="1" dirty="0">
              <a:solidFill>
                <a:srgbClr val="791118"/>
              </a:solidFill>
              <a:sym typeface="Zapf Dingbats" pitchFamily="-107" charset="2"/>
            </a:endParaRP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568325" y="434340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CP</a:t>
            </a:r>
            <a:r>
              <a:rPr lang="en-US"/>
              <a:t>=a*N</a:t>
            </a:r>
            <a:r>
              <a:rPr lang="en-US" baseline="30000"/>
              <a:t>10%</a:t>
            </a:r>
            <a:r>
              <a:rPr lang="en-US"/>
              <a:t>/N</a:t>
            </a:r>
            <a:r>
              <a:rPr lang="en-US" baseline="30000"/>
              <a:t>(60-80)%</a:t>
            </a:r>
            <a:endParaRPr lang="en-US"/>
          </a:p>
        </p:txBody>
      </p:sp>
      <p:pic>
        <p:nvPicPr>
          <p:cNvPr id="14" name="图片 6" descr="D:\work\detectors\HFT\CDR\Fig13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66800"/>
            <a:ext cx="4133850" cy="259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0Rc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10" y="990600"/>
            <a:ext cx="4580190" cy="3556303"/>
          </a:xfrm>
          <a:prstGeom prst="rect">
            <a:avLst/>
          </a:prstGeom>
        </p:spPr>
      </p:pic>
      <p:sp>
        <p:nvSpPr>
          <p:cNvPr id="8" name="Sun 7"/>
          <p:cNvSpPr/>
          <p:nvPr/>
        </p:nvSpPr>
        <p:spPr>
          <a:xfrm>
            <a:off x="381000" y="533400"/>
            <a:ext cx="2590800" cy="1219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 Black"/>
                <a:cs typeface="Arial Black"/>
              </a:rPr>
              <a:t>NEW</a:t>
            </a:r>
            <a:endParaRPr lang="en-US" b="1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7772400" cy="1143000"/>
          </a:xfrm>
        </p:spPr>
        <p:txBody>
          <a:bodyPr/>
          <a:lstStyle/>
          <a:p>
            <a:r>
              <a:rPr lang="en-US"/>
              <a:t>Charm Baryon/Meson Ratios</a:t>
            </a:r>
          </a:p>
        </p:txBody>
      </p:sp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/>
          <a:srcRect l="6081" t="6325" r="2702" b="9036"/>
          <a:stretch>
            <a:fillRect/>
          </a:stretch>
        </p:blipFill>
        <p:spPr bwMode="auto">
          <a:xfrm>
            <a:off x="2057400" y="762000"/>
            <a:ext cx="6781800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898583" y="5867400"/>
            <a:ext cx="6864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Y. Oh, C.M. Ko, S.H. Lee,  </a:t>
            </a:r>
            <a:r>
              <a:rPr lang="en-US" sz="1400" dirty="0"/>
              <a:t>S. </a:t>
            </a:r>
            <a:r>
              <a:rPr lang="en-US" sz="1400" dirty="0" err="1"/>
              <a:t>Yasui</a:t>
            </a:r>
            <a:r>
              <a:rPr lang="en-US" sz="1400" dirty="0" smtClean="0"/>
              <a:t>, Phys. Rev. </a:t>
            </a:r>
            <a:r>
              <a:rPr lang="en-US" sz="1400" b="1" u="sng" dirty="0" smtClean="0"/>
              <a:t>C79</a:t>
            </a:r>
            <a:r>
              <a:rPr lang="en-US" sz="1400" dirty="0" smtClean="0"/>
              <a:t>, 044905(2009).</a:t>
            </a:r>
          </a:p>
          <a:p>
            <a:r>
              <a:rPr lang="en-US" sz="1400" dirty="0" smtClean="0"/>
              <a:t>S.H. Lee, </a:t>
            </a:r>
            <a:r>
              <a:rPr lang="en-US" sz="1400" dirty="0" err="1" smtClean="0"/>
              <a:t>K.Ohnishi</a:t>
            </a:r>
            <a:r>
              <a:rPr lang="en-US" sz="1400" dirty="0" smtClean="0"/>
              <a:t>, S. </a:t>
            </a:r>
            <a:r>
              <a:rPr lang="en-US" sz="1400" dirty="0" err="1" smtClean="0"/>
              <a:t>Yasui</a:t>
            </a:r>
            <a:r>
              <a:rPr lang="en-US" sz="1400" dirty="0" smtClean="0"/>
              <a:t>, I-</a:t>
            </a:r>
            <a:r>
              <a:rPr lang="en-US" sz="1400" dirty="0" err="1" smtClean="0"/>
              <a:t>K.Yoo</a:t>
            </a:r>
            <a:r>
              <a:rPr lang="en-US" sz="1400" dirty="0" smtClean="0"/>
              <a:t>, C.M. Ko, Phys. Rev. Lett. </a:t>
            </a:r>
            <a:r>
              <a:rPr lang="en-US" sz="1400" b="1" u="sng" dirty="0" smtClean="0"/>
              <a:t>100</a:t>
            </a:r>
            <a:r>
              <a:rPr lang="en-US" sz="1400" dirty="0" smtClean="0"/>
              <a:t>, 222301(2008). </a:t>
            </a:r>
            <a:endParaRPr lang="en-US" sz="1400" dirty="0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2286000" y="4953000"/>
            <a:ext cx="18288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228600" y="3962400"/>
            <a:ext cx="1268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QGP </a:t>
            </a:r>
          </a:p>
          <a:p>
            <a:r>
              <a:rPr lang="en-US"/>
              <a:t>medium</a:t>
            </a: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 flipH="1" flipV="1">
            <a:off x="914400" y="4724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136525" y="1447800"/>
            <a:ext cx="137000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ym typeface="Symbol" pitchFamily="-107" charset="2"/>
              </a:rPr>
              <a:t></a:t>
            </a:r>
            <a:r>
              <a:rPr lang="en-US" baseline="-25000" dirty="0">
                <a:sym typeface="Symbol" pitchFamily="-107" charset="2"/>
              </a:rPr>
              <a:t>C</a:t>
            </a:r>
            <a:r>
              <a:rPr lang="en-US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err="1">
                <a:sym typeface="Zapf Dingbats" pitchFamily="-107" charset="2"/>
              </a:rPr>
              <a:t>pK</a:t>
            </a:r>
            <a:r>
              <a:rPr lang="en-US" i="1" baseline="30000" dirty="0" err="1">
                <a:sym typeface="Zapf Dingbats" pitchFamily="-107" charset="2"/>
              </a:rPr>
              <a:t>-</a:t>
            </a:r>
            <a:r>
              <a:rPr lang="en-US" i="1" dirty="0" err="1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+</a:t>
            </a:r>
          </a:p>
          <a:p>
            <a:endParaRPr lang="en-US" i="1" dirty="0">
              <a:sym typeface="Symbol" pitchFamily="-107" charset="2"/>
            </a:endParaRPr>
          </a:p>
          <a:p>
            <a:r>
              <a:rPr lang="en-US" i="1" dirty="0">
                <a:sym typeface="Symbol" pitchFamily="-107" charset="2"/>
              </a:rPr>
              <a:t>D</a:t>
            </a:r>
            <a:r>
              <a:rPr lang="en-US" i="1" baseline="30000" dirty="0">
                <a:sym typeface="Symbol" pitchFamily="-107" charset="2"/>
              </a:rPr>
              <a:t>0</a:t>
            </a:r>
            <a:r>
              <a:rPr lang="en-US" i="1" dirty="0">
                <a:sym typeface="Symbol" pitchFamily="-107" charset="2"/>
              </a:rPr>
              <a:t> </a:t>
            </a:r>
            <a:r>
              <a:rPr lang="en-US" dirty="0" err="1">
                <a:sym typeface="Zapf Dingbats" pitchFamily="-107" charset="2"/>
              </a:rPr>
              <a:t></a:t>
            </a:r>
            <a:r>
              <a:rPr lang="en-US" dirty="0">
                <a:sym typeface="Zapf Dingbats" pitchFamily="-107" charset="2"/>
              </a:rPr>
              <a:t> </a:t>
            </a:r>
            <a:r>
              <a:rPr lang="en-US" i="1" dirty="0" smtClean="0">
                <a:sym typeface="Zapf Dingbats" pitchFamily="-107" charset="2"/>
              </a:rPr>
              <a:t>K</a:t>
            </a:r>
            <a:r>
              <a:rPr lang="en-US" i="1" baseline="30000" dirty="0">
                <a:sym typeface="Zapf Dingbats" pitchFamily="-107" charset="2"/>
              </a:rPr>
              <a:t>-</a:t>
            </a:r>
            <a:r>
              <a:rPr lang="en-US" i="1" dirty="0" smtClean="0">
                <a:sym typeface="Symbol" pitchFamily="-107" charset="2"/>
              </a:rPr>
              <a:t></a:t>
            </a:r>
            <a:r>
              <a:rPr lang="en-US" i="1" baseline="30000" dirty="0">
                <a:sym typeface="Symbol" pitchFamily="-107" charset="2"/>
              </a:rPr>
              <a:t>-+</a:t>
            </a:r>
          </a:p>
        </p:txBody>
      </p:sp>
      <p:sp>
        <p:nvSpPr>
          <p:cNvPr id="150539" name="AutoShape 11"/>
          <p:cNvSpPr>
            <a:spLocks noChangeArrowheads="1"/>
          </p:cNvSpPr>
          <p:nvPr/>
        </p:nvSpPr>
        <p:spPr bwMode="auto">
          <a:xfrm>
            <a:off x="2209800" y="1143000"/>
            <a:ext cx="838200" cy="2514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791118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5562600" y="2133600"/>
            <a:ext cx="3276600" cy="914400"/>
          </a:xfrm>
          <a:prstGeom prst="rect">
            <a:avLst/>
          </a:prstGeom>
          <a:solidFill>
            <a:srgbClr val="F2D01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1800"/>
              <a:t>2-body collisions by </a:t>
            </a:r>
            <a:r>
              <a:rPr lang="en-US" sz="1800" i="1"/>
              <a:t>c</a:t>
            </a:r>
            <a:r>
              <a:rPr lang="en-US" sz="1800"/>
              <a:t> and </a:t>
            </a:r>
            <a:r>
              <a:rPr lang="en-US" sz="1800" i="1"/>
              <a:t>ud</a:t>
            </a:r>
            <a:endParaRPr lang="en-US" sz="1800"/>
          </a:p>
          <a:p>
            <a:pPr>
              <a:lnSpc>
                <a:spcPct val="150000"/>
              </a:lnSpc>
            </a:pPr>
            <a:r>
              <a:rPr lang="en-US" sz="1800"/>
              <a:t>3-body collisions by </a:t>
            </a:r>
            <a:r>
              <a:rPr lang="en-US" sz="1800" i="1"/>
              <a:t>c, u</a:t>
            </a:r>
            <a:r>
              <a:rPr lang="en-US" sz="1800"/>
              <a:t> and </a:t>
            </a:r>
            <a:r>
              <a:rPr lang="en-US" sz="1800" i="1"/>
              <a:t>d</a:t>
            </a:r>
            <a:endParaRPr lang="en-US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4876800" y="26670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2971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3" name="Rectangle 15"/>
          <p:cNvSpPr>
            <a:spLocks noChangeArrowheads="1"/>
          </p:cNvSpPr>
          <p:nvPr/>
        </p:nvSpPr>
        <p:spPr bwMode="auto">
          <a:xfrm>
            <a:off x="44196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5638800" y="4419600"/>
            <a:ext cx="609600" cy="3048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6781800" y="4343400"/>
            <a:ext cx="609600" cy="3810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7772400" y="4648200"/>
            <a:ext cx="609600" cy="76200"/>
          </a:xfrm>
          <a:prstGeom prst="rect">
            <a:avLst/>
          </a:prstGeom>
          <a:noFill/>
          <a:ln w="28575">
            <a:solidFill>
              <a:srgbClr val="791118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23900"/>
            <a:ext cx="8229600" cy="5644461"/>
          </a:xfrm>
          <a:prstGeom prst="rect">
            <a:avLst/>
          </a:prstGeom>
          <a:solidFill>
            <a:schemeClr val="bg1"/>
          </a:solidFill>
          <a:ln w="57150" cap="flat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488950"/>
          </a:xfrm>
        </p:spPr>
        <p:txBody>
          <a:bodyPr/>
          <a:lstStyle/>
          <a:p>
            <a:r>
              <a:rPr lang="en-US" b="1" i="1" dirty="0" smtClean="0"/>
              <a:t>Λ</a:t>
            </a:r>
            <a:r>
              <a:rPr lang="en-US" b="1" i="1" baseline="-25000" dirty="0" smtClean="0"/>
              <a:t>C</a:t>
            </a:r>
            <a:r>
              <a:rPr lang="en-US" dirty="0" smtClean="0"/>
              <a:t> Measurements</a:t>
            </a:r>
            <a:endParaRPr lang="en-US" dirty="0"/>
          </a:p>
        </p:txBody>
      </p:sp>
      <p:pic>
        <p:nvPicPr>
          <p:cNvPr id="5" name="Picture 4" descr="Lc_fig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00100"/>
            <a:ext cx="3716338" cy="2672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2192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Λ</a:t>
            </a:r>
            <a:r>
              <a:rPr lang="en-US" b="1" i="1" baseline="-25000" dirty="0" smtClean="0"/>
              <a:t>C </a:t>
            </a:r>
            <a:r>
              <a:rPr lang="en-US" b="1" dirty="0" smtClean="0"/>
              <a:t>( </a:t>
            </a:r>
            <a:r>
              <a:rPr lang="en-US" sz="1400" b="1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b="1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/>
              <a:t>p</a:t>
            </a:r>
            <a:r>
              <a:rPr lang="en-US" dirty="0" smtClean="0"/>
              <a:t> + K + </a:t>
            </a:r>
            <a:r>
              <a:rPr lang="en-US" dirty="0" err="1" smtClean="0"/>
              <a:t>π</a:t>
            </a:r>
            <a:r>
              <a:rPr lang="en-US" b="1" dirty="0" smtClean="0"/>
              <a:t>)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Lowest mass charm baryon</a:t>
            </a:r>
          </a:p>
          <a:p>
            <a:pPr marL="342900" indent="-342900">
              <a:buAutoNum type="arabicParenR"/>
            </a:pPr>
            <a:r>
              <a:rPr lang="en-US" dirty="0" smtClean="0"/>
              <a:t>Total yield and </a:t>
            </a:r>
            <a:r>
              <a:rPr lang="en-US" b="1" i="1" dirty="0" smtClean="0"/>
              <a:t>Λ</a:t>
            </a:r>
            <a:r>
              <a:rPr lang="en-US" b="1" i="1" baseline="-25000" dirty="0" smtClean="0"/>
              <a:t>C</a:t>
            </a:r>
            <a:r>
              <a:rPr lang="en-US" dirty="0" smtClean="0"/>
              <a:t>/D</a:t>
            </a:r>
            <a:r>
              <a:rPr lang="en-US" baseline="30000" dirty="0" smtClean="0"/>
              <a:t>0</a:t>
            </a:r>
            <a:r>
              <a:rPr lang="en-US" dirty="0" smtClean="0"/>
              <a:t> ratios can be measured.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8" descr="Eff.png"/>
          <p:cNvPicPr>
            <a:picLocks noChangeAspect="1"/>
          </p:cNvPicPr>
          <p:nvPr/>
        </p:nvPicPr>
        <p:blipFill>
          <a:blip r:embed="rId3"/>
          <a:srcRect l="1572" b="5664"/>
          <a:stretch>
            <a:fillRect/>
          </a:stretch>
        </p:blipFill>
        <p:spPr>
          <a:xfrm>
            <a:off x="520700" y="3429000"/>
            <a:ext cx="3975100" cy="2738338"/>
          </a:xfrm>
          <a:prstGeom prst="rect">
            <a:avLst/>
          </a:prstGeom>
        </p:spPr>
      </p:pic>
      <p:sp>
        <p:nvSpPr>
          <p:cNvPr id="11" name="Sun 10"/>
          <p:cNvSpPr/>
          <p:nvPr/>
        </p:nvSpPr>
        <p:spPr>
          <a:xfrm>
            <a:off x="6477000" y="304800"/>
            <a:ext cx="2590800" cy="1219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 Black"/>
                <a:cs typeface="Arial Black"/>
              </a:rPr>
              <a:t>NEW</a:t>
            </a:r>
            <a:endParaRPr lang="en-US" b="1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  <p:pic>
        <p:nvPicPr>
          <p:cNvPr id="13" name="Picture 12" descr="Lc_over_D0.png"/>
          <p:cNvPicPr>
            <a:picLocks noChangeAspect="1"/>
          </p:cNvPicPr>
          <p:nvPr/>
        </p:nvPicPr>
        <p:blipFill>
          <a:blip r:embed="rId4"/>
          <a:srcRect l="1818"/>
          <a:stretch>
            <a:fillRect/>
          </a:stretch>
        </p:blipFill>
        <p:spPr>
          <a:xfrm>
            <a:off x="4495800" y="3200400"/>
            <a:ext cx="4114800" cy="2977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450"/>
            <a:ext cx="7620000" cy="488950"/>
          </a:xfrm>
        </p:spPr>
        <p:txBody>
          <a:bodyPr/>
          <a:lstStyle/>
          <a:p>
            <a:r>
              <a:rPr lang="en-US" dirty="0" smtClean="0"/>
              <a:t>The Bottom 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62084"/>
            <a:ext cx="7848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sz="2400" dirty="0" smtClean="0"/>
              <a:t>Hot and dense matter with strong collectivity has been formed in Au+Au collisions at RHIC. Study the properties of the new form of matter requires more penetrating probes like heavy quark. </a:t>
            </a:r>
            <a:r>
              <a:rPr lang="en-US" sz="2400" b="1" dirty="0" smtClean="0">
                <a:solidFill>
                  <a:srgbClr val="800000"/>
                </a:solidFill>
              </a:rPr>
              <a:t>New micro-vertex detector is needed for STAR experiment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ea"/>
              <a:buAutoNum type="circleNumDbPlain"/>
            </a:pPr>
            <a:endParaRPr lang="en-US" sz="2400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sz="2400" dirty="0" smtClean="0"/>
              <a:t>PHENIX has a similar approach, but with a different philosophy.</a:t>
            </a:r>
          </a:p>
          <a:p>
            <a:pPr marL="342900" indent="-342900">
              <a:buFont typeface="+mj-ea"/>
              <a:buAutoNum type="circleNumDbPlain"/>
            </a:pP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en-US" sz="2400" b="1" dirty="0" smtClean="0"/>
              <a:t>DM12</a:t>
            </a:r>
            <a:r>
              <a:rPr lang="en-US" sz="2400" dirty="0" smtClean="0"/>
              <a:t>: </a:t>
            </a:r>
            <a:r>
              <a:rPr lang="en-US" dirty="0" smtClean="0"/>
              <a:t>“Measure production rates, high pT spectra, and correlations in heavy-ion collisions at </a:t>
            </a:r>
            <a:r>
              <a:rPr lang="en-US" i="1" dirty="0" smtClean="0"/>
              <a:t>√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NN</a:t>
            </a:r>
            <a:r>
              <a:rPr lang="en-US" i="1" dirty="0" smtClean="0"/>
              <a:t> = 200 </a:t>
            </a:r>
            <a:r>
              <a:rPr lang="en-US" dirty="0" smtClean="0"/>
              <a:t>GeV for identified hadrons with </a:t>
            </a:r>
            <a:r>
              <a:rPr lang="en-US" b="1" dirty="0" smtClean="0">
                <a:solidFill>
                  <a:srgbClr val="800000"/>
                </a:solidFill>
              </a:rPr>
              <a:t>heavy flavor </a:t>
            </a:r>
            <a:r>
              <a:rPr lang="en-US" dirty="0" smtClean="0"/>
              <a:t>valence quarks to constrain the mechanism for parton energy loss in the quark-gluon plasma.”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838199"/>
            <a:ext cx="8597900" cy="5397501"/>
          </a:xfrm>
          <a:prstGeom prst="roundRect">
            <a:avLst>
              <a:gd name="adj" fmla="val 3516"/>
            </a:avLst>
          </a:prstGeom>
          <a:noFill/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876800" y="1524000"/>
            <a:ext cx="3784600" cy="1905000"/>
          </a:xfrm>
          <a:prstGeom prst="roundRect">
            <a:avLst>
              <a:gd name="adj" fmla="val 913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075" y="1447800"/>
            <a:ext cx="4454525" cy="46482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-228600"/>
            <a:ext cx="7772400" cy="914400"/>
          </a:xfrm>
        </p:spPr>
        <p:txBody>
          <a:bodyPr/>
          <a:lstStyle/>
          <a:p>
            <a:r>
              <a:rPr lang="en-US" altLang="zh-CN" i="1" dirty="0"/>
              <a:t>D</a:t>
            </a:r>
            <a:r>
              <a:rPr lang="en-US" altLang="zh-CN" i="1" baseline="-25000" dirty="0"/>
              <a:t>s</a:t>
            </a:r>
            <a:r>
              <a:rPr lang="en-US" altLang="zh-CN" dirty="0" smtClean="0"/>
              <a:t> Reconstruction</a:t>
            </a:r>
            <a:endParaRPr lang="en-US" altLang="zh-CN" dirty="0">
              <a:ea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flipH="1">
            <a:off x="4953000" y="1675303"/>
            <a:ext cx="3581400" cy="442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5.5%)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D</a:t>
            </a:r>
            <a:r>
              <a:rPr lang="en-US" altLang="zh-CN" sz="2200" i="1" baseline="-25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s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φπ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→ 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+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K</a:t>
            </a:r>
            <a:r>
              <a:rPr lang="en-US" altLang="zh-CN" sz="2200" i="1" baseline="300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-</a:t>
            </a:r>
            <a:r>
              <a:rPr lang="el-GR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π</a:t>
            </a:r>
            <a:r>
              <a:rPr lang="en-US" altLang="zh-CN" sz="2200" i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(BR 2.2%)</a:t>
            </a:r>
            <a:endParaRPr lang="el-GR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mass = 1968.49 ± 0.34 MeV</a:t>
            </a:r>
            <a:r>
              <a:rPr lang="en-US" altLang="zh-CN" sz="2200" dirty="0"/>
              <a:t> </a:t>
            </a:r>
            <a:endParaRPr lang="en-US" altLang="zh-CN" sz="2200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b="1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decay length</a:t>
            </a:r>
            <a:r>
              <a:rPr lang="en-US" altLang="zh-CN" sz="2200" dirty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~ 150</a:t>
            </a:r>
            <a:r>
              <a:rPr lang="en-US" altLang="zh-CN" sz="2200" dirty="0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200" i="1" dirty="0" err="1" smtClean="0"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μm</a:t>
            </a:r>
            <a:endParaRPr lang="en-US" altLang="zh-CN" sz="2200" i="1" dirty="0">
              <a:latin typeface="Times New Roman" pitchFamily="34" charset="0"/>
              <a:ea typeface="Times New Roman" pitchFamily="34" charset="0"/>
              <a:cs typeface="Times New Roman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tx2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Times New Roman" pitchFamily="34" charset="0"/>
                <a:ea typeface="Times New Roman" pitchFamily="34" charset="0"/>
                <a:cs typeface="Times New Roman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Work in progress …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200 GeV central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Au+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Au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Ideal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PID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Power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-law spectrum </a:t>
            </a: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with:</a:t>
            </a:r>
          </a:p>
          <a:p>
            <a:pPr>
              <a:lnSpc>
                <a:spcPct val="11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  </a:t>
            </a:r>
            <a:r>
              <a:rPr lang="en-US" altLang="zh-CN" sz="2000" i="1" dirty="0" err="1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n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 = 11, &lt;p</a:t>
            </a:r>
            <a:r>
              <a:rPr lang="en-US" altLang="zh-CN" sz="2000" i="1" baseline="-25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T</a:t>
            </a:r>
            <a:r>
              <a:rPr lang="en-US" altLang="zh-CN" sz="2000" i="1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&gt; = 1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GeV/</a:t>
            </a:r>
            <a:r>
              <a:rPr lang="en-US" altLang="zh-CN" sz="2000" i="1" dirty="0" smtClean="0">
                <a:solidFill>
                  <a:srgbClr val="000000"/>
                </a:solidFill>
                <a:latin typeface="Arial"/>
                <a:ea typeface="Times New Roman" pitchFamily="34" charset="0"/>
                <a:cs typeface="Arial"/>
              </a:rPr>
              <a:t>c</a:t>
            </a:r>
          </a:p>
          <a:p>
            <a:pPr>
              <a:lnSpc>
                <a:spcPct val="110000"/>
              </a:lnSpc>
            </a:pPr>
            <a:endParaRPr lang="en-US" altLang="zh-CN" sz="2000" i="1" dirty="0" smtClean="0">
              <a:solidFill>
                <a:srgbClr val="000000"/>
              </a:solidFill>
              <a:latin typeface="Arial"/>
              <a:ea typeface="Times New Roman" pitchFamily="34" charset="0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i="1" dirty="0" smtClean="0">
                <a:solidFill>
                  <a:srgbClr val="800000"/>
                </a:solidFill>
                <a:latin typeface="Arial"/>
                <a:ea typeface="Times New Roman" pitchFamily="34" charset="0"/>
                <a:cs typeface="Arial"/>
              </a:rPr>
              <a:t>  0.5B events will work!</a:t>
            </a:r>
            <a:endParaRPr lang="en-US" altLang="zh-CN" sz="2000" b="1" i="1" dirty="0">
              <a:solidFill>
                <a:srgbClr val="800000"/>
              </a:solidFill>
              <a:latin typeface="Arial"/>
              <a:ea typeface="Times New Roman" pitchFamily="34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990600"/>
            <a:ext cx="5341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00"/>
                </a:solidFill>
                <a:ea typeface="Times New Roman" pitchFamily="34" charset="0"/>
                <a:cs typeface="Arial"/>
              </a:rPr>
              <a:t>200 GeV Central Au+Au Collisions at RHIC</a:t>
            </a:r>
            <a:endParaRPr lang="en-US" sz="2000" b="1" dirty="0"/>
          </a:p>
        </p:txBody>
      </p:sp>
      <p:sp>
        <p:nvSpPr>
          <p:cNvPr id="10" name="Sun 9"/>
          <p:cNvSpPr/>
          <p:nvPr/>
        </p:nvSpPr>
        <p:spPr>
          <a:xfrm rot="19825665">
            <a:off x="76200" y="304800"/>
            <a:ext cx="2590800" cy="1219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 Black"/>
                <a:cs typeface="Arial Black"/>
              </a:rPr>
              <a:t>NEW</a:t>
            </a:r>
            <a:endParaRPr lang="en-US" b="1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dirty="0"/>
              <a:t>Strategies for Bottom Measurement</a:t>
            </a:r>
          </a:p>
        </p:txBody>
      </p:sp>
      <p:sp>
        <p:nvSpPr>
          <p:cNvPr id="119812" name="AutoShape 4" descr="Light downward diagonal"/>
          <p:cNvSpPr>
            <a:spLocks noChangeArrowheads="1"/>
          </p:cNvSpPr>
          <p:nvPr/>
        </p:nvSpPr>
        <p:spPr bwMode="auto">
          <a:xfrm>
            <a:off x="4800600" y="914400"/>
            <a:ext cx="30480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(1.a) Displaced vertex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electrons (TOF+HFT)</a:t>
            </a:r>
            <a:endParaRPr lang="en-US"/>
          </a:p>
        </p:txBody>
      </p:sp>
      <p:sp>
        <p:nvSpPr>
          <p:cNvPr id="119813" name="AutoShape 5" descr="Light upward diagonal"/>
          <p:cNvSpPr>
            <a:spLocks noChangeArrowheads="1"/>
          </p:cNvSpPr>
          <p:nvPr/>
        </p:nvSpPr>
        <p:spPr bwMode="auto">
          <a:xfrm>
            <a:off x="1219200" y="914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(1) All Charm states</a:t>
            </a:r>
          </a:p>
          <a:p>
            <a:pPr algn="ctr"/>
            <a:r>
              <a:rPr lang="en-US" sz="1400" dirty="0"/>
              <a:t>( </a:t>
            </a:r>
            <a:r>
              <a:rPr lang="en-US" sz="1400" b="1" dirty="0"/>
              <a:t>D</a:t>
            </a:r>
            <a:r>
              <a:rPr lang="en-US" sz="1400" b="1" baseline="30000" dirty="0"/>
              <a:t>0,</a:t>
            </a:r>
            <a:r>
              <a:rPr lang="en-US" sz="1400" b="1" baseline="30000" dirty="0" smtClean="0"/>
              <a:t>±</a:t>
            </a:r>
            <a:r>
              <a:rPr lang="en-US" sz="1400" b="1" dirty="0" smtClean="0"/>
              <a:t>, </a:t>
            </a:r>
            <a:r>
              <a:rPr lang="en-US" sz="1400" b="1" dirty="0"/>
              <a:t>D</a:t>
            </a:r>
            <a:r>
              <a:rPr lang="en-US" sz="1400" b="1" baseline="-25000" dirty="0"/>
              <a:t>s</a:t>
            </a:r>
            <a:r>
              <a:rPr lang="en-US" sz="1400" b="1" dirty="0"/>
              <a:t>, </a:t>
            </a:r>
            <a:r>
              <a:rPr lang="en-US" sz="1400" b="1" dirty="0">
                <a:sym typeface="Symbol" pitchFamily="-107" charset="2"/>
              </a:rPr>
              <a:t></a:t>
            </a:r>
            <a:r>
              <a:rPr lang="en-US" sz="1400" b="1" baseline="-25000" dirty="0">
                <a:sym typeface="Symbol" pitchFamily="-107" charset="2"/>
              </a:rPr>
              <a:t>C</a:t>
            </a:r>
            <a:r>
              <a:rPr lang="en-US" sz="1400" baseline="-25000" dirty="0">
                <a:sym typeface="Symbol" pitchFamily="-107" charset="2"/>
              </a:rPr>
              <a:t> </a:t>
            </a:r>
            <a:r>
              <a:rPr lang="en-US" sz="1400" dirty="0">
                <a:sym typeface="Symbol" pitchFamily="-107" charset="2"/>
              </a:rPr>
              <a:t>)</a:t>
            </a:r>
            <a:endParaRPr lang="en-US" dirty="0"/>
          </a:p>
        </p:txBody>
      </p:sp>
      <p:sp>
        <p:nvSpPr>
          <p:cNvPr id="119814" name="AutoShape 6" descr="Light downward diagonal"/>
          <p:cNvSpPr>
            <a:spLocks noChangeArrowheads="1"/>
          </p:cNvSpPr>
          <p:nvPr/>
        </p:nvSpPr>
        <p:spPr bwMode="auto">
          <a:xfrm>
            <a:off x="12192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(2)</a:t>
            </a:r>
            <a:r>
              <a:rPr lang="en-US" sz="1800" dirty="0" smtClean="0"/>
              <a:t> </a:t>
            </a:r>
            <a:r>
              <a:rPr lang="en-US" dirty="0" smtClean="0"/>
              <a:t>Charm d</a:t>
            </a:r>
            <a:r>
              <a:rPr lang="en-US" sz="1800" dirty="0" smtClean="0"/>
              <a:t>ecay </a:t>
            </a:r>
            <a:r>
              <a:rPr lang="en-US" sz="1800" dirty="0"/>
              <a:t>electrons </a:t>
            </a:r>
          </a:p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(Charm)</a:t>
            </a:r>
            <a:endParaRPr lang="en-US" dirty="0"/>
          </a:p>
        </p:txBody>
      </p:sp>
      <p:sp>
        <p:nvSpPr>
          <p:cNvPr id="119815" name="AutoShape 7" descr="Light downward diagonal"/>
          <p:cNvSpPr>
            <a:spLocks noChangeArrowheads="1"/>
          </p:cNvSpPr>
          <p:nvPr/>
        </p:nvSpPr>
        <p:spPr bwMode="auto">
          <a:xfrm>
            <a:off x="4800600" y="2286000"/>
            <a:ext cx="3048000" cy="914400"/>
          </a:xfrm>
          <a:prstGeom prst="roundRect">
            <a:avLst>
              <a:gd name="adj" fmla="val 16667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/>
              <a:t>(1.a) - (2)</a:t>
            </a:r>
          </a:p>
        </p:txBody>
      </p:sp>
      <p:sp>
        <p:nvSpPr>
          <p:cNvPr id="119817" name="AutoShape 9" descr="Light downward diagonal"/>
          <p:cNvSpPr>
            <a:spLocks noChangeArrowheads="1"/>
          </p:cNvSpPr>
          <p:nvPr/>
        </p:nvSpPr>
        <p:spPr bwMode="auto">
          <a:xfrm>
            <a:off x="4800600" y="3581400"/>
            <a:ext cx="3048000" cy="914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 smtClean="0"/>
              <a:t> </a:t>
            </a:r>
            <a:r>
              <a:rPr lang="en-US" dirty="0" smtClean="0"/>
              <a:t>Bottom </a:t>
            </a:r>
            <a:r>
              <a:rPr lang="en-US" sz="1800" dirty="0" smtClean="0"/>
              <a:t>decay </a:t>
            </a:r>
            <a:r>
              <a:rPr lang="en-US" sz="1800" dirty="0"/>
              <a:t>electrons</a:t>
            </a:r>
            <a:endParaRPr lang="en-US" dirty="0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273550" y="23622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0" name="AutoShape 12" descr="Light upward diagonal"/>
          <p:cNvSpPr>
            <a:spLocks noChangeArrowheads="1"/>
          </p:cNvSpPr>
          <p:nvPr/>
        </p:nvSpPr>
        <p:spPr bwMode="auto">
          <a:xfrm>
            <a:off x="1219200" y="3581400"/>
            <a:ext cx="3048000" cy="914400"/>
          </a:xfrm>
          <a:prstGeom prst="roundRect">
            <a:avLst>
              <a:gd name="adj" fmla="val 16667"/>
            </a:avLst>
          </a:prstGeom>
          <a:pattFill prst="ltUpDiag">
            <a:fgClr>
              <a:srgbClr val="E3DF1C"/>
            </a:fgClr>
            <a:bgClr>
              <a:srgbClr val="FFFFFF"/>
            </a:bgClr>
          </a:pattFill>
          <a:ln w="57150" cmpd="thinThick">
            <a:solidFill>
              <a:srgbClr val="79111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/>
              <a:t> Some Bottom states </a:t>
            </a:r>
          </a:p>
          <a:p>
            <a:pPr algn="ctr"/>
            <a:r>
              <a:rPr lang="en-US" sz="1800"/>
              <a:t>(Statistics limited at RHIC)</a:t>
            </a:r>
            <a:endParaRPr lang="en-US"/>
          </a:p>
        </p:txBody>
      </p:sp>
      <p:sp>
        <p:nvSpPr>
          <p:cNvPr id="119822" name="AutoShape 14" descr="Light downward diagonal"/>
          <p:cNvSpPr>
            <a:spLocks noChangeArrowheads="1"/>
          </p:cNvSpPr>
          <p:nvPr/>
        </p:nvSpPr>
        <p:spPr bwMode="auto">
          <a:xfrm>
            <a:off x="1676400" y="4953000"/>
            <a:ext cx="5715000" cy="1219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457200" indent="-457200" algn="ctr">
              <a:buFont typeface="Arial" pitchFamily="-107" charset="0"/>
              <a:buNone/>
            </a:pPr>
            <a:r>
              <a:rPr lang="en-US" sz="1800" dirty="0"/>
              <a:t>Measure </a:t>
            </a:r>
            <a:r>
              <a:rPr lang="en-US" sz="1800" b="1" dirty="0"/>
              <a:t>Charm</a:t>
            </a:r>
            <a:r>
              <a:rPr lang="en-US" sz="1800" dirty="0"/>
              <a:t> and </a:t>
            </a:r>
            <a:r>
              <a:rPr lang="en-US" sz="1800" b="1" dirty="0"/>
              <a:t>Bottom</a:t>
            </a:r>
            <a:r>
              <a:rPr lang="en-US" sz="1800" dirty="0"/>
              <a:t> hadron:</a:t>
            </a:r>
            <a:endParaRPr lang="en-US" sz="1200" dirty="0"/>
          </a:p>
          <a:p>
            <a:pPr marL="457200" indent="-457200" algn="ctr">
              <a:buFont typeface="Arial" pitchFamily="-107" charset="0"/>
              <a:buNone/>
            </a:pPr>
            <a:endParaRPr lang="en-US" sz="1200" b="1" dirty="0">
              <a:solidFill>
                <a:srgbClr val="791118"/>
              </a:solidFill>
            </a:endParaRPr>
          </a:p>
          <a:p>
            <a:pPr marL="457200" indent="-457200" algn="ctr">
              <a:buFont typeface="Arial" pitchFamily="-107" charset="0"/>
              <a:buNone/>
            </a:pPr>
            <a:r>
              <a:rPr lang="en-US" sz="2400" b="1" dirty="0">
                <a:solidFill>
                  <a:srgbClr val="791118"/>
                </a:solidFill>
              </a:rPr>
              <a:t>Cross </a:t>
            </a:r>
            <a:r>
              <a:rPr lang="en-US" sz="2400" b="1" dirty="0" smtClean="0">
                <a:solidFill>
                  <a:srgbClr val="791118"/>
                </a:solidFill>
              </a:rPr>
              <a:t>sections,  Spectra and v</a:t>
            </a:r>
            <a:r>
              <a:rPr lang="en-US" sz="2400" b="1" baseline="-25000" dirty="0" smtClean="0">
                <a:solidFill>
                  <a:srgbClr val="791118"/>
                </a:solidFill>
              </a:rPr>
              <a:t>2</a:t>
            </a:r>
            <a:endParaRPr lang="en-US" sz="2400" baseline="-25000" dirty="0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 rot="5400000">
            <a:off x="6022975" y="3200400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 rot="5400000">
            <a:off x="2517775" y="18256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  <p:sp>
        <p:nvSpPr>
          <p:cNvPr id="119825" name="Rectangle 17"/>
          <p:cNvSpPr>
            <a:spLocks noChangeArrowheads="1"/>
          </p:cNvSpPr>
          <p:nvPr/>
        </p:nvSpPr>
        <p:spPr bwMode="auto">
          <a:xfrm rot="5400000">
            <a:off x="6022975" y="1901825"/>
            <a:ext cx="45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Zapf Dingbats" pitchFamily="-107" charset="2"/>
              </a:rPr>
              <a:t>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533400"/>
          </a:xfrm>
        </p:spPr>
        <p:txBody>
          <a:bodyPr/>
          <a:lstStyle/>
          <a:p>
            <a:r>
              <a:rPr lang="en-US" dirty="0" smtClean="0"/>
              <a:t>c- and </a:t>
            </a:r>
            <a:r>
              <a:rPr lang="en-US" dirty="0" err="1" smtClean="0"/>
              <a:t>b</a:t>
            </a:r>
            <a:r>
              <a:rPr lang="en-US" dirty="0" smtClean="0"/>
              <a:t>-decay Electrons</a:t>
            </a:r>
            <a:endParaRPr lang="en-US" dirty="0"/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533400" y="5325070"/>
            <a:ext cx="8077200" cy="92333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 DCA cuts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c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 and </a:t>
            </a:r>
            <a:r>
              <a:rPr lang="en-US" sz="2200" b="1" i="1" dirty="0" err="1" smtClean="0">
                <a:solidFill>
                  <a:srgbClr val="791118"/>
                </a:solidFill>
                <a:sym typeface="Zapf Dingbats" pitchFamily="-107" charset="2"/>
              </a:rPr>
              <a:t>b</a:t>
            </a:r>
            <a:r>
              <a:rPr lang="en-US" sz="2200" b="1" i="1" dirty="0" smtClean="0">
                <a:solidFill>
                  <a:srgbClr val="791118"/>
                </a:solidFill>
                <a:sym typeface="Zapf Dingbats" pitchFamily="-107" charset="2"/>
              </a:rPr>
              <a:t>-decay electron distributions and R</a:t>
            </a:r>
            <a:r>
              <a:rPr lang="en-US" sz="2200" b="1" i="1" baseline="-25000" dirty="0" smtClean="0">
                <a:solidFill>
                  <a:srgbClr val="791118"/>
                </a:solidFill>
                <a:sym typeface="Zapf Dingbats" pitchFamily="-107" charset="2"/>
              </a:rPr>
              <a:t>CP</a:t>
            </a:r>
            <a:endParaRPr lang="en-US" sz="2200" dirty="0" smtClean="0"/>
          </a:p>
          <a:p>
            <a:endParaRPr lang="en-US" sz="1000" dirty="0" smtClean="0"/>
          </a:p>
          <a:p>
            <a:pPr>
              <a:buFontTx/>
              <a:buChar char="-"/>
            </a:pPr>
            <a:r>
              <a:rPr lang="en-US" sz="2200" dirty="0" smtClean="0"/>
              <a:t> 200 </a:t>
            </a:r>
            <a:r>
              <a:rPr lang="en-US" sz="2200" dirty="0"/>
              <a:t>GeV Au+Au minimum biased collisions </a:t>
            </a:r>
            <a:r>
              <a:rPr lang="en-US" dirty="0"/>
              <a:t>(|</a:t>
            </a:r>
            <a:r>
              <a:rPr lang="en-US" dirty="0" err="1"/>
              <a:t>y</a:t>
            </a:r>
            <a:r>
              <a:rPr lang="en-US" dirty="0"/>
              <a:t>|&lt;0.5 500M events</a:t>
            </a:r>
            <a:r>
              <a:rPr lang="en-US" dirty="0" smtClean="0"/>
              <a:t>) </a:t>
            </a:r>
          </a:p>
        </p:txBody>
      </p:sp>
      <p:sp>
        <p:nvSpPr>
          <p:cNvPr id="128013" name="Rectangle 13"/>
          <p:cNvSpPr>
            <a:spLocks noChangeArrowheads="1"/>
          </p:cNvSpPr>
          <p:nvPr/>
        </p:nvSpPr>
        <p:spPr bwMode="auto">
          <a:xfrm>
            <a:off x="568325" y="4343400"/>
            <a:ext cx="291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CP</a:t>
            </a:r>
            <a:r>
              <a:rPr lang="en-US"/>
              <a:t>=a*N</a:t>
            </a:r>
            <a:r>
              <a:rPr lang="en-US" baseline="30000"/>
              <a:t>10%</a:t>
            </a:r>
            <a:r>
              <a:rPr lang="en-US"/>
              <a:t>/N</a:t>
            </a:r>
            <a:r>
              <a:rPr lang="en-US" baseline="30000"/>
              <a:t>(60-80)%</a:t>
            </a:r>
            <a:endParaRPr lang="en-US"/>
          </a:p>
        </p:txBody>
      </p:sp>
      <p:pic>
        <p:nvPicPr>
          <p:cNvPr id="13" name="图片 5" descr="D:\work\detectors\HFT\CDR\eRcp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62400" y="685800"/>
            <a:ext cx="499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 H. van Hees </a:t>
            </a:r>
            <a:r>
              <a:rPr lang="en-US" sz="1200" i="1" dirty="0" smtClean="0"/>
              <a:t>et a</a:t>
            </a:r>
            <a:r>
              <a:rPr lang="en-US" sz="1200" dirty="0" smtClean="0"/>
              <a:t>l. Eur. Phys. J. </a:t>
            </a:r>
            <a:r>
              <a:rPr lang="en-US" sz="1200" b="1" u="sng" dirty="0" smtClean="0"/>
              <a:t>C61</a:t>
            </a:r>
            <a:r>
              <a:rPr lang="en-US" sz="1200" dirty="0" smtClean="0"/>
              <a:t>, 799(2009). (</a:t>
            </a:r>
            <a:r>
              <a:rPr lang="en-US" sz="1200" dirty="0" err="1" smtClean="0"/>
              <a:t>arXiv</a:t>
            </a:r>
            <a:r>
              <a:rPr lang="en-US" sz="1200" dirty="0" smtClean="0"/>
              <a:t>: 0808.3710)</a:t>
            </a:r>
            <a:endParaRPr lang="en-US" sz="1200" dirty="0"/>
          </a:p>
        </p:txBody>
      </p:sp>
      <p:pic>
        <p:nvPicPr>
          <p:cNvPr id="8" name="图片 4" descr="D:\work\detectors\HFT\CDR\Fig12.gif"/>
          <p:cNvPicPr/>
          <p:nvPr/>
        </p:nvPicPr>
        <p:blipFill>
          <a:blip r:embed="rId4"/>
          <a:srcRect r="3406"/>
          <a:stretch>
            <a:fillRect/>
          </a:stretch>
        </p:blipFill>
        <p:spPr bwMode="auto">
          <a:xfrm>
            <a:off x="97813" y="914400"/>
            <a:ext cx="43217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n 8"/>
          <p:cNvSpPr/>
          <p:nvPr/>
        </p:nvSpPr>
        <p:spPr>
          <a:xfrm>
            <a:off x="381000" y="533400"/>
            <a:ext cx="2590800" cy="12192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  <a:latin typeface="Arial Black"/>
                <a:cs typeface="Arial Black"/>
              </a:rPr>
              <a:t>NEW</a:t>
            </a:r>
            <a:endParaRPr lang="en-US" b="1" dirty="0">
              <a:solidFill>
                <a:srgbClr val="8000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304800" y="1066800"/>
            <a:ext cx="6629400" cy="4953000"/>
          </a:xfrm>
          <a:prstGeom prst="roundRect">
            <a:avLst>
              <a:gd name="adj" fmla="val 2539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  <a:gs pos="15000">
                <a:schemeClr val="bg2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620000" cy="4889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</a:t>
            </a:r>
            <a:r>
              <a:rPr lang="en-US" dirty="0" smtClean="0"/>
              <a:t>-Lepton Program at STAR</a:t>
            </a:r>
            <a:br>
              <a:rPr lang="en-US" dirty="0" smtClean="0"/>
            </a:br>
            <a:r>
              <a:rPr lang="en-US" sz="2400" dirty="0" smtClean="0"/>
              <a:t>TOF + TPC + </a:t>
            </a:r>
            <a:r>
              <a:rPr lang="en-US" sz="2400" b="1" i="1" dirty="0" smtClean="0">
                <a:solidFill>
                  <a:srgbClr val="800000"/>
                </a:solidFill>
              </a:rPr>
              <a:t>HFT</a:t>
            </a:r>
            <a:endParaRPr lang="en-US" sz="2400" b="1" i="1" dirty="0">
              <a:solidFill>
                <a:srgbClr val="800000"/>
              </a:solidFill>
            </a:endParaRPr>
          </a:p>
        </p:txBody>
      </p:sp>
      <p:pic>
        <p:nvPicPr>
          <p:cNvPr id="4" name="Picture 25" descr="Fig2_red"/>
          <p:cNvPicPr>
            <a:picLocks noChangeAspect="1" noChangeArrowheads="1"/>
          </p:cNvPicPr>
          <p:nvPr/>
        </p:nvPicPr>
        <p:blipFill>
          <a:blip r:embed="rId2"/>
          <a:srcRect l="4039" r="18869" b="7607"/>
          <a:stretch>
            <a:fillRect/>
          </a:stretch>
        </p:blipFill>
        <p:spPr bwMode="auto">
          <a:xfrm>
            <a:off x="2142887" y="1704633"/>
            <a:ext cx="4540488" cy="3400767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438400" y="4963180"/>
            <a:ext cx="4114800" cy="1588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836610" y="3363776"/>
            <a:ext cx="3202786" cy="794"/>
          </a:xfrm>
          <a:prstGeom prst="line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09600" y="4963180"/>
            <a:ext cx="1828800" cy="751820"/>
          </a:xfrm>
          <a:prstGeom prst="line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1204317"/>
            <a:ext cx="126071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(1)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σ</a:t>
            </a:r>
            <a:endParaRPr lang="en-US" sz="2000" b="1" i="1" dirty="0" smtClean="0"/>
          </a:p>
          <a:p>
            <a:r>
              <a:rPr lang="en-US" sz="2000" b="1" dirty="0" smtClean="0"/>
              <a:t>(2)</a:t>
            </a:r>
            <a:r>
              <a:rPr lang="en-US" sz="2800" b="1" i="1" dirty="0" smtClean="0"/>
              <a:t> v</a:t>
            </a:r>
            <a:r>
              <a:rPr lang="en-US" sz="2800" b="1" i="1" baseline="-25000" dirty="0" smtClean="0"/>
              <a:t>2</a:t>
            </a:r>
          </a:p>
          <a:p>
            <a:r>
              <a:rPr lang="en-US" sz="2000" b="1" dirty="0" smtClean="0"/>
              <a:t>(3)</a:t>
            </a:r>
            <a:r>
              <a:rPr lang="en-US" sz="2800" b="1" i="1" dirty="0" smtClean="0"/>
              <a:t> R</a:t>
            </a:r>
            <a:r>
              <a:rPr lang="en-US" sz="2800" b="1" i="1" baseline="-25000" dirty="0" smtClean="0"/>
              <a:t>AA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Mass </a:t>
            </a:r>
            <a:r>
              <a:rPr lang="en-US" sz="2800" b="1" dirty="0" smtClean="0"/>
              <a:t>(GeV/c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)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5334000"/>
            <a:ext cx="2099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</a:t>
            </a:r>
            <a:r>
              <a:rPr lang="en-US" sz="2800" b="1" i="1" baseline="-25000" dirty="0" smtClean="0"/>
              <a:t>T</a:t>
            </a:r>
            <a:r>
              <a:rPr lang="en-US" sz="2800" b="1" i="1" dirty="0" smtClean="0"/>
              <a:t>  </a:t>
            </a:r>
            <a:r>
              <a:rPr lang="en-US" sz="2800" b="1" dirty="0" smtClean="0"/>
              <a:t>(GeV/c)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187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092078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033089" y="1585289"/>
            <a:ext cx="333033" cy="1588"/>
          </a:xfrm>
          <a:prstGeom prst="straightConnector1">
            <a:avLst/>
          </a:prstGeom>
          <a:ln>
            <a:solidFill>
              <a:srgbClr val="FF0000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9830" y="1066800"/>
            <a:ext cx="2590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ρ</a:t>
            </a:r>
            <a:r>
              <a:rPr lang="en-US" sz="1600" i="1" dirty="0" smtClean="0"/>
              <a:t> </a:t>
            </a:r>
            <a:r>
              <a:rPr lang="en-US" sz="1600" i="1" dirty="0" err="1" smtClean="0">
                <a:latin typeface="Lucida Grande"/>
                <a:ea typeface="Lucida Grande"/>
                <a:cs typeface="Lucida Grande"/>
              </a:rPr>
              <a:t>ϕ</a:t>
            </a:r>
            <a:r>
              <a:rPr lang="en-US" sz="1600" i="1" dirty="0" smtClean="0">
                <a:latin typeface="Lucida Grande"/>
                <a:ea typeface="Lucida Grande"/>
                <a:cs typeface="Lucida Grande"/>
              </a:rPr>
              <a:t>                          J/ψ</a:t>
            </a:r>
            <a:endParaRPr lang="en-US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1371600"/>
            <a:ext cx="1213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DY, charm </a:t>
            </a:r>
            <a:r>
              <a:rPr lang="en-US" sz="1200" b="1" i="1" dirty="0" err="1" smtClean="0"/>
              <a:t>Bk</a:t>
            </a:r>
            <a:endParaRPr lang="en-US" sz="12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25858" y="990600"/>
            <a:ext cx="1813342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800000"/>
                </a:solidFill>
              </a:rPr>
              <a:t>Direct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radiation from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the Hot/Dense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Medium</a:t>
            </a:r>
          </a:p>
          <a:p>
            <a:endParaRPr lang="en-US" b="1" dirty="0" smtClean="0">
              <a:solidFill>
                <a:srgbClr val="800000"/>
              </a:solidFill>
            </a:endParaRPr>
          </a:p>
          <a:p>
            <a:pPr>
              <a:buClr>
                <a:srgbClr val="000090"/>
              </a:buClr>
              <a:buFont typeface="Wingdings" charset="2"/>
              <a:buChar char="ü"/>
            </a:pPr>
            <a:r>
              <a:rPr lang="en-US" b="1" dirty="0" smtClean="0">
                <a:solidFill>
                  <a:srgbClr val="800000"/>
                </a:solidFill>
              </a:rPr>
              <a:t> Chiral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symmetry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Restoration</a:t>
            </a:r>
          </a:p>
          <a:p>
            <a:endParaRPr lang="en-US" b="1" dirty="0" smtClean="0">
              <a:solidFill>
                <a:srgbClr val="791118"/>
              </a:solidFill>
              <a:sym typeface="Zapf Dingbats" pitchFamily="-107" charset="2"/>
            </a:endParaRPr>
          </a:p>
          <a:p>
            <a:r>
              <a:rPr lang="en-US" b="1" dirty="0" err="1" smtClean="0">
                <a:solidFill>
                  <a:srgbClr val="791118"/>
                </a:solidFill>
                <a:sym typeface="Zapf Dingbats" pitchFamily="-107" charset="2"/>
              </a:rPr>
              <a:t></a:t>
            </a:r>
            <a:r>
              <a:rPr lang="en-US" b="1" dirty="0" smtClean="0">
                <a:solidFill>
                  <a:srgbClr val="791118"/>
                </a:solidFill>
              </a:rPr>
              <a:t> </a:t>
            </a:r>
            <a:r>
              <a:rPr lang="en-US" b="1" i="1" dirty="0" smtClean="0">
                <a:solidFill>
                  <a:srgbClr val="791118"/>
                </a:solidFill>
              </a:rPr>
              <a:t>A robust </a:t>
            </a:r>
            <a:r>
              <a:rPr lang="en-US" b="1" i="1" dirty="0" err="1" smtClean="0">
                <a:solidFill>
                  <a:srgbClr val="791118"/>
                </a:solidFill>
              </a:rPr>
              <a:t>di</a:t>
            </a:r>
            <a:r>
              <a:rPr lang="en-US" b="1" i="1" dirty="0" smtClean="0">
                <a:solidFill>
                  <a:srgbClr val="791118"/>
                </a:solidFill>
              </a:rPr>
              <a:t>-lepton physics program extending STAR scientific reach</a:t>
            </a:r>
            <a:endParaRPr lang="en-US" b="1" dirty="0" smtClean="0">
              <a:solidFill>
                <a:srgbClr val="800000"/>
              </a:solidFill>
            </a:endParaRPr>
          </a:p>
          <a:p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26809" y="2794000"/>
            <a:ext cx="1570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PHENIX: 0706.3034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27868"/>
            <a:ext cx="2590800" cy="2572932"/>
          </a:xfrm>
          <a:prstGeom prst="rect">
            <a:avLst/>
          </a:prstGeom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5400"/>
            <a:ext cx="7772400" cy="533400"/>
          </a:xfrm>
        </p:spPr>
        <p:txBody>
          <a:bodyPr/>
          <a:lstStyle/>
          <a:p>
            <a:r>
              <a:rPr lang="en-US" dirty="0"/>
              <a:t>PHENIX and STAR Comparison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/>
          <a:srcRect l="13895" t="8350" r="19203" b="14174"/>
          <a:stretch>
            <a:fillRect/>
          </a:stretch>
        </p:blipFill>
        <p:spPr bwMode="auto">
          <a:xfrm>
            <a:off x="941388" y="1066800"/>
            <a:ext cx="18780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2103" name="AutoShape 7" descr="Light downward diagonal"/>
          <p:cNvSpPr>
            <a:spLocks noChangeArrowheads="1"/>
          </p:cNvSpPr>
          <p:nvPr/>
        </p:nvSpPr>
        <p:spPr bwMode="auto">
          <a:xfrm>
            <a:off x="3886200" y="762000"/>
            <a:ext cx="4572000" cy="2514600"/>
          </a:xfrm>
          <a:prstGeom prst="roundRect">
            <a:avLst>
              <a:gd name="adj" fmla="val 7352"/>
            </a:avLst>
          </a:prstGeom>
          <a:pattFill prst="ltDnDiag">
            <a:fgClr>
              <a:srgbClr val="E375BA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457200" indent="-457200"/>
            <a:r>
              <a:rPr lang="en-US" sz="2000" dirty="0"/>
              <a:t>- 2-layer Si hybrid pixels: x/x</a:t>
            </a:r>
            <a:r>
              <a:rPr lang="en-US" sz="2000" baseline="-25000" dirty="0"/>
              <a:t>0 </a:t>
            </a:r>
            <a:r>
              <a:rPr lang="en-US" sz="2000" dirty="0"/>
              <a:t>~</a:t>
            </a:r>
            <a:r>
              <a:rPr lang="en-US" sz="2000" dirty="0" smtClean="0"/>
              <a:t> 1.2%</a:t>
            </a:r>
            <a:r>
              <a:rPr lang="en-US" sz="2000" dirty="0"/>
              <a:t>;</a:t>
            </a:r>
          </a:p>
          <a:p>
            <a:pPr marL="457200" indent="-457200"/>
            <a:r>
              <a:rPr lang="en-US" sz="2000" dirty="0"/>
              <a:t>   2.5cm inner radius; fast readout</a:t>
            </a:r>
          </a:p>
          <a:p>
            <a:pPr marL="457200" indent="-457200"/>
            <a:r>
              <a:rPr lang="en-US" sz="2000" dirty="0"/>
              <a:t>- 2-layer Si strips, x/x</a:t>
            </a:r>
            <a:r>
              <a:rPr lang="en-US" sz="2000" baseline="-25000" dirty="0"/>
              <a:t>0 </a:t>
            </a:r>
            <a:r>
              <a:rPr lang="en-US" sz="2000" dirty="0"/>
              <a:t>~ 2%</a:t>
            </a:r>
            <a:endParaRPr lang="en-US" sz="800" dirty="0"/>
          </a:p>
          <a:p>
            <a:pPr marL="457200" indent="-457200"/>
            <a:endParaRPr lang="en-US" sz="2000" dirty="0"/>
          </a:p>
          <a:p>
            <a:pPr marL="457200" indent="-457200"/>
            <a:r>
              <a:rPr lang="en-US" sz="2000" dirty="0"/>
              <a:t>   p</a:t>
            </a:r>
            <a:r>
              <a:rPr lang="en-US" sz="2000" baseline="-25000" dirty="0"/>
              <a:t>T</a:t>
            </a:r>
            <a:r>
              <a:rPr lang="en-US" sz="2000" dirty="0"/>
              <a:t> ≤ 2 GeV/c:           </a:t>
            </a:r>
            <a:r>
              <a:rPr lang="en-US" sz="2000" dirty="0" err="1"/>
              <a:t>e</a:t>
            </a:r>
            <a:r>
              <a:rPr lang="en-US" sz="2000" baseline="30000" dirty="0"/>
              <a:t>±</a:t>
            </a:r>
          </a:p>
          <a:p>
            <a:pPr marL="457200" indent="-457200"/>
            <a:r>
              <a:rPr lang="en-US" sz="2000" dirty="0"/>
              <a:t>   2 &lt; p</a:t>
            </a:r>
            <a:r>
              <a:rPr lang="en-US" sz="2000" baseline="-25000" dirty="0"/>
              <a:t>T</a:t>
            </a:r>
            <a:r>
              <a:rPr lang="en-US" sz="2000" dirty="0"/>
              <a:t> ≤ 6 GeV/c:     D-mesons…</a:t>
            </a:r>
          </a:p>
          <a:p>
            <a:pPr marL="457200" indent="-457200"/>
            <a:r>
              <a:rPr lang="en-US" sz="2000" dirty="0"/>
              <a:t>   1 &lt; p</a:t>
            </a:r>
            <a:r>
              <a:rPr lang="en-US" sz="2000" baseline="-25000" dirty="0"/>
              <a:t>T</a:t>
            </a:r>
            <a:r>
              <a:rPr lang="en-US" sz="2000" dirty="0"/>
              <a:t> ≤ 6 GeV/c:     B </a:t>
            </a:r>
            <a:r>
              <a:rPr lang="en-US" sz="2000" dirty="0" err="1">
                <a:sym typeface="Wingdings 3" pitchFamily="-107" charset="2"/>
              </a:rPr>
              <a:t></a:t>
            </a:r>
            <a:r>
              <a:rPr lang="en-US" sz="2000" dirty="0">
                <a:sym typeface="Wingdings 3" pitchFamily="-107" charset="2"/>
              </a:rPr>
              <a:t> J/</a:t>
            </a:r>
            <a:r>
              <a:rPr lang="en-US" sz="2000" dirty="0">
                <a:sym typeface="Symbol" pitchFamily="-107" charset="2"/>
              </a:rPr>
              <a:t></a:t>
            </a:r>
            <a:r>
              <a:rPr lang="en-US" dirty="0"/>
              <a:t> </a:t>
            </a:r>
          </a:p>
        </p:txBody>
      </p:sp>
      <p:sp>
        <p:nvSpPr>
          <p:cNvPr id="132104" name="AutoShape 8" descr="Light upward diagonal"/>
          <p:cNvSpPr>
            <a:spLocks noChangeArrowheads="1"/>
          </p:cNvSpPr>
          <p:nvPr/>
        </p:nvSpPr>
        <p:spPr bwMode="auto">
          <a:xfrm>
            <a:off x="3962400" y="3505200"/>
            <a:ext cx="4876800" cy="2667000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57150" cap="flat" cmpd="thickThin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r>
              <a:rPr lang="en-US" sz="2000" dirty="0"/>
              <a:t> 2-layer CMOS: x/x</a:t>
            </a:r>
            <a:r>
              <a:rPr lang="en-US" sz="2000" baseline="-25000" dirty="0"/>
              <a:t>0 </a:t>
            </a:r>
            <a:r>
              <a:rPr lang="en-US" sz="2000" dirty="0"/>
              <a:t>~</a:t>
            </a:r>
            <a:r>
              <a:rPr lang="en-US" sz="2000" baseline="-25000" dirty="0"/>
              <a:t> </a:t>
            </a:r>
            <a:r>
              <a:rPr lang="en-US" sz="2000" dirty="0" smtClean="0"/>
              <a:t>0.37% </a:t>
            </a:r>
            <a:r>
              <a:rPr lang="en-US" sz="2000" dirty="0"/>
              <a:t>per layer;</a:t>
            </a:r>
          </a:p>
          <a:p>
            <a:r>
              <a:rPr lang="en-US" sz="2000" dirty="0"/>
              <a:t>   2.5cm inner radius;  200</a:t>
            </a:r>
            <a:r>
              <a:rPr lang="en-US" sz="2000" dirty="0">
                <a:sym typeface="Symbol" pitchFamily="-107" charset="2"/>
              </a:rPr>
              <a:t></a:t>
            </a:r>
            <a:r>
              <a:rPr lang="en-US" sz="2000" dirty="0"/>
              <a:t>s integration</a:t>
            </a:r>
          </a:p>
          <a:p>
            <a:pPr>
              <a:buFontTx/>
              <a:buChar char="-"/>
            </a:pPr>
            <a:r>
              <a:rPr lang="en-US" sz="2000" dirty="0"/>
              <a:t> 1-layer* Si strips</a:t>
            </a:r>
          </a:p>
          <a:p>
            <a:pPr>
              <a:buFontTx/>
              <a:buChar char="-"/>
            </a:pPr>
            <a:r>
              <a:rPr lang="en-US" sz="2000" dirty="0"/>
              <a:t> SSD:</a:t>
            </a:r>
            <a:r>
              <a:rPr lang="en-US" sz="2000" dirty="0">
                <a:latin typeface="ヒラギノ角ゴ Pro W3" pitchFamily="-107" charset="-128"/>
              </a:rPr>
              <a:t> </a:t>
            </a:r>
            <a:r>
              <a:rPr lang="en-US" sz="2000" dirty="0"/>
              <a:t>x/x</a:t>
            </a:r>
            <a:r>
              <a:rPr lang="en-US" sz="2000" baseline="-25000" dirty="0"/>
              <a:t>0 </a:t>
            </a:r>
            <a:r>
              <a:rPr lang="en-US" sz="2000" dirty="0"/>
              <a:t>~</a:t>
            </a:r>
            <a:r>
              <a:rPr lang="en-US" sz="2000" baseline="-25000" dirty="0"/>
              <a:t> </a:t>
            </a:r>
            <a:r>
              <a:rPr lang="en-US" sz="2000" dirty="0"/>
              <a:t>1%</a:t>
            </a:r>
          </a:p>
          <a:p>
            <a:pPr>
              <a:buFontTx/>
              <a:buChar char="-"/>
            </a:pPr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 smtClean="0"/>
              <a:t>         </a:t>
            </a:r>
            <a:r>
              <a:rPr lang="en-US" sz="2000" b="1" dirty="0" err="1" smtClean="0">
                <a:solidFill>
                  <a:srgbClr val="800000"/>
                </a:solidFill>
              </a:rPr>
              <a:t>e</a:t>
            </a:r>
            <a:r>
              <a:rPr lang="en-US" sz="2000" b="1" dirty="0">
                <a:solidFill>
                  <a:srgbClr val="800000"/>
                </a:solidFill>
              </a:rPr>
              <a:t>, D</a:t>
            </a:r>
            <a:r>
              <a:rPr lang="en-US" sz="2000" b="1" baseline="30000" dirty="0">
                <a:solidFill>
                  <a:srgbClr val="800000"/>
                </a:solidFill>
              </a:rPr>
              <a:t>0,±,s,*</a:t>
            </a:r>
            <a:r>
              <a:rPr lang="en-US" sz="2000" b="1" dirty="0">
                <a:solidFill>
                  <a:srgbClr val="800000"/>
                </a:solidFill>
              </a:rPr>
              <a:t>, </a:t>
            </a:r>
            <a:r>
              <a:rPr lang="en-US" sz="2000" b="1" dirty="0" err="1">
                <a:solidFill>
                  <a:srgbClr val="800000"/>
                </a:solidFill>
                <a:sym typeface="Symbol" pitchFamily="-107" charset="2"/>
              </a:rPr>
              <a:t></a:t>
            </a:r>
            <a:r>
              <a:rPr lang="en-US" sz="2000" b="1" baseline="-25000" dirty="0" err="1">
                <a:solidFill>
                  <a:srgbClr val="800000"/>
                </a:solidFill>
                <a:sym typeface="Symbol" pitchFamily="-107" charset="2"/>
              </a:rPr>
              <a:t>c</a:t>
            </a:r>
            <a:r>
              <a:rPr lang="en-US" sz="2000" b="1" baseline="-25000" dirty="0">
                <a:solidFill>
                  <a:srgbClr val="800000"/>
                </a:solidFill>
                <a:sym typeface="Symbol" pitchFamily="-107" charset="2"/>
              </a:rPr>
              <a:t> </a:t>
            </a:r>
            <a:r>
              <a:rPr lang="en-US" sz="2000" b="1" dirty="0">
                <a:solidFill>
                  <a:srgbClr val="800000"/>
                </a:solidFill>
                <a:sym typeface="Symbol" pitchFamily="-107" charset="2"/>
              </a:rPr>
              <a:t>, B…</a:t>
            </a:r>
            <a:endParaRPr lang="en-US" sz="2000" b="1" dirty="0">
              <a:solidFill>
                <a:srgbClr val="800000"/>
              </a:solidFill>
            </a:endParaRPr>
          </a:p>
          <a:p>
            <a:r>
              <a:rPr lang="en-US" sz="2000" dirty="0"/>
              <a:t>  </a:t>
            </a:r>
            <a:r>
              <a:rPr lang="en-US" sz="2000" dirty="0" smtClean="0"/>
              <a:t> 0.5</a:t>
            </a:r>
            <a:r>
              <a:rPr lang="en-US" sz="2000" b="1" i="1" dirty="0" smtClean="0"/>
              <a:t> </a:t>
            </a:r>
            <a:r>
              <a:rPr lang="en-US" sz="2000" dirty="0" smtClean="0"/>
              <a:t>&lt; </a:t>
            </a:r>
            <a:r>
              <a:rPr lang="en-US" sz="2000" b="1" i="1" dirty="0" smtClean="0"/>
              <a:t>p</a:t>
            </a:r>
            <a:r>
              <a:rPr lang="en-US" sz="2000" b="1" i="1" baseline="-25000" dirty="0" smtClean="0"/>
              <a:t>T</a:t>
            </a:r>
            <a:r>
              <a:rPr lang="en-US" sz="2000" dirty="0" smtClean="0"/>
              <a:t> &lt; 10 </a:t>
            </a:r>
            <a:r>
              <a:rPr lang="en-US" sz="2000" dirty="0"/>
              <a:t>GeV/c:   v</a:t>
            </a:r>
            <a:r>
              <a:rPr lang="en-US" sz="2000" baseline="-25000" dirty="0"/>
              <a:t>2</a:t>
            </a:r>
            <a:r>
              <a:rPr lang="en-US" sz="2000" dirty="0"/>
              <a:t>, R</a:t>
            </a:r>
            <a:r>
              <a:rPr lang="en-US" sz="2000" baseline="-25000" dirty="0"/>
              <a:t>AA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en-US" sz="2000" b="1" i="1" dirty="0"/>
              <a:t>D-D correlation functions</a:t>
            </a:r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 flipV="1">
            <a:off x="1981200" y="1143000"/>
            <a:ext cx="2057400" cy="8382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 flipV="1">
            <a:off x="2133600" y="1219200"/>
            <a:ext cx="1905000" cy="8382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 flipV="1">
            <a:off x="2438400" y="1676400"/>
            <a:ext cx="1524000" cy="4572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8" name="Line 12"/>
          <p:cNvSpPr>
            <a:spLocks noChangeShapeType="1"/>
          </p:cNvSpPr>
          <p:nvPr/>
        </p:nvSpPr>
        <p:spPr bwMode="auto">
          <a:xfrm flipV="1">
            <a:off x="2590800" y="1752600"/>
            <a:ext cx="1371600" cy="53340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9" name="Line 13"/>
          <p:cNvSpPr>
            <a:spLocks noChangeShapeType="1"/>
          </p:cNvSpPr>
          <p:nvPr/>
        </p:nvSpPr>
        <p:spPr bwMode="auto">
          <a:xfrm flipV="1">
            <a:off x="2235200" y="3810000"/>
            <a:ext cx="1803400" cy="965200"/>
          </a:xfrm>
          <a:prstGeom prst="line">
            <a:avLst/>
          </a:prstGeom>
          <a:noFill/>
          <a:ln w="9525">
            <a:solidFill>
              <a:srgbClr val="D91F2D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0" name="Line 14"/>
          <p:cNvSpPr>
            <a:spLocks noChangeShapeType="1"/>
          </p:cNvSpPr>
          <p:nvPr/>
        </p:nvSpPr>
        <p:spPr bwMode="auto">
          <a:xfrm flipV="1">
            <a:off x="2197100" y="3810000"/>
            <a:ext cx="1917700" cy="1295400"/>
          </a:xfrm>
          <a:prstGeom prst="line">
            <a:avLst/>
          </a:prstGeom>
          <a:noFill/>
          <a:ln w="9525">
            <a:solidFill>
              <a:srgbClr val="D91F2D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 flipV="1">
            <a:off x="2743200" y="4343400"/>
            <a:ext cx="1371600" cy="838200"/>
          </a:xfrm>
          <a:prstGeom prst="line">
            <a:avLst/>
          </a:prstGeom>
          <a:noFill/>
          <a:ln w="9525">
            <a:solidFill>
              <a:srgbClr val="D91F2D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152400" y="914400"/>
            <a:ext cx="1557149" cy="369332"/>
          </a:xfrm>
          <a:prstGeom prst="rect">
            <a:avLst/>
          </a:prstGeom>
          <a:solidFill>
            <a:srgbClr val="E375BA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PHENIX VTX</a:t>
            </a:r>
            <a:endParaRPr lang="en-US" dirty="0"/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228600" y="3516868"/>
            <a:ext cx="131318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noFill/>
              </a:rPr>
              <a:t>STAR HFT</a:t>
            </a:r>
            <a:endParaRPr lang="en-US" dirty="0">
              <a:noFill/>
            </a:endParaRPr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 flipV="1">
            <a:off x="3048000" y="4724400"/>
            <a:ext cx="990600" cy="698500"/>
          </a:xfrm>
          <a:prstGeom prst="line">
            <a:avLst/>
          </a:prstGeom>
          <a:noFill/>
          <a:ln w="9525">
            <a:solidFill>
              <a:srgbClr val="D91F2D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Nu Xu</a:t>
            </a:r>
            <a:endParaRPr lang="en-US" sz="1400" b="0" i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645F-FD4B-BA46-8695-EC8A82CCD440}" type="slidenum">
              <a:rPr lang="en-US"/>
              <a:pPr/>
              <a:t>25</a:t>
            </a:fld>
            <a:r>
              <a:rPr lang="en-US"/>
              <a:t>/25</a:t>
            </a:r>
            <a:endParaRPr lang="en-US" sz="1400"/>
          </a:p>
        </p:txBody>
      </p:sp>
      <p:sp>
        <p:nvSpPr>
          <p:cNvPr id="117762" name="Rectangle 2" descr="Light vertical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6D9F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b="1" dirty="0">
                <a:latin typeface="Arial Black" pitchFamily="-107" charset="0"/>
              </a:rPr>
              <a:t>  Physics of the Heavy Flavor</a:t>
            </a:r>
            <a:br>
              <a:rPr lang="en-US" b="1" dirty="0">
                <a:latin typeface="Arial Black" pitchFamily="-107" charset="0"/>
              </a:rPr>
            </a:br>
            <a:r>
              <a:rPr lang="en-US" b="1" dirty="0">
                <a:latin typeface="Arial Black" pitchFamily="-107" charset="0"/>
              </a:rPr>
              <a:t>  Tracker at STAR</a:t>
            </a:r>
            <a:br>
              <a:rPr lang="en-US" b="1" dirty="0">
                <a:latin typeface="Arial Black" pitchFamily="-107" charset="0"/>
              </a:rPr>
            </a:br>
            <a:r>
              <a:rPr lang="en-US" sz="1800" b="1" dirty="0">
                <a:latin typeface="Arial Black" pitchFamily="-107" charset="0"/>
              </a:rPr>
              <a:t/>
            </a:r>
            <a:br>
              <a:rPr lang="en-US" sz="1800" b="1" dirty="0">
                <a:latin typeface="Arial Black" pitchFamily="-107" charset="0"/>
              </a:rPr>
            </a:br>
            <a:r>
              <a:rPr lang="en-US" sz="2800" b="1" dirty="0"/>
              <a:t>1) The STAR HFT measurements (p+p and Au+Au)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    </a:t>
            </a:r>
            <a:r>
              <a:rPr lang="en-US" sz="1800" dirty="0"/>
              <a:t>(1) Heavy-quark cross sections: </a:t>
            </a:r>
            <a:r>
              <a:rPr lang="en-US" sz="2000" dirty="0">
                <a:solidFill>
                  <a:schemeClr val="tx1"/>
                </a:solidFill>
              </a:rPr>
              <a:t>D</a:t>
            </a:r>
            <a:r>
              <a:rPr lang="en-US" sz="2000" baseline="30000" dirty="0">
                <a:solidFill>
                  <a:schemeClr val="tx1"/>
                </a:solidFill>
              </a:rPr>
              <a:t>0,±,*</a:t>
            </a:r>
            <a:r>
              <a:rPr lang="en-US" sz="2000" dirty="0">
                <a:solidFill>
                  <a:schemeClr val="tx1"/>
                </a:solidFill>
              </a:rPr>
              <a:t>, D</a:t>
            </a:r>
            <a:r>
              <a:rPr lang="en-US" sz="2000" baseline="-25000" dirty="0">
                <a:solidFill>
                  <a:schemeClr val="tx1"/>
                </a:solidFill>
              </a:rPr>
              <a:t>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  <a:sym typeface="Symbol" pitchFamily="-107" charset="2"/>
              </a:rPr>
              <a:t></a:t>
            </a:r>
            <a:r>
              <a:rPr lang="en-US" sz="2000" baseline="-25000" dirty="0">
                <a:solidFill>
                  <a:schemeClr val="tx1"/>
                </a:solidFill>
                <a:sym typeface="Symbol" pitchFamily="-107" charset="2"/>
              </a:rPr>
              <a:t>C </a:t>
            </a:r>
            <a:r>
              <a:rPr lang="en-US" sz="2000" dirty="0">
                <a:solidFill>
                  <a:schemeClr val="tx1"/>
                </a:solidFill>
                <a:sym typeface="Symbol" pitchFamily="-107" charset="2"/>
              </a:rPr>
              <a:t>, B…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     (2) Both spectra (R</a:t>
            </a:r>
            <a:r>
              <a:rPr lang="en-US" sz="1800" baseline="-25000" dirty="0"/>
              <a:t>AA, </a:t>
            </a:r>
            <a:r>
              <a:rPr lang="en-US" sz="1800" dirty="0"/>
              <a:t>R</a:t>
            </a:r>
            <a:r>
              <a:rPr lang="en-US" sz="1800" baseline="-25000" dirty="0"/>
              <a:t>CP</a:t>
            </a:r>
            <a:r>
              <a:rPr lang="en-US" sz="1800" dirty="0"/>
              <a:t>) and v</a:t>
            </a:r>
            <a:r>
              <a:rPr lang="en-US" sz="1800" baseline="-25000" dirty="0"/>
              <a:t>2</a:t>
            </a:r>
            <a:r>
              <a:rPr lang="en-US" sz="1800" dirty="0"/>
              <a:t> in a wide p</a:t>
            </a:r>
            <a:r>
              <a:rPr lang="en-US" sz="1800" baseline="-25000" dirty="0"/>
              <a:t>T</a:t>
            </a:r>
            <a:r>
              <a:rPr lang="en-US" sz="1800" dirty="0"/>
              <a:t> region: 0.5 -</a:t>
            </a:r>
            <a:r>
              <a:rPr lang="en-US" sz="1800" dirty="0" smtClean="0"/>
              <a:t> 8 </a:t>
            </a:r>
            <a:r>
              <a:rPr lang="en-US" sz="1800" dirty="0"/>
              <a:t>GeV/c</a:t>
            </a:r>
            <a:br>
              <a:rPr lang="en-US" sz="1800" dirty="0"/>
            </a:br>
            <a:r>
              <a:rPr lang="en-US" sz="1800" dirty="0"/>
              <a:t>     (3) Charm hadron correlation functions</a:t>
            </a:r>
            <a:br>
              <a:rPr lang="en-US" sz="1800" dirty="0"/>
            </a:br>
            <a:r>
              <a:rPr lang="en-US" sz="1800" dirty="0"/>
              <a:t>     (4) Full spectrum of the heavy quark hadron decay electrons</a:t>
            </a:r>
            <a:br>
              <a:rPr lang="en-US" sz="1800" dirty="0"/>
            </a:br>
            <a:r>
              <a:rPr lang="en-US" sz="1800" dirty="0"/>
              <a:t> </a:t>
            </a:r>
            <a:br>
              <a:rPr lang="en-US" sz="1800" dirty="0"/>
            </a:br>
            <a:r>
              <a:rPr lang="en-US" sz="2800" b="1" dirty="0"/>
              <a:t>2) Physics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     </a:t>
            </a:r>
            <a:r>
              <a:rPr lang="en-US" sz="1800" dirty="0"/>
              <a:t>(1) Measure heavy-quark hadron v</a:t>
            </a:r>
            <a:r>
              <a:rPr lang="en-US" sz="1800" baseline="-25000" dirty="0"/>
              <a:t>2</a:t>
            </a:r>
            <a:r>
              <a:rPr lang="en-US" sz="1800" dirty="0"/>
              <a:t>, heavy-quark collectivity, to study the medium</a:t>
            </a:r>
            <a:br>
              <a:rPr lang="en-US" sz="1800" dirty="0"/>
            </a:br>
            <a:r>
              <a:rPr lang="en-US" sz="1800" dirty="0"/>
              <a:t>            properties</a:t>
            </a:r>
            <a:r>
              <a:rPr lang="en-US" sz="1800" b="1" dirty="0"/>
              <a:t> </a:t>
            </a:r>
            <a:r>
              <a:rPr lang="en-US" sz="1800" b="1" i="1" dirty="0"/>
              <a:t>e.g.</a:t>
            </a:r>
            <a:r>
              <a:rPr lang="en-US" sz="1800" b="1" dirty="0"/>
              <a:t> </a:t>
            </a:r>
            <a:r>
              <a:rPr lang="en-US" sz="1800" b="1" i="1" dirty="0"/>
              <a:t>light-quark thermalization</a:t>
            </a:r>
            <a:r>
              <a:rPr lang="en-US" sz="1800" dirty="0"/>
              <a:t>             </a:t>
            </a:r>
            <a:br>
              <a:rPr lang="en-US" sz="1800" dirty="0"/>
            </a:br>
            <a:r>
              <a:rPr lang="en-US" sz="1800" dirty="0"/>
              <a:t>     (2) Measure heavy-quark energy loss to study pQCD in hot/dense medium</a:t>
            </a:r>
            <a:r>
              <a:rPr lang="en-US" sz="1800" i="1" dirty="0">
                <a:solidFill>
                  <a:srgbClr val="791118"/>
                </a:solidFill>
              </a:rPr>
              <a:t> </a:t>
            </a:r>
            <a:br>
              <a:rPr lang="en-US" sz="1800" i="1" dirty="0">
                <a:solidFill>
                  <a:srgbClr val="791118"/>
                </a:solidFill>
              </a:rPr>
            </a:br>
            <a:r>
              <a:rPr lang="en-US" sz="1800" i="1" dirty="0">
                <a:solidFill>
                  <a:srgbClr val="791118"/>
                </a:solidFill>
              </a:rPr>
              <a:t>	</a:t>
            </a:r>
            <a:r>
              <a:rPr lang="en-US" sz="1800" b="1" i="1" dirty="0"/>
              <a:t>e.g. </a:t>
            </a:r>
            <a:r>
              <a:rPr lang="en-US" sz="1800" b="1" i="1" dirty="0">
                <a:solidFill>
                  <a:schemeClr val="tx1"/>
                </a:solidFill>
              </a:rPr>
              <a:t>energy loss mechanism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 (3)  Measure </a:t>
            </a:r>
            <a:r>
              <a:rPr lang="en-US" sz="1800" dirty="0" err="1">
                <a:solidFill>
                  <a:schemeClr val="tx1"/>
                </a:solidFill>
              </a:rPr>
              <a:t>di-leptions</a:t>
            </a:r>
            <a:r>
              <a:rPr lang="en-US" sz="1800" dirty="0">
                <a:solidFill>
                  <a:schemeClr val="tx1"/>
                </a:solidFill>
              </a:rPr>
              <a:t> to study the </a:t>
            </a:r>
            <a:r>
              <a:rPr lang="en-US" sz="1800" b="1" i="1" dirty="0">
                <a:solidFill>
                  <a:schemeClr val="tx1"/>
                </a:solidFill>
              </a:rPr>
              <a:t>direct radiation</a:t>
            </a:r>
            <a:r>
              <a:rPr lang="en-US" sz="1800" dirty="0">
                <a:solidFill>
                  <a:schemeClr val="tx1"/>
                </a:solidFill>
              </a:rPr>
              <a:t> from the hot/dense medium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 (4)  Analyze </a:t>
            </a:r>
            <a:r>
              <a:rPr lang="en-US" sz="1800" b="1" i="1" dirty="0">
                <a:solidFill>
                  <a:schemeClr val="tx1"/>
                </a:solidFill>
              </a:rPr>
              <a:t>hadro-chemistry including heavy flavors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3810000"/>
            <a:ext cx="9144000" cy="2895600"/>
            <a:chOff x="0" y="3810000"/>
            <a:chExt cx="9144000" cy="2895600"/>
          </a:xfrm>
        </p:grpSpPr>
        <p:sp>
          <p:nvSpPr>
            <p:cNvPr id="117763" name="Rectangle 3"/>
            <p:cNvSpPr>
              <a:spLocks noChangeArrowheads="1"/>
            </p:cNvSpPr>
            <p:nvPr/>
          </p:nvSpPr>
          <p:spPr bwMode="auto">
            <a:xfrm>
              <a:off x="0" y="3810000"/>
              <a:ext cx="9144000" cy="2895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4EBF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" name="Picture 10" descr="D0v2_hydr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3912707"/>
              <a:ext cx="3498850" cy="2716693"/>
            </a:xfrm>
            <a:prstGeom prst="rect">
              <a:avLst/>
            </a:prstGeom>
          </p:spPr>
        </p:pic>
        <p:pic>
          <p:nvPicPr>
            <p:cNvPr id="8" name="Picture 7" descr="D0Rcp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2410" y="3918452"/>
              <a:ext cx="3589590" cy="27871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Nu Xu</a:t>
            </a:r>
            <a:endParaRPr lang="en-US" sz="1400" b="0" i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1481-80B2-0B49-90AD-8B4339E321D8}" type="slidenum">
              <a:rPr lang="en-US"/>
              <a:pPr/>
              <a:t>26</a:t>
            </a:fld>
            <a:r>
              <a:rPr lang="en-US"/>
              <a:t>/25</a:t>
            </a:r>
            <a:endParaRPr lang="en-US" sz="1400"/>
          </a:p>
        </p:txBody>
      </p:sp>
      <p:sp>
        <p:nvSpPr>
          <p:cNvPr id="152578" name="Rectangle 2" descr="Light vertical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C6D9F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en-US" b="1" dirty="0">
                <a:latin typeface="Arial Black" pitchFamily="-107" charset="0"/>
              </a:rPr>
              <a:t>  Projected Run Plan</a:t>
            </a:r>
            <a:br>
              <a:rPr lang="en-US" b="1" dirty="0">
                <a:latin typeface="Arial Black" pitchFamily="-107" charset="0"/>
              </a:rPr>
            </a:br>
            <a:r>
              <a:rPr lang="en-US" sz="1800" b="1" dirty="0">
                <a:latin typeface="Arial Black" pitchFamily="-107" charset="0"/>
              </a:rPr>
              <a:t/>
            </a:r>
            <a:br>
              <a:rPr lang="en-US" sz="1800" b="1" dirty="0">
                <a:latin typeface="Arial Black" pitchFamily="-107" charset="0"/>
              </a:rPr>
            </a:br>
            <a:r>
              <a:rPr lang="en-US" sz="2800" b="1" dirty="0"/>
              <a:t>1) First run with HFT:	 200 GeV Au+Au</a:t>
            </a:r>
            <a:br>
              <a:rPr lang="en-US" sz="2800" b="1" dirty="0"/>
            </a:br>
            <a:r>
              <a:rPr lang="en-US" sz="2800" b="1" dirty="0"/>
              <a:t>	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/>
              <a:t> v</a:t>
            </a:r>
            <a:r>
              <a:rPr lang="en-US" sz="2800" b="1" baseline="-25000" dirty="0"/>
              <a:t>2</a:t>
            </a:r>
            <a:r>
              <a:rPr lang="en-US" sz="2800" b="1" dirty="0"/>
              <a:t> and R</a:t>
            </a:r>
            <a:r>
              <a:rPr lang="en-US" sz="2800" b="1" baseline="-25000" dirty="0"/>
              <a:t>CP </a:t>
            </a:r>
            <a:r>
              <a:rPr lang="en-US" sz="2800" b="1" dirty="0"/>
              <a:t>with 500M M.B. collisions</a:t>
            </a: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2800" b="1" dirty="0"/>
              <a:t>2) Second run with HFT: 200 GeV p+p</a:t>
            </a:r>
            <a:br>
              <a:rPr lang="en-US" sz="2800" b="1" dirty="0"/>
            </a:br>
            <a:r>
              <a:rPr lang="en-US" sz="800" b="1" dirty="0"/>
              <a:t> </a:t>
            </a:r>
            <a:r>
              <a:rPr lang="en-US" sz="1800" b="1" dirty="0"/>
              <a:t>	 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/>
              <a:t> R</a:t>
            </a:r>
            <a:r>
              <a:rPr lang="en-US" sz="2800" b="1" baseline="-25000" dirty="0"/>
              <a:t>AA</a:t>
            </a:r>
            <a:r>
              <a:rPr lang="en-US" sz="2800" b="1" dirty="0"/>
              <a:t>	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2800" b="1" dirty="0"/>
              <a:t>3) Third run with HFT: 200 GeV Au+Au</a:t>
            </a:r>
            <a:r>
              <a:rPr lang="en-US" sz="800" b="1" dirty="0"/>
              <a:t>	</a:t>
            </a:r>
            <a:br>
              <a:rPr lang="en-US" sz="800" b="1" dirty="0"/>
            </a:br>
            <a:r>
              <a:rPr lang="en-US" sz="2800" b="1" dirty="0"/>
              <a:t> 	 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/>
              <a:t> Centrality dependence of v</a:t>
            </a:r>
            <a:r>
              <a:rPr lang="en-US" sz="2800" b="1" baseline="-25000" dirty="0"/>
              <a:t>2</a:t>
            </a:r>
            <a:r>
              <a:rPr lang="en-US" sz="2800" b="1" dirty="0"/>
              <a:t> and R</a:t>
            </a:r>
            <a:r>
              <a:rPr lang="en-US" sz="2800" b="1" baseline="-25000" dirty="0"/>
              <a:t>AA</a:t>
            </a:r>
            <a:br>
              <a:rPr lang="en-US" sz="2800" b="1" baseline="-25000" dirty="0"/>
            </a:br>
            <a:r>
              <a:rPr lang="en-US" sz="2800" b="1" baseline="-25000" dirty="0"/>
              <a:t> 	 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/>
              <a:t> Charm background and first attempt for </a:t>
            </a:r>
            <a:br>
              <a:rPr lang="en-US" sz="2800" b="1" dirty="0"/>
            </a:br>
            <a:r>
              <a:rPr lang="en-US" sz="2800" b="1" dirty="0"/>
              <a:t>	     electron pair measurements</a:t>
            </a:r>
            <a:br>
              <a:rPr lang="en-US" sz="2800" b="1" dirty="0"/>
            </a:br>
            <a:r>
              <a:rPr lang="en-US" sz="2800" b="1" dirty="0"/>
              <a:t> 	 </a:t>
            </a:r>
            <a:r>
              <a:rPr lang="en-US" sz="2800" b="1" dirty="0" err="1">
                <a:sym typeface="Zapf Dingbats" pitchFamily="-107" charset="2"/>
              </a:rPr>
              <a:t></a:t>
            </a:r>
            <a:r>
              <a:rPr lang="en-US" sz="2800" b="1" dirty="0">
                <a:sym typeface="Zapf Dingbats" pitchFamily="-107" charset="2"/>
              </a:rPr>
              <a:t> </a:t>
            </a:r>
            <a:r>
              <a:rPr lang="en-US" sz="2800" b="1" i="1" dirty="0">
                <a:sym typeface="Symbol" pitchFamily="-107" charset="2"/>
              </a:rPr>
              <a:t></a:t>
            </a:r>
            <a:r>
              <a:rPr lang="en-US" sz="2800" b="1" i="1" baseline="-25000" dirty="0">
                <a:sym typeface="Symbol" pitchFamily="-107" charset="2"/>
              </a:rPr>
              <a:t>C</a:t>
            </a:r>
            <a:r>
              <a:rPr lang="en-US" sz="2800" b="1" dirty="0">
                <a:sym typeface="Symbol" pitchFamily="-107" charset="2"/>
              </a:rPr>
              <a:t> baryon</a:t>
            </a:r>
            <a:r>
              <a:rPr lang="en-US" sz="2800" b="1" dirty="0">
                <a:sym typeface="Zapf Dingbats" pitchFamily="-107" charset="2"/>
              </a:rPr>
              <a:t> with sufficient 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381000" y="723900"/>
            <a:ext cx="4114800" cy="5626100"/>
          </a:xfrm>
          <a:prstGeom prst="snip2DiagRect">
            <a:avLst>
              <a:gd name="adj1" fmla="val 0"/>
              <a:gd name="adj2" fmla="val 6919"/>
            </a:avLst>
          </a:prstGeom>
          <a:solidFill>
            <a:srgbClr val="FFFFFF"/>
          </a:solidFill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20000" cy="488950"/>
          </a:xfrm>
        </p:spPr>
        <p:txBody>
          <a:bodyPr/>
          <a:lstStyle/>
          <a:p>
            <a:r>
              <a:rPr lang="en-US" dirty="0" smtClean="0"/>
              <a:t>Auxiliary Slides (1)- </a:t>
            </a:r>
            <a:r>
              <a:rPr lang="en-US" b="1" i="1" dirty="0" smtClean="0"/>
              <a:t>R</a:t>
            </a:r>
            <a:r>
              <a:rPr lang="en-US" b="1" i="1" baseline="-25000" dirty="0" smtClean="0"/>
              <a:t>AA</a:t>
            </a:r>
            <a:endParaRPr lang="en-US" b="1" i="1" baseline="-25000" dirty="0"/>
          </a:p>
        </p:txBody>
      </p:sp>
      <p:pic>
        <p:nvPicPr>
          <p:cNvPr id="7" name="Picture 6" descr="PHENIX_VTX_RA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16182"/>
            <a:ext cx="3657600" cy="2493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762000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PHENIX VTX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0" y="762000"/>
            <a:ext cx="4114800" cy="5588000"/>
          </a:xfrm>
          <a:prstGeom prst="roundRect">
            <a:avLst>
              <a:gd name="adj" fmla="val 7483"/>
            </a:avLst>
          </a:prstGeom>
          <a:noFill/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5" descr="D:\work\detectors\HFT\CDR\eRcp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657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02020" y="838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STAR HFT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7652" y="4019252"/>
            <a:ext cx="37567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Blue</a:t>
            </a:r>
            <a:r>
              <a:rPr lang="en-US" sz="1400" b="1" dirty="0" smtClean="0"/>
              <a:t>: </a:t>
            </a:r>
            <a:r>
              <a:rPr lang="en-US" sz="1400" dirty="0" smtClean="0"/>
              <a:t>Assumed </a:t>
            </a:r>
            <a:r>
              <a:rPr lang="en-US" sz="1400" dirty="0" err="1" smtClean="0"/>
              <a:t>c</a:t>
            </a:r>
            <a:r>
              <a:rPr lang="en-US" sz="1400" dirty="0" smtClean="0"/>
              <a:t> decay </a:t>
            </a:r>
            <a:r>
              <a:rPr lang="en-US" sz="1400" dirty="0" err="1" smtClean="0"/>
              <a:t>e</a:t>
            </a:r>
            <a:r>
              <a:rPr lang="en-US" sz="1400" dirty="0" smtClean="0"/>
              <a:t> </a:t>
            </a:r>
          </a:p>
          <a:p>
            <a:endParaRPr lang="en-US" sz="800" b="1" dirty="0" smtClean="0"/>
          </a:p>
          <a:p>
            <a:r>
              <a:rPr lang="en-US" sz="1400" b="1" dirty="0" smtClean="0">
                <a:solidFill>
                  <a:srgbClr val="FF0000"/>
                </a:solidFill>
              </a:rPr>
              <a:t>Red:</a:t>
            </a:r>
            <a:r>
              <a:rPr lang="en-US" sz="1400" b="1" dirty="0" smtClean="0"/>
              <a:t> </a:t>
            </a:r>
            <a:r>
              <a:rPr lang="en-US" sz="1400" dirty="0" smtClean="0"/>
              <a:t>Assumed </a:t>
            </a:r>
            <a:r>
              <a:rPr lang="en-US" sz="1400" dirty="0" err="1" smtClean="0"/>
              <a:t>b</a:t>
            </a:r>
            <a:r>
              <a:rPr lang="en-US" sz="1400" dirty="0" smtClean="0"/>
              <a:t> decay </a:t>
            </a:r>
            <a:r>
              <a:rPr lang="en-US" sz="1400" dirty="0" err="1" smtClean="0"/>
              <a:t>e</a:t>
            </a:r>
            <a:endParaRPr lang="en-US" sz="1400" dirty="0" smtClean="0"/>
          </a:p>
          <a:p>
            <a:endParaRPr lang="en-US" sz="800" b="1" dirty="0" smtClean="0"/>
          </a:p>
          <a:p>
            <a:r>
              <a:rPr lang="en-US" sz="1400" b="1" dirty="0" smtClean="0"/>
              <a:t>Open Symbols: </a:t>
            </a:r>
            <a:r>
              <a:rPr lang="en-US" sz="1400" dirty="0" smtClean="0"/>
              <a:t>M.B. events, not trigger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Filled Symbols: </a:t>
            </a:r>
            <a:r>
              <a:rPr lang="en-US" sz="1400" dirty="0" smtClean="0"/>
              <a:t>triggered with HT</a:t>
            </a:r>
          </a:p>
          <a:p>
            <a:endParaRPr lang="en-US" sz="800" dirty="0" smtClean="0"/>
          </a:p>
          <a:p>
            <a:r>
              <a:rPr lang="en-US" sz="1400" b="1" dirty="0" smtClean="0"/>
              <a:t>Cuts:</a:t>
            </a:r>
            <a:r>
              <a:rPr lang="en-US" sz="1400" dirty="0" smtClean="0"/>
              <a:t> DCA on decay electrons</a:t>
            </a:r>
          </a:p>
          <a:p>
            <a:endParaRPr lang="en-US" sz="800" dirty="0" smtClean="0"/>
          </a:p>
          <a:p>
            <a:r>
              <a:rPr lang="en-US" sz="1400" b="1" dirty="0" smtClean="0"/>
              <a:t>Events:</a:t>
            </a:r>
            <a:r>
              <a:rPr lang="en-US" sz="1400" dirty="0" smtClean="0"/>
              <a:t> 200 GeV 500 M.B. Au + Au events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4268" y="5909846"/>
            <a:ext cx="2476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Y. </a:t>
            </a:r>
            <a:r>
              <a:rPr lang="en-US" sz="1600" i="1" dirty="0" err="1" smtClean="0"/>
              <a:t>Akiba</a:t>
            </a:r>
            <a:r>
              <a:rPr lang="en-US" sz="1600" i="1" dirty="0" smtClean="0"/>
              <a:t>, PHENIX, 2008.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>
            <a:off x="381000" y="723900"/>
            <a:ext cx="4114800" cy="5626100"/>
          </a:xfrm>
          <a:prstGeom prst="snip2DiagRect">
            <a:avLst>
              <a:gd name="adj1" fmla="val 0"/>
              <a:gd name="adj2" fmla="val 6919"/>
            </a:avLst>
          </a:prstGeom>
          <a:solidFill>
            <a:srgbClr val="FFFFFF"/>
          </a:solidFill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0" y="762000"/>
            <a:ext cx="4114800" cy="5588000"/>
          </a:xfrm>
          <a:prstGeom prst="roundRect">
            <a:avLst>
              <a:gd name="adj" fmla="val 7483"/>
            </a:avLst>
          </a:prstGeom>
          <a:noFill/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02020" y="8382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STAR HFT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620000" cy="488950"/>
          </a:xfrm>
        </p:spPr>
        <p:txBody>
          <a:bodyPr/>
          <a:lstStyle/>
          <a:p>
            <a:r>
              <a:rPr lang="en-US" dirty="0" smtClean="0"/>
              <a:t>Auxiliary Slides (2)- 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2</a:t>
            </a:r>
            <a:endParaRPr lang="en-US" b="1" i="1" baseline="-25000" dirty="0"/>
          </a:p>
        </p:txBody>
      </p:sp>
      <p:pic>
        <p:nvPicPr>
          <p:cNvPr id="6" name="Picture 5" descr="PHENIX_VTX_v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3733800" cy="2791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762000"/>
            <a:ext cx="1557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PHENIX VTX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253" y="3883223"/>
            <a:ext cx="390914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</a:rPr>
              <a:t>Blue</a:t>
            </a:r>
            <a:r>
              <a:rPr lang="en-US" sz="1400" b="1" dirty="0" smtClean="0"/>
              <a:t>: </a:t>
            </a:r>
            <a:r>
              <a:rPr lang="en-US" sz="1400" dirty="0" err="1" smtClean="0"/>
              <a:t>c</a:t>
            </a:r>
            <a:r>
              <a:rPr lang="en-US" sz="1400" dirty="0" smtClean="0"/>
              <a:t>-quark flows </a:t>
            </a:r>
            <a:r>
              <a:rPr lang="en-US" sz="1400" b="1" dirty="0" smtClean="0"/>
              <a:t>// </a:t>
            </a:r>
            <a:r>
              <a:rPr lang="en-US" sz="1400" b="1" dirty="0" smtClean="0">
                <a:solidFill>
                  <a:srgbClr val="FF0000"/>
                </a:solidFill>
              </a:rPr>
              <a:t>Red:</a:t>
            </a:r>
            <a:r>
              <a:rPr lang="en-US" sz="1400" b="1" dirty="0" smtClean="0"/>
              <a:t> </a:t>
            </a:r>
            <a:r>
              <a:rPr lang="en-US" sz="1400" dirty="0" err="1" smtClean="0"/>
              <a:t>c</a:t>
            </a:r>
            <a:r>
              <a:rPr lang="en-US" sz="1400" dirty="0" smtClean="0"/>
              <a:t>-quark does not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Dashed-curves: </a:t>
            </a:r>
            <a:r>
              <a:rPr lang="en-US" sz="1400" dirty="0" smtClean="0"/>
              <a:t>Assumed D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-mesom v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)</a:t>
            </a:r>
          </a:p>
          <a:p>
            <a:endParaRPr lang="en-US" sz="800" b="1" dirty="0" smtClean="0"/>
          </a:p>
          <a:p>
            <a:r>
              <a:rPr lang="en-US" sz="1400" b="1" dirty="0" smtClean="0"/>
              <a:t>Symbols:  </a:t>
            </a:r>
            <a:r>
              <a:rPr lang="en-US" sz="1400" i="1" dirty="0" smtClean="0"/>
              <a:t>D decay </a:t>
            </a:r>
            <a:r>
              <a:rPr lang="en-US" sz="1400" i="1" dirty="0" err="1" smtClean="0"/>
              <a:t>e</a:t>
            </a:r>
            <a:r>
              <a:rPr lang="en-US" sz="1400" i="1" dirty="0" smtClean="0"/>
              <a:t> v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(p</a:t>
            </a:r>
            <a:r>
              <a:rPr lang="en-US" sz="1400" i="1" baseline="-25000" dirty="0" smtClean="0"/>
              <a:t>T</a:t>
            </a:r>
            <a:r>
              <a:rPr lang="en-US" sz="1400" i="1" dirty="0" smtClean="0"/>
              <a:t>)</a:t>
            </a:r>
          </a:p>
          <a:p>
            <a:endParaRPr lang="en-US" sz="800" dirty="0" smtClean="0"/>
          </a:p>
          <a:p>
            <a:r>
              <a:rPr lang="en-US" sz="1400" b="1" dirty="0" smtClean="0"/>
              <a:t>Vertical bars: </a:t>
            </a:r>
            <a:r>
              <a:rPr lang="en-US" sz="1400" dirty="0" smtClean="0"/>
              <a:t>errors for </a:t>
            </a:r>
            <a:r>
              <a:rPr lang="en-US" sz="1400" i="1" dirty="0" err="1" smtClean="0"/>
              <a:t>b</a:t>
            </a:r>
            <a:r>
              <a:rPr lang="en-US" sz="1400" i="1" dirty="0" smtClean="0"/>
              <a:t> decay</a:t>
            </a:r>
            <a:r>
              <a:rPr lang="en-US" sz="1400" dirty="0" smtClean="0"/>
              <a:t> </a:t>
            </a:r>
            <a:r>
              <a:rPr lang="en-US" sz="1400" i="1" dirty="0" err="1" smtClean="0"/>
              <a:t>e</a:t>
            </a:r>
            <a:r>
              <a:rPr lang="en-US" sz="1400" i="1" dirty="0" smtClean="0"/>
              <a:t> v</a:t>
            </a:r>
            <a:r>
              <a:rPr lang="en-US" sz="1400" i="1" baseline="-25000" dirty="0" smtClean="0"/>
              <a:t>2</a:t>
            </a:r>
            <a:r>
              <a:rPr lang="en-US" sz="1400" i="1" dirty="0" smtClean="0"/>
              <a:t>(p</a:t>
            </a:r>
            <a:r>
              <a:rPr lang="en-US" sz="1400" i="1" baseline="-25000" dirty="0" smtClean="0"/>
              <a:t>T</a:t>
            </a:r>
            <a:r>
              <a:rPr lang="en-US" sz="1400" i="1" dirty="0" smtClean="0"/>
              <a:t>) </a:t>
            </a:r>
            <a:r>
              <a:rPr lang="en-US" sz="1400" dirty="0" smtClean="0"/>
              <a:t>from 200 GeV 500M minimum bias Au + Au events</a:t>
            </a:r>
          </a:p>
          <a:p>
            <a:endParaRPr lang="en-US" sz="1400" dirty="0" smtClean="0"/>
          </a:p>
          <a:p>
            <a:r>
              <a:rPr lang="en-US" sz="1400" b="1" dirty="0" smtClean="0"/>
              <a:t>Cuts:</a:t>
            </a:r>
            <a:r>
              <a:rPr lang="en-US" sz="1400" dirty="0" smtClean="0"/>
              <a:t> DCA on decay electrons</a:t>
            </a:r>
            <a:endParaRPr lang="en-US" sz="1400" dirty="0"/>
          </a:p>
        </p:txBody>
      </p:sp>
      <p:pic>
        <p:nvPicPr>
          <p:cNvPr id="14" name="Picture 13" descr="Fig15.gif"/>
          <p:cNvPicPr>
            <a:picLocks noChangeAspect="1"/>
          </p:cNvPicPr>
          <p:nvPr/>
        </p:nvPicPr>
        <p:blipFill>
          <a:blip r:embed="rId3"/>
          <a:srcRect l="4338" t="2456" r="3012"/>
          <a:stretch>
            <a:fillRect/>
          </a:stretch>
        </p:blipFill>
        <p:spPr>
          <a:xfrm>
            <a:off x="4724399" y="1193800"/>
            <a:ext cx="3810001" cy="2692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14268" y="5909846"/>
            <a:ext cx="2476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Y. </a:t>
            </a:r>
            <a:r>
              <a:rPr lang="en-US" sz="1600" i="1" dirty="0" err="1" smtClean="0"/>
              <a:t>Akiba</a:t>
            </a:r>
            <a:r>
              <a:rPr lang="en-US" sz="1600" i="1" dirty="0" smtClean="0"/>
              <a:t>, PHENIX, 2008.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9600" y="4600575"/>
            <a:ext cx="8001000" cy="1724025"/>
          </a:xfrm>
          <a:prstGeom prst="roundRect">
            <a:avLst>
              <a:gd name="adj" fmla="val 6768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3076575"/>
            <a:ext cx="8001000" cy="1419225"/>
          </a:xfrm>
          <a:prstGeom prst="roundRect">
            <a:avLst>
              <a:gd name="adj" fmla="val 6768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09600" y="685800"/>
            <a:ext cx="8001000" cy="2292191"/>
          </a:xfrm>
          <a:prstGeom prst="roundRect">
            <a:avLst>
              <a:gd name="adj" fmla="val 6768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-304800"/>
            <a:ext cx="8001000" cy="1143000"/>
          </a:xfrm>
        </p:spPr>
        <p:txBody>
          <a:bodyPr/>
          <a:lstStyle/>
          <a:p>
            <a:r>
              <a:rPr lang="en-US" dirty="0"/>
              <a:t>STAR Physics </a:t>
            </a:r>
            <a:r>
              <a:rPr lang="en-US" dirty="0" smtClean="0"/>
              <a:t>Focus </a:t>
            </a:r>
            <a:endParaRPr lang="en-US" dirty="0"/>
          </a:p>
        </p:txBody>
      </p:sp>
      <p:pic>
        <p:nvPicPr>
          <p:cNvPr id="259077" name="Picture 5" descr="phasendiagramm_qgp"/>
          <p:cNvPicPr>
            <a:picLocks noChangeAspect="1" noChangeArrowheads="1"/>
          </p:cNvPicPr>
          <p:nvPr/>
        </p:nvPicPr>
        <p:blipFill>
          <a:blip r:embed="rId3"/>
          <a:srcRect r="-948" b="4230"/>
          <a:stretch>
            <a:fillRect/>
          </a:stretch>
        </p:blipFill>
        <p:spPr bwMode="auto">
          <a:xfrm>
            <a:off x="762000" y="914400"/>
            <a:ext cx="286247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3810000" y="762000"/>
            <a:ext cx="4953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2400" b="1" dirty="0" smtClean="0"/>
              <a:t>1) At 200 GeV top energy</a:t>
            </a:r>
            <a:endParaRPr lang="en-US" sz="2400" dirty="0" smtClean="0"/>
          </a:p>
          <a:p>
            <a:pPr marL="457200" indent="-457200"/>
            <a:r>
              <a:rPr lang="en-US" sz="2000" dirty="0" smtClean="0"/>
              <a:t>     - </a:t>
            </a:r>
            <a:r>
              <a:rPr lang="en-US" sz="2000" dirty="0"/>
              <a:t>Study </a:t>
            </a:r>
            <a:r>
              <a:rPr lang="en-US" sz="2000" b="1" i="1" dirty="0">
                <a:solidFill>
                  <a:srgbClr val="85131D"/>
                </a:solidFill>
              </a:rPr>
              <a:t>medium properties, EoS</a:t>
            </a:r>
            <a:endParaRPr lang="en-US" sz="2000" dirty="0" smtClean="0"/>
          </a:p>
          <a:p>
            <a:pPr marL="457200" indent="-457200">
              <a:buFont typeface="Arial" pitchFamily="-65" charset="0"/>
              <a:buNone/>
            </a:pPr>
            <a:r>
              <a:rPr lang="en-US" sz="2000" dirty="0" smtClean="0"/>
              <a:t>     - </a:t>
            </a:r>
            <a:r>
              <a:rPr lang="en-US" sz="2000" dirty="0"/>
              <a:t>pQCD in hot and dense medium</a:t>
            </a:r>
          </a:p>
          <a:p>
            <a:pPr marL="457200" indent="-457200">
              <a:buFont typeface="Arial" pitchFamily="-65" charset="0"/>
              <a:buNone/>
            </a:pPr>
            <a:endParaRPr lang="en-US" sz="1000" dirty="0"/>
          </a:p>
          <a:p>
            <a:pPr marL="457200" indent="-457200">
              <a:buFont typeface="Arial" pitchFamily="-65" charset="0"/>
              <a:buNone/>
            </a:pPr>
            <a:r>
              <a:rPr lang="en-US" sz="2200" b="1" dirty="0"/>
              <a:t>2) RHIC beam energy scan</a:t>
            </a:r>
            <a:endParaRPr lang="en-US" sz="2200" b="1" dirty="0" smtClean="0"/>
          </a:p>
          <a:p>
            <a:pPr marL="457200" indent="-457200"/>
            <a:r>
              <a:rPr lang="en-US" dirty="0" smtClean="0"/>
              <a:t>      </a:t>
            </a:r>
            <a:r>
              <a:rPr lang="en-US" sz="2000" dirty="0" smtClean="0"/>
              <a:t>- </a:t>
            </a:r>
            <a:r>
              <a:rPr lang="en-US" sz="2000" dirty="0"/>
              <a:t>Search </a:t>
            </a:r>
            <a:r>
              <a:rPr lang="en-US" sz="2000" dirty="0" smtClean="0"/>
              <a:t>for the </a:t>
            </a:r>
            <a:r>
              <a:rPr lang="en-US" sz="2000" b="1" i="1" dirty="0" smtClean="0">
                <a:solidFill>
                  <a:srgbClr val="85131D"/>
                </a:solidFill>
              </a:rPr>
              <a:t>QCD critical </a:t>
            </a:r>
            <a:r>
              <a:rPr lang="en-US" sz="2000" b="1" i="1" dirty="0">
                <a:solidFill>
                  <a:srgbClr val="85131D"/>
                </a:solidFill>
              </a:rPr>
              <a:t>point</a:t>
            </a:r>
            <a:endParaRPr lang="en-US" sz="2000" dirty="0" smtClean="0"/>
          </a:p>
          <a:p>
            <a:pPr marL="457200" indent="-457200">
              <a:buFont typeface="Arial" pitchFamily="-65" charset="0"/>
              <a:buNone/>
            </a:pPr>
            <a:r>
              <a:rPr lang="en-US" dirty="0" smtClean="0"/>
              <a:t>      </a:t>
            </a:r>
            <a:r>
              <a:rPr lang="en-US" sz="2000" dirty="0" smtClean="0"/>
              <a:t>- </a:t>
            </a:r>
            <a:r>
              <a:rPr lang="en-US" sz="2000" dirty="0"/>
              <a:t>Chiral symmetry restoration</a:t>
            </a:r>
          </a:p>
        </p:txBody>
      </p:sp>
      <p:pic>
        <p:nvPicPr>
          <p:cNvPr id="259082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228975"/>
            <a:ext cx="2557670" cy="1114425"/>
          </a:xfrm>
          <a:prstGeom prst="rect">
            <a:avLst/>
          </a:prstGeom>
          <a:noFill/>
          <a:ln w="12700">
            <a:solidFill>
              <a:srgbClr val="B0190F"/>
            </a:solidFill>
            <a:miter lim="800000"/>
            <a:headEnd/>
            <a:tailEnd/>
          </a:ln>
        </p:spPr>
      </p:pic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3657600" y="3376136"/>
            <a:ext cx="4800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65" charset="0"/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/>
              <a:t> Spin program</a:t>
            </a:r>
            <a:endParaRPr lang="en-US" sz="2400" dirty="0" smtClean="0"/>
          </a:p>
          <a:p>
            <a:pPr marL="457200" indent="-457200">
              <a:buFont typeface="Arial" pitchFamily="-65" charset="0"/>
              <a:buNone/>
            </a:pPr>
            <a:r>
              <a:rPr lang="en-US" dirty="0" smtClean="0"/>
              <a:t>       - </a:t>
            </a:r>
            <a:r>
              <a:rPr lang="en-US" dirty="0"/>
              <a:t>Study </a:t>
            </a:r>
            <a:r>
              <a:rPr lang="en-US" b="1" i="1" dirty="0">
                <a:solidFill>
                  <a:srgbClr val="96151F"/>
                </a:solidFill>
              </a:rPr>
              <a:t>proton intrinsic properties</a:t>
            </a:r>
            <a:endParaRPr lang="en-US" dirty="0"/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>
            <a:off x="3581400" y="4800600"/>
            <a:ext cx="54102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65" charset="0"/>
              <a:buNone/>
            </a:pPr>
            <a:r>
              <a:rPr lang="en-US" sz="2000" dirty="0" smtClean="0"/>
              <a:t> </a:t>
            </a:r>
            <a:r>
              <a:rPr lang="en-US" sz="2400" b="1" dirty="0" smtClean="0"/>
              <a:t>Forward program</a:t>
            </a:r>
            <a:endParaRPr lang="en-US" sz="2400" dirty="0" smtClean="0"/>
          </a:p>
          <a:p>
            <a:pPr marL="457200" indent="-457200"/>
            <a:r>
              <a:rPr lang="en-US" dirty="0" smtClean="0"/>
              <a:t>    - </a:t>
            </a:r>
            <a:r>
              <a:rPr lang="en-US" dirty="0"/>
              <a:t>Study low-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smtClean="0"/>
              <a:t>properties, </a:t>
            </a:r>
            <a:r>
              <a:rPr lang="en-US" dirty="0"/>
              <a:t>search for </a:t>
            </a:r>
            <a:r>
              <a:rPr lang="en-US" b="1" i="1" dirty="0" smtClean="0">
                <a:solidFill>
                  <a:srgbClr val="791118"/>
                </a:solidFill>
              </a:rPr>
              <a:t>CGC</a:t>
            </a:r>
            <a:endParaRPr lang="en-US" dirty="0" smtClean="0"/>
          </a:p>
          <a:p>
            <a:pPr marL="457200" indent="-457200"/>
            <a:r>
              <a:rPr lang="en-US" dirty="0" smtClean="0"/>
              <a:t>    - </a:t>
            </a:r>
            <a:r>
              <a:rPr lang="en-US" dirty="0"/>
              <a:t>Study </a:t>
            </a:r>
            <a:r>
              <a:rPr lang="en-US" dirty="0" smtClean="0"/>
              <a:t>elastic (inelastic) </a:t>
            </a:r>
            <a:r>
              <a:rPr lang="en-US" dirty="0"/>
              <a:t>processes (pp2pp)</a:t>
            </a:r>
            <a:endParaRPr lang="en-US" dirty="0" smtClean="0"/>
          </a:p>
          <a:p>
            <a:pPr marL="457200" indent="-457200">
              <a:buFont typeface="Arial" pitchFamily="-65" charset="0"/>
              <a:buNone/>
            </a:pPr>
            <a:r>
              <a:rPr lang="en-US" dirty="0" smtClean="0"/>
              <a:t>    - </a:t>
            </a:r>
            <a:r>
              <a:rPr lang="en-US" dirty="0"/>
              <a:t>Investigate </a:t>
            </a:r>
            <a:r>
              <a:rPr lang="en-US" b="1" i="1" dirty="0" err="1">
                <a:solidFill>
                  <a:srgbClr val="791118"/>
                </a:solidFill>
              </a:rPr>
              <a:t>gluonic</a:t>
            </a:r>
            <a:r>
              <a:rPr lang="en-US" b="1" i="1" dirty="0">
                <a:solidFill>
                  <a:srgbClr val="791118"/>
                </a:solidFill>
              </a:rPr>
              <a:t> </a:t>
            </a:r>
            <a:r>
              <a:rPr lang="en-US" b="1" i="1" dirty="0" smtClean="0">
                <a:solidFill>
                  <a:srgbClr val="791118"/>
                </a:solidFill>
              </a:rPr>
              <a:t>exchanges</a:t>
            </a:r>
            <a:endParaRPr lang="en-US" b="1" i="1" dirty="0">
              <a:solidFill>
                <a:srgbClr val="791118"/>
              </a:solidFill>
            </a:endParaRPr>
          </a:p>
        </p:txBody>
      </p:sp>
      <p:pic>
        <p:nvPicPr>
          <p:cNvPr id="259085" name="Picture 13" descr="phase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t="15918" r="25899"/>
          <a:stretch>
            <a:fillRect/>
          </a:stretch>
        </p:blipFill>
        <p:spPr bwMode="auto">
          <a:xfrm>
            <a:off x="1143000" y="4648200"/>
            <a:ext cx="2133600" cy="1586406"/>
          </a:xfrm>
          <a:prstGeom prst="rect">
            <a:avLst/>
          </a:prstGeom>
          <a:noFill/>
          <a:ln w="9525">
            <a:solidFill>
              <a:srgbClr val="C4EB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5738" y="-76200"/>
            <a:ext cx="6850062" cy="792163"/>
          </a:xfrm>
        </p:spPr>
        <p:txBody>
          <a:bodyPr/>
          <a:lstStyle/>
          <a:p>
            <a:r>
              <a:rPr lang="en-US"/>
              <a:t>Partonic Energy Loss at RHIC</a:t>
            </a:r>
            <a:endParaRPr lang="en-US" sz="2800" baseline="-2500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38600" y="4648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5763" y="4346575"/>
            <a:ext cx="8301037" cy="181588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800" dirty="0"/>
              <a:t>Central Au+Au collisions:</a:t>
            </a:r>
            <a:r>
              <a:rPr lang="en-US" sz="1800" dirty="0" smtClean="0"/>
              <a:t> light </a:t>
            </a:r>
            <a:r>
              <a:rPr lang="en-US" dirty="0" smtClean="0"/>
              <a:t>quark </a:t>
            </a:r>
            <a:r>
              <a:rPr lang="en-US" sz="1800" dirty="0" smtClean="0"/>
              <a:t>hadrons </a:t>
            </a:r>
            <a:r>
              <a:rPr lang="en-US" sz="1800" dirty="0"/>
              <a:t>and the away-side jet in back-to-back ‘jets’</a:t>
            </a:r>
            <a:r>
              <a:rPr lang="en-US" sz="1800" dirty="0" smtClean="0"/>
              <a:t> are </a:t>
            </a:r>
            <a:r>
              <a:rPr lang="en-US" sz="1800" dirty="0"/>
              <a:t>suppressed. Different for p+p and d+Au collisions.</a:t>
            </a:r>
            <a:r>
              <a:rPr lang="en-US" sz="1800" dirty="0">
                <a:solidFill>
                  <a:srgbClr val="990000"/>
                </a:solidFill>
              </a:rPr>
              <a:t> </a:t>
            </a:r>
          </a:p>
          <a:p>
            <a:pPr eaLnBrk="1" hangingPunct="1"/>
            <a:r>
              <a:rPr lang="en-US" sz="1800" dirty="0">
                <a:solidFill>
                  <a:srgbClr val="990000"/>
                </a:solidFill>
              </a:rPr>
              <a:t> </a:t>
            </a:r>
            <a:r>
              <a:rPr lang="en-US" sz="1800" u="sng" dirty="0">
                <a:solidFill>
                  <a:srgbClr val="990000"/>
                </a:solidFill>
              </a:rPr>
              <a:t>Energy density at RHIC: </a:t>
            </a:r>
            <a:r>
              <a:rPr lang="en-US" sz="2800" b="1" u="sng" dirty="0" err="1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1800" u="sng" dirty="0">
                <a:solidFill>
                  <a:srgbClr val="990000"/>
                </a:solidFill>
              </a:rPr>
              <a:t>  &gt; 5 GeV/fm</a:t>
            </a:r>
            <a:r>
              <a:rPr lang="en-US" sz="1800" u="sng" baseline="30000" dirty="0">
                <a:solidFill>
                  <a:srgbClr val="990000"/>
                </a:solidFill>
              </a:rPr>
              <a:t>3 </a:t>
            </a:r>
            <a:r>
              <a:rPr lang="en-US" sz="1800" u="sng" dirty="0">
                <a:solidFill>
                  <a:srgbClr val="990000"/>
                </a:solidFill>
              </a:rPr>
              <a:t>~ 30</a:t>
            </a:r>
            <a:r>
              <a:rPr lang="en-US" sz="2800" b="1" u="sng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</a:t>
            </a:r>
            <a:r>
              <a:rPr lang="en-US" sz="2000" b="1" u="sng" baseline="-25000" dirty="0">
                <a:solidFill>
                  <a:srgbClr val="990000"/>
                </a:solidFill>
                <a:latin typeface="Arial Black" pitchFamily="-107" charset="0"/>
                <a:sym typeface="Symbol" pitchFamily="-107" charset="2"/>
              </a:rPr>
              <a:t>0</a:t>
            </a:r>
            <a:endParaRPr lang="en-US" sz="800" dirty="0">
              <a:solidFill>
                <a:srgbClr val="990000"/>
              </a:solidFill>
            </a:endParaRPr>
          </a:p>
          <a:p>
            <a:pPr eaLnBrk="1" hangingPunct="1"/>
            <a:endParaRPr lang="en-US" sz="800" dirty="0"/>
          </a:p>
          <a:p>
            <a:pPr eaLnBrk="1" hangingPunct="1"/>
            <a:r>
              <a:rPr lang="en-US" sz="1800" dirty="0"/>
              <a:t> </a:t>
            </a:r>
            <a:r>
              <a:rPr lang="en-US" sz="2000" b="1" i="1" dirty="0"/>
              <a:t>Explore pQCD in hot/dense medium</a:t>
            </a:r>
          </a:p>
          <a:p>
            <a:pPr eaLnBrk="1" hangingPunct="1"/>
            <a:r>
              <a:rPr lang="en-US" sz="2000" b="1" i="1" dirty="0"/>
              <a:t>                              </a:t>
            </a:r>
            <a:r>
              <a:rPr lang="en-US" sz="2000" b="1" i="1" dirty="0" err="1"/>
              <a:t>R</a:t>
            </a:r>
            <a:r>
              <a:rPr lang="en-US" sz="2000" b="1" i="1" baseline="-25000" dirty="0" err="1"/>
              <a:t>AA</a:t>
            </a:r>
            <a:r>
              <a:rPr lang="en-US" sz="2000" b="1" i="1" dirty="0" err="1" smtClean="0"/>
              <a:t>(c,b</a:t>
            </a:r>
            <a:r>
              <a:rPr lang="en-US" sz="2000" b="1" i="1" dirty="0" smtClean="0"/>
              <a:t>) </a:t>
            </a:r>
            <a:r>
              <a:rPr lang="en-US" sz="2000" b="1" i="1" dirty="0"/>
              <a:t>measurements are needed!</a:t>
            </a:r>
            <a:endParaRPr lang="en-US" sz="18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 t="11539" r="2884"/>
          <a:stretch>
            <a:fillRect/>
          </a:stretch>
        </p:blipFill>
        <p:spPr bwMode="auto">
          <a:xfrm>
            <a:off x="533400" y="838200"/>
            <a:ext cx="7696200" cy="350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47800" y="685800"/>
            <a:ext cx="3125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Nucl. Phys. </a:t>
            </a:r>
            <a:r>
              <a:rPr lang="en-US" sz="1400" b="1" i="1" u="sng" dirty="0" smtClean="0"/>
              <a:t>A757</a:t>
            </a:r>
            <a:r>
              <a:rPr lang="en-US" sz="1400" dirty="0" smtClean="0"/>
              <a:t>, 102(2005).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533400"/>
          </a:xfrm>
        </p:spPr>
        <p:txBody>
          <a:bodyPr/>
          <a:lstStyle/>
          <a:p>
            <a:r>
              <a:rPr lang="en-US" sz="4000" i="1">
                <a:sym typeface="Symbol" pitchFamily="-107" charset="2"/>
              </a:rPr>
              <a:t> </a:t>
            </a:r>
            <a:r>
              <a:rPr lang="en-US"/>
              <a:t>-meson Flow: Partonic Flow</a:t>
            </a:r>
          </a:p>
        </p:txBody>
      </p:sp>
      <p:pic>
        <p:nvPicPr>
          <p:cNvPr id="38915" name="Picture 3" descr="starv2_phi_31july05"/>
          <p:cNvPicPr>
            <a:picLocks noChangeAspect="1" noChangeArrowheads="1"/>
          </p:cNvPicPr>
          <p:nvPr/>
        </p:nvPicPr>
        <p:blipFill>
          <a:blip r:embed="rId3"/>
          <a:srcRect t="5412" b="5647"/>
          <a:stretch>
            <a:fillRect/>
          </a:stretch>
        </p:blipFill>
        <p:spPr bwMode="auto">
          <a:xfrm>
            <a:off x="4038600" y="803275"/>
            <a:ext cx="4572000" cy="3387725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4318000"/>
            <a:ext cx="8229600" cy="2006600"/>
          </a:xfrm>
          <a:prstGeom prst="rect">
            <a:avLst/>
          </a:prstGeom>
          <a:noFill/>
          <a:ln w="9525">
            <a:solidFill>
              <a:srgbClr val="791118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sym typeface="Symbol" pitchFamily="-107" charset="2"/>
              </a:rPr>
              <a:t>  “</a:t>
            </a:r>
            <a:r>
              <a:rPr lang="en-US" sz="1800" b="1" dirty="0" err="1">
                <a:solidFill>
                  <a:schemeClr val="tx2"/>
                </a:solidFill>
                <a:sym typeface="Symbol" pitchFamily="-107" charset="2"/>
              </a:rPr>
              <a:t></a:t>
            </a:r>
            <a:r>
              <a:rPr lang="en-US" sz="1800" b="1" dirty="0">
                <a:solidFill>
                  <a:schemeClr val="tx2"/>
                </a:solidFill>
              </a:rPr>
              <a:t>-mesons (and other hadrons) are</a:t>
            </a:r>
            <a:r>
              <a:rPr lang="en-US" sz="1800" b="1" dirty="0"/>
              <a:t> produced via coalescence of seemingly thermalized quarks in central Au+Au collisions. This observation implies </a:t>
            </a:r>
            <a:r>
              <a:rPr lang="en-US" sz="1800" b="1" i="1" dirty="0">
                <a:solidFill>
                  <a:srgbClr val="85131D"/>
                </a:solidFill>
              </a:rPr>
              <a:t>hot and dense matter with partonic collectivity</a:t>
            </a:r>
            <a:r>
              <a:rPr lang="en-US" sz="1800" b="1" dirty="0"/>
              <a:t> has been formed at RHIC”</a:t>
            </a:r>
          </a:p>
          <a:p>
            <a:endParaRPr lang="en-US" sz="900" b="1" dirty="0"/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In order to test early thermalization: v</a:t>
            </a:r>
            <a:r>
              <a:rPr lang="en-US" sz="2200" b="1" i="1" baseline="-25000" dirty="0">
                <a:solidFill>
                  <a:srgbClr val="000000"/>
                </a:solidFill>
              </a:rPr>
              <a:t>2</a:t>
            </a:r>
            <a:r>
              <a:rPr lang="en-US" sz="2200" b="1" i="1" dirty="0">
                <a:solidFill>
                  <a:srgbClr val="000000"/>
                </a:solidFill>
              </a:rPr>
              <a:t>(p</a:t>
            </a:r>
            <a:r>
              <a:rPr lang="en-US" sz="2200" b="1" i="1" baseline="-25000" dirty="0">
                <a:solidFill>
                  <a:srgbClr val="000000"/>
                </a:solidFill>
              </a:rPr>
              <a:t>T</a:t>
            </a:r>
            <a:r>
              <a:rPr lang="en-US" sz="2200" b="1" i="1" dirty="0">
                <a:solidFill>
                  <a:srgbClr val="000000"/>
                </a:solidFill>
              </a:rPr>
              <a:t>) of </a:t>
            </a:r>
          </a:p>
          <a:p>
            <a:pPr eaLnBrk="1" hangingPunct="1"/>
            <a:r>
              <a:rPr lang="en-US" sz="2200" b="1" i="1" dirty="0">
                <a:solidFill>
                  <a:srgbClr val="000000"/>
                </a:solidFill>
              </a:rPr>
              <a:t>               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c</a:t>
            </a:r>
            <a:r>
              <a:rPr lang="en-US" sz="2200" b="1" i="1" dirty="0" smtClean="0">
                <a:solidFill>
                  <a:srgbClr val="000000"/>
                </a:solidFill>
              </a:rPr>
              <a:t>- </a:t>
            </a:r>
            <a:r>
              <a:rPr lang="en-US" sz="2200" b="1" i="1" dirty="0">
                <a:solidFill>
                  <a:srgbClr val="000000"/>
                </a:solidFill>
              </a:rPr>
              <a:t>and  </a:t>
            </a:r>
            <a:r>
              <a:rPr lang="en-US" sz="2200" b="1" i="1" dirty="0" smtClean="0">
                <a:solidFill>
                  <a:srgbClr val="000000"/>
                </a:solidFill>
              </a:rPr>
              <a:t> </a:t>
            </a:r>
            <a:r>
              <a:rPr lang="en-US" sz="2200" b="1" i="1" dirty="0" err="1" smtClean="0">
                <a:solidFill>
                  <a:srgbClr val="000000"/>
                </a:solidFill>
              </a:rPr>
              <a:t>b</a:t>
            </a:r>
            <a:r>
              <a:rPr lang="en-US" sz="2200" b="1" i="1" dirty="0" smtClean="0">
                <a:solidFill>
                  <a:srgbClr val="000000"/>
                </a:solidFill>
              </a:rPr>
              <a:t>-hadrons </a:t>
            </a:r>
            <a:r>
              <a:rPr lang="en-US" sz="2200" b="1" i="1" dirty="0">
                <a:solidFill>
                  <a:srgbClr val="000000"/>
                </a:solidFill>
              </a:rPr>
              <a:t>data are needed!</a:t>
            </a:r>
            <a:endParaRPr lang="en-US" sz="1400" dirty="0"/>
          </a:p>
        </p:txBody>
      </p:sp>
      <p:pic>
        <p:nvPicPr>
          <p:cNvPr id="38917" name="Picture 5" descr="OmegaPhiRatioPP31Jan07"/>
          <p:cNvPicPr>
            <a:picLocks noChangeAspect="1" noChangeArrowheads="1"/>
          </p:cNvPicPr>
          <p:nvPr/>
        </p:nvPicPr>
        <p:blipFill>
          <a:blip r:embed="rId4"/>
          <a:srcRect l="2380" t="2721" r="2380"/>
          <a:stretch>
            <a:fillRect/>
          </a:stretch>
        </p:blipFill>
        <p:spPr bwMode="auto">
          <a:xfrm>
            <a:off x="381000" y="838200"/>
            <a:ext cx="3581400" cy="34401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2759" y="609600"/>
            <a:ext cx="3507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Phys. Rev. Lett. </a:t>
            </a:r>
            <a:r>
              <a:rPr lang="en-US" sz="1400" b="1" i="1" u="sng" dirty="0" smtClean="0"/>
              <a:t>99</a:t>
            </a:r>
            <a:r>
              <a:rPr lang="en-US" sz="1400" dirty="0" smtClean="0"/>
              <a:t>, 112301(2007).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1295400" y="4693384"/>
            <a:ext cx="6858000" cy="163121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Arial"/>
                <a:cs typeface="Arial"/>
              </a:rPr>
              <a:t>Low p</a:t>
            </a:r>
            <a:r>
              <a:rPr lang="en-US" sz="1800" baseline="-25000" dirty="0">
                <a:latin typeface="Arial"/>
                <a:cs typeface="Arial"/>
              </a:rPr>
              <a:t>T</a:t>
            </a:r>
            <a:r>
              <a:rPr lang="en-US" sz="1800" baseline="-25000" dirty="0" smtClean="0">
                <a:latin typeface="Arial"/>
                <a:cs typeface="Arial"/>
              </a:rPr>
              <a:t> </a:t>
            </a:r>
            <a:r>
              <a:rPr lang="en-US" sz="1800" dirty="0" smtClean="0">
                <a:latin typeface="Arial"/>
                <a:cs typeface="Arial"/>
              </a:rPr>
              <a:t>(≤ 2 GeV/c):</a:t>
            </a:r>
            <a:r>
              <a:rPr lang="en-US" dirty="0" smtClean="0">
                <a:cs typeface="Arial"/>
              </a:rPr>
              <a:t> hydrodynamic mass </a:t>
            </a:r>
            <a:r>
              <a:rPr lang="en-US" sz="1800" dirty="0" smtClean="0">
                <a:latin typeface="Arial"/>
                <a:cs typeface="Arial"/>
              </a:rPr>
              <a:t>ordering</a:t>
            </a:r>
          </a:p>
          <a:p>
            <a:r>
              <a:rPr lang="en-US" dirty="0" smtClean="0">
                <a:latin typeface="Arial"/>
                <a:cs typeface="Arial"/>
              </a:rPr>
              <a:t>High </a:t>
            </a:r>
            <a:r>
              <a:rPr lang="en-US" dirty="0" smtClean="0">
                <a:cs typeface="Arial"/>
              </a:rPr>
              <a:t>p</a:t>
            </a:r>
            <a:r>
              <a:rPr lang="en-US" baseline="-25000" dirty="0" smtClean="0">
                <a:cs typeface="Arial"/>
              </a:rPr>
              <a:t>T </a:t>
            </a:r>
            <a:r>
              <a:rPr lang="en-US" dirty="0" smtClean="0">
                <a:cs typeface="Arial"/>
              </a:rPr>
              <a:t>(&gt; 2 GeV/c): number of quarks ordering</a:t>
            </a:r>
          </a:p>
          <a:p>
            <a:r>
              <a:rPr lang="en-US" dirty="0" smtClean="0">
                <a:cs typeface="Arial"/>
              </a:rPr>
              <a:t> 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hadron: smaller interaction strength in hadronic medium</a:t>
            </a:r>
          </a:p>
          <a:p>
            <a:r>
              <a:rPr lang="en-US" dirty="0" smtClean="0">
                <a:cs typeface="Arial"/>
              </a:rPr>
              <a:t>  light- and </a:t>
            </a:r>
            <a:r>
              <a:rPr lang="en-US" dirty="0" err="1" smtClean="0">
                <a:cs typeface="Arial"/>
              </a:rPr>
              <a:t>s</a:t>
            </a:r>
            <a:r>
              <a:rPr lang="en-US" dirty="0" smtClean="0">
                <a:cs typeface="Arial"/>
              </a:rPr>
              <a:t>-quark hadrons: similar v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 pattern</a:t>
            </a:r>
            <a:endParaRPr lang="en-US" sz="800" dirty="0" smtClean="0">
              <a:cs typeface="Arial"/>
            </a:endParaRPr>
          </a:p>
          <a:p>
            <a:endParaRPr lang="en-US" sz="800" dirty="0" smtClean="0">
              <a:cs typeface="Arial"/>
            </a:endParaRPr>
          </a:p>
          <a:p>
            <a:r>
              <a:rPr lang="en-US" sz="2000" b="1" i="1" dirty="0" smtClean="0">
                <a:solidFill>
                  <a:srgbClr val="800000"/>
                </a:solidFill>
                <a:cs typeface="Arial"/>
              </a:rPr>
              <a:t>  </a:t>
            </a:r>
            <a:r>
              <a:rPr lang="en-US" sz="2000" b="1" i="1" dirty="0" smtClean="0">
                <a:cs typeface="Arial"/>
              </a:rPr>
              <a:t>=&gt; Collectivity developed at partonic stage!</a:t>
            </a:r>
            <a:r>
              <a:rPr lang="en-US" dirty="0" smtClean="0">
                <a:cs typeface="Arial"/>
              </a:rPr>
              <a:t>   </a:t>
            </a:r>
          </a:p>
        </p:txBody>
      </p:sp>
      <p:pic>
        <p:nvPicPr>
          <p:cNvPr id="4" name="Picture 3" descr="plot1_v2_2april0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b="9756"/>
              <a:stretch>
                <a:fillRect/>
              </a:stretch>
            </p:blipFill>
          </mc:Choice>
          <mc:Fallback>
            <p:blipFill>
              <a:blip r:embed="rId4"/>
              <a:srcRect b="9756"/>
              <a:stretch>
                <a:fillRect/>
              </a:stretch>
            </p:blipFill>
          </mc:Fallback>
        </mc:AlternateContent>
        <p:spPr>
          <a:xfrm>
            <a:off x="533400" y="457200"/>
            <a:ext cx="79248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Partonic Collectivity at RHIC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6" name="Frame 5"/>
          <p:cNvSpPr/>
          <p:nvPr/>
        </p:nvSpPr>
        <p:spPr>
          <a:xfrm>
            <a:off x="4953000" y="1104900"/>
            <a:ext cx="3276600" cy="2743200"/>
          </a:xfrm>
          <a:prstGeom prst="frame">
            <a:avLst>
              <a:gd name="adj1" fmla="val 555"/>
            </a:avLst>
          </a:prstGeom>
          <a:solidFill>
            <a:schemeClr val="tx1"/>
          </a:solidFill>
          <a:ln w="38100" cap="flat" cmpd="dbl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3073" y="4267200"/>
            <a:ext cx="1438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QM2009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38473" y="152400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STAR: preliminary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ounded Rectangle 148"/>
          <p:cNvSpPr/>
          <p:nvPr/>
        </p:nvSpPr>
        <p:spPr>
          <a:xfrm>
            <a:off x="609600" y="1447800"/>
            <a:ext cx="8001000" cy="4902200"/>
          </a:xfrm>
          <a:prstGeom prst="roundRect">
            <a:avLst>
              <a:gd name="adj" fmla="val 3212"/>
            </a:avLst>
          </a:prstGeom>
          <a:gradFill flip="none" rotWithShape="1">
            <a:gsLst>
              <a:gs pos="99000">
                <a:schemeClr val="bg1"/>
              </a:gs>
              <a:gs pos="100000">
                <a:srgbClr val="000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035" name="Rectangle 3"/>
          <p:cNvSpPr>
            <a:spLocks noChangeAspect="1" noChangeArrowheads="1"/>
          </p:cNvSpPr>
          <p:nvPr/>
        </p:nvSpPr>
        <p:spPr bwMode="auto">
          <a:xfrm>
            <a:off x="1935641" y="2576141"/>
            <a:ext cx="5453313" cy="3200269"/>
          </a:xfrm>
          <a:prstGeom prst="rect">
            <a:avLst/>
          </a:prstGeom>
          <a:solidFill>
            <a:srgbClr val="3366FF">
              <a:alpha val="67000"/>
            </a:srgbClr>
          </a:solidFill>
          <a:ln w="25400">
            <a:solidFill>
              <a:srgbClr val="FFCC99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6" name="Rectangle 4"/>
          <p:cNvSpPr>
            <a:spLocks noChangeAspect="1" noChangeArrowheads="1"/>
          </p:cNvSpPr>
          <p:nvPr/>
        </p:nvSpPr>
        <p:spPr bwMode="auto">
          <a:xfrm>
            <a:off x="1950042" y="3689466"/>
            <a:ext cx="599044" cy="2131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hlink"/>
            </a:solidFill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7" name="Arc 5"/>
          <p:cNvSpPr>
            <a:spLocks noChangeAspect="1"/>
          </p:cNvSpPr>
          <p:nvPr/>
        </p:nvSpPr>
        <p:spPr bwMode="auto">
          <a:xfrm flipH="1">
            <a:off x="5358542" y="5001548"/>
            <a:ext cx="2010252" cy="80222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99FF99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8" name="Line 6"/>
          <p:cNvSpPr>
            <a:spLocks noChangeAspect="1" noChangeShapeType="1"/>
          </p:cNvSpPr>
          <p:nvPr/>
        </p:nvSpPr>
        <p:spPr bwMode="auto">
          <a:xfrm>
            <a:off x="1950042" y="2463800"/>
            <a:ext cx="0" cy="33558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39" name="Arc 7"/>
          <p:cNvSpPr>
            <a:spLocks noChangeAspect="1"/>
          </p:cNvSpPr>
          <p:nvPr/>
        </p:nvSpPr>
        <p:spPr bwMode="auto">
          <a:xfrm>
            <a:off x="2501565" y="3698107"/>
            <a:ext cx="3674902" cy="2131593"/>
          </a:xfrm>
          <a:custGeom>
            <a:avLst/>
            <a:gdLst>
              <a:gd name="G0" fmla="+- 62 0 0"/>
              <a:gd name="G1" fmla="+- 21600 0 0"/>
              <a:gd name="G2" fmla="+- 21600 0 0"/>
              <a:gd name="T0" fmla="*/ 0 w 21662"/>
              <a:gd name="T1" fmla="*/ 1 h 21600"/>
              <a:gd name="T2" fmla="*/ 21662 w 21662"/>
              <a:gd name="T3" fmla="*/ 21600 h 21600"/>
              <a:gd name="T4" fmla="*/ 62 w 2166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62" h="21600" fill="none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</a:path>
              <a:path w="21662" h="21600" stroke="0" extrusionOk="0">
                <a:moveTo>
                  <a:pt x="-1" y="0"/>
                </a:moveTo>
                <a:cubicBezTo>
                  <a:pt x="20" y="0"/>
                  <a:pt x="41" y="-1"/>
                  <a:pt x="62" y="-1"/>
                </a:cubicBezTo>
                <a:cubicBezTo>
                  <a:pt x="11991" y="-1"/>
                  <a:pt x="21662" y="9670"/>
                  <a:pt x="21662" y="21600"/>
                </a:cubicBezTo>
                <a:lnTo>
                  <a:pt x="62" y="2160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0" name="Oval 8"/>
          <p:cNvSpPr>
            <a:spLocks noChangeAspect="1" noChangeArrowheads="1"/>
          </p:cNvSpPr>
          <p:nvPr/>
        </p:nvSpPr>
        <p:spPr bwMode="auto">
          <a:xfrm>
            <a:off x="2504445" y="3643377"/>
            <a:ext cx="102241" cy="89296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1" name="Line 9"/>
          <p:cNvSpPr>
            <a:spLocks noChangeAspect="1" noChangeShapeType="1"/>
          </p:cNvSpPr>
          <p:nvPr/>
        </p:nvSpPr>
        <p:spPr bwMode="auto">
          <a:xfrm flipH="1">
            <a:off x="1950042" y="3689466"/>
            <a:ext cx="601924" cy="144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2" name="Line 10"/>
          <p:cNvSpPr>
            <a:spLocks noChangeAspect="1" noChangeShapeType="1"/>
          </p:cNvSpPr>
          <p:nvPr/>
        </p:nvSpPr>
        <p:spPr bwMode="auto">
          <a:xfrm flipV="1">
            <a:off x="1950042" y="5818178"/>
            <a:ext cx="5508033" cy="14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0043" name="Line 11"/>
          <p:cNvSpPr>
            <a:spLocks noChangeAspect="1" noChangeShapeType="1"/>
          </p:cNvSpPr>
          <p:nvPr/>
        </p:nvSpPr>
        <p:spPr bwMode="auto">
          <a:xfrm>
            <a:off x="4667338" y="5655428"/>
            <a:ext cx="0" cy="16563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3519651" y="5174379"/>
            <a:ext cx="652324" cy="424878"/>
            <a:chOff x="2335" y="2724"/>
            <a:chExt cx="358" cy="262"/>
          </a:xfrm>
        </p:grpSpPr>
        <p:sp>
          <p:nvSpPr>
            <p:cNvPr id="300045" name="Oval 13"/>
            <p:cNvSpPr>
              <a:spLocks noChangeAspect="1" noChangeArrowheads="1"/>
            </p:cNvSpPr>
            <p:nvPr/>
          </p:nvSpPr>
          <p:spPr bwMode="auto">
            <a:xfrm>
              <a:off x="2430" y="2785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6" name="Oval 14"/>
            <p:cNvSpPr>
              <a:spLocks noChangeAspect="1" noChangeArrowheads="1"/>
            </p:cNvSpPr>
            <p:nvPr/>
          </p:nvSpPr>
          <p:spPr bwMode="auto">
            <a:xfrm>
              <a:off x="2516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7" name="Oval 15"/>
            <p:cNvSpPr>
              <a:spLocks noChangeAspect="1" noChangeArrowheads="1"/>
            </p:cNvSpPr>
            <p:nvPr/>
          </p:nvSpPr>
          <p:spPr bwMode="auto">
            <a:xfrm>
              <a:off x="2501" y="275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8" name="Oval 16"/>
            <p:cNvSpPr>
              <a:spLocks noChangeAspect="1" noChangeArrowheads="1"/>
            </p:cNvSpPr>
            <p:nvPr/>
          </p:nvSpPr>
          <p:spPr bwMode="auto">
            <a:xfrm>
              <a:off x="2359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49" name="Oval 17"/>
            <p:cNvSpPr>
              <a:spLocks noChangeAspect="1" noChangeArrowheads="1"/>
            </p:cNvSpPr>
            <p:nvPr/>
          </p:nvSpPr>
          <p:spPr bwMode="auto">
            <a:xfrm>
              <a:off x="2395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0" name="Oval 18"/>
            <p:cNvSpPr>
              <a:spLocks noChangeAspect="1" noChangeArrowheads="1"/>
            </p:cNvSpPr>
            <p:nvPr/>
          </p:nvSpPr>
          <p:spPr bwMode="auto">
            <a:xfrm>
              <a:off x="2491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1" name="Oval 19"/>
            <p:cNvSpPr>
              <a:spLocks noChangeAspect="1" noChangeArrowheads="1"/>
            </p:cNvSpPr>
            <p:nvPr/>
          </p:nvSpPr>
          <p:spPr bwMode="auto">
            <a:xfrm>
              <a:off x="2335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2" name="Oval 20"/>
            <p:cNvSpPr>
              <a:spLocks noChangeAspect="1" noChangeArrowheads="1"/>
            </p:cNvSpPr>
            <p:nvPr/>
          </p:nvSpPr>
          <p:spPr bwMode="auto">
            <a:xfrm>
              <a:off x="2420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3" name="Oval 21"/>
            <p:cNvSpPr>
              <a:spLocks noChangeAspect="1" noChangeArrowheads="1"/>
            </p:cNvSpPr>
            <p:nvPr/>
          </p:nvSpPr>
          <p:spPr bwMode="auto">
            <a:xfrm>
              <a:off x="2622" y="2724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4" name="Oval 22"/>
            <p:cNvSpPr>
              <a:spLocks noChangeAspect="1" noChangeArrowheads="1"/>
            </p:cNvSpPr>
            <p:nvPr/>
          </p:nvSpPr>
          <p:spPr bwMode="auto">
            <a:xfrm>
              <a:off x="2536" y="288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5" name="Oval 23"/>
            <p:cNvSpPr>
              <a:spLocks noChangeAspect="1" noChangeArrowheads="1"/>
            </p:cNvSpPr>
            <p:nvPr/>
          </p:nvSpPr>
          <p:spPr bwMode="auto">
            <a:xfrm>
              <a:off x="2536" y="291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6" name="Oval 24"/>
            <p:cNvSpPr>
              <a:spLocks noChangeAspect="1" noChangeArrowheads="1"/>
            </p:cNvSpPr>
            <p:nvPr/>
          </p:nvSpPr>
          <p:spPr bwMode="auto">
            <a:xfrm>
              <a:off x="2612" y="2820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57" name="Oval 25"/>
            <p:cNvSpPr>
              <a:spLocks noChangeAspect="1" noChangeArrowheads="1"/>
            </p:cNvSpPr>
            <p:nvPr/>
          </p:nvSpPr>
          <p:spPr bwMode="auto">
            <a:xfrm>
              <a:off x="2597" y="284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 noChangeAspect="1"/>
          </p:cNvGrpSpPr>
          <p:nvPr/>
        </p:nvGrpSpPr>
        <p:grpSpPr bwMode="auto">
          <a:xfrm>
            <a:off x="4537737" y="5453791"/>
            <a:ext cx="298082" cy="293814"/>
            <a:chOff x="2842" y="3482"/>
            <a:chExt cx="164" cy="180"/>
          </a:xfrm>
        </p:grpSpPr>
        <p:sp>
          <p:nvSpPr>
            <p:cNvPr id="300059" name="Oval 27"/>
            <p:cNvSpPr>
              <a:spLocks noChangeAspect="1" noChangeArrowheads="1"/>
            </p:cNvSpPr>
            <p:nvPr/>
          </p:nvSpPr>
          <p:spPr bwMode="auto">
            <a:xfrm>
              <a:off x="2872" y="3592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0" name="Oval 28"/>
            <p:cNvSpPr>
              <a:spLocks noChangeAspect="1" noChangeArrowheads="1"/>
            </p:cNvSpPr>
            <p:nvPr/>
          </p:nvSpPr>
          <p:spPr bwMode="auto">
            <a:xfrm>
              <a:off x="2878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1" name="Oval 29"/>
            <p:cNvSpPr>
              <a:spLocks noChangeAspect="1" noChangeArrowheads="1"/>
            </p:cNvSpPr>
            <p:nvPr/>
          </p:nvSpPr>
          <p:spPr bwMode="auto">
            <a:xfrm>
              <a:off x="2912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2" name="Oval 30"/>
            <p:cNvSpPr>
              <a:spLocks noChangeAspect="1" noChangeArrowheads="1"/>
            </p:cNvSpPr>
            <p:nvPr/>
          </p:nvSpPr>
          <p:spPr bwMode="auto">
            <a:xfrm>
              <a:off x="2842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3" name="Oval 31"/>
            <p:cNvSpPr>
              <a:spLocks noChangeAspect="1" noChangeArrowheads="1"/>
            </p:cNvSpPr>
            <p:nvPr/>
          </p:nvSpPr>
          <p:spPr bwMode="auto">
            <a:xfrm>
              <a:off x="2920" y="3482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4" name="Oval 32"/>
            <p:cNvSpPr>
              <a:spLocks noChangeAspect="1" noChangeArrowheads="1"/>
            </p:cNvSpPr>
            <p:nvPr/>
          </p:nvSpPr>
          <p:spPr bwMode="auto">
            <a:xfrm>
              <a:off x="2899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5" name="Oval 33"/>
            <p:cNvSpPr>
              <a:spLocks noChangeAspect="1" noChangeArrowheads="1"/>
            </p:cNvSpPr>
            <p:nvPr/>
          </p:nvSpPr>
          <p:spPr bwMode="auto">
            <a:xfrm>
              <a:off x="2935" y="3541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6" name="Oval 34"/>
            <p:cNvSpPr>
              <a:spLocks noChangeAspect="1" noChangeArrowheads="1"/>
            </p:cNvSpPr>
            <p:nvPr/>
          </p:nvSpPr>
          <p:spPr bwMode="auto">
            <a:xfrm>
              <a:off x="2864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7" name="Oval 35"/>
            <p:cNvSpPr>
              <a:spLocks noChangeAspect="1" noChangeArrowheads="1"/>
            </p:cNvSpPr>
            <p:nvPr/>
          </p:nvSpPr>
          <p:spPr bwMode="auto">
            <a:xfrm>
              <a:off x="2878" y="3576"/>
              <a:ext cx="71" cy="70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68" name="Oval 36"/>
            <p:cNvSpPr>
              <a:spLocks noChangeAspect="1" noChangeArrowheads="1"/>
            </p:cNvSpPr>
            <p:nvPr/>
          </p:nvSpPr>
          <p:spPr bwMode="auto">
            <a:xfrm>
              <a:off x="2899" y="3506"/>
              <a:ext cx="71" cy="7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2810995" y="4625573"/>
            <a:ext cx="770405" cy="581867"/>
            <a:chOff x="2674245" y="4320954"/>
            <a:chExt cx="770405" cy="581867"/>
          </a:xfrm>
        </p:grpSpPr>
        <p:sp>
          <p:nvSpPr>
            <p:cNvPr id="300069" name="Oval 37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0" name="Oval 38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1" name="Oval 39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2" name="Oval 40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3" name="Oval 41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4" name="Oval 42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5" name="Oval 43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6" name="Oval 44"/>
            <p:cNvSpPr>
              <a:spLocks noChangeAspect="1" noChangeArrowheads="1"/>
            </p:cNvSpPr>
            <p:nvPr/>
          </p:nvSpPr>
          <p:spPr bwMode="auto">
            <a:xfrm>
              <a:off x="2816806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7" name="Oval 45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8" name="Oval 46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79" name="Oval 47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0" name="Oval 48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1" name="Oval 49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2" name="Oval 50"/>
            <p:cNvSpPr>
              <a:spLocks noChangeAspect="1" noChangeArrowheads="1"/>
            </p:cNvSpPr>
            <p:nvPr/>
          </p:nvSpPr>
          <p:spPr bwMode="auto">
            <a:xfrm>
              <a:off x="2993927" y="457588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3" name="Oval 51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4" name="Oval 52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5" name="Oval 53"/>
            <p:cNvSpPr>
              <a:spLocks noChangeAspect="1" noChangeArrowheads="1"/>
            </p:cNvSpPr>
            <p:nvPr/>
          </p:nvSpPr>
          <p:spPr bwMode="auto">
            <a:xfrm>
              <a:off x="2875847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6" name="Oval 54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7" name="Oval 55"/>
            <p:cNvSpPr>
              <a:spLocks noChangeAspect="1" noChangeArrowheads="1"/>
            </p:cNvSpPr>
            <p:nvPr/>
          </p:nvSpPr>
          <p:spPr bwMode="auto">
            <a:xfrm>
              <a:off x="3096168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8" name="Oval 56"/>
            <p:cNvSpPr>
              <a:spLocks noChangeAspect="1" noChangeArrowheads="1"/>
            </p:cNvSpPr>
            <p:nvPr/>
          </p:nvSpPr>
          <p:spPr bwMode="auto">
            <a:xfrm>
              <a:off x="2835526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89" name="Oval 57"/>
            <p:cNvSpPr>
              <a:spLocks noChangeAspect="1" noChangeArrowheads="1"/>
            </p:cNvSpPr>
            <p:nvPr/>
          </p:nvSpPr>
          <p:spPr bwMode="auto">
            <a:xfrm>
              <a:off x="2976647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0" name="Oval 58"/>
            <p:cNvSpPr>
              <a:spLocks noChangeAspect="1" noChangeArrowheads="1"/>
            </p:cNvSpPr>
            <p:nvPr/>
          </p:nvSpPr>
          <p:spPr bwMode="auto">
            <a:xfrm>
              <a:off x="3316489" y="447650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1" name="Oval 59"/>
            <p:cNvSpPr>
              <a:spLocks noChangeAspect="1" noChangeArrowheads="1"/>
            </p:cNvSpPr>
            <p:nvPr/>
          </p:nvSpPr>
          <p:spPr bwMode="auto">
            <a:xfrm>
              <a:off x="3171048" y="4732869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2" name="Oval 60"/>
            <p:cNvSpPr>
              <a:spLocks noChangeAspect="1" noChangeArrowheads="1"/>
            </p:cNvSpPr>
            <p:nvPr/>
          </p:nvSpPr>
          <p:spPr bwMode="auto">
            <a:xfrm>
              <a:off x="3171048" y="478904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3" name="Oval 61"/>
            <p:cNvSpPr>
              <a:spLocks noChangeAspect="1" noChangeArrowheads="1"/>
            </p:cNvSpPr>
            <p:nvPr/>
          </p:nvSpPr>
          <p:spPr bwMode="auto">
            <a:xfrm>
              <a:off x="3299209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4" name="Oval 62"/>
            <p:cNvSpPr>
              <a:spLocks noChangeAspect="1" noChangeArrowheads="1"/>
            </p:cNvSpPr>
            <p:nvPr/>
          </p:nvSpPr>
          <p:spPr bwMode="auto">
            <a:xfrm>
              <a:off x="3274729" y="4675259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5" name="Oval 63"/>
            <p:cNvSpPr>
              <a:spLocks noChangeAspect="1" noChangeArrowheads="1"/>
            </p:cNvSpPr>
            <p:nvPr/>
          </p:nvSpPr>
          <p:spPr bwMode="auto">
            <a:xfrm>
              <a:off x="2834086" y="4420332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6" name="Oval 64"/>
            <p:cNvSpPr>
              <a:spLocks noChangeAspect="1" noChangeArrowheads="1"/>
            </p:cNvSpPr>
            <p:nvPr/>
          </p:nvSpPr>
          <p:spPr bwMode="auto">
            <a:xfrm>
              <a:off x="2976647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7" name="Oval 65"/>
            <p:cNvSpPr>
              <a:spLocks noChangeAspect="1" noChangeArrowheads="1"/>
            </p:cNvSpPr>
            <p:nvPr/>
          </p:nvSpPr>
          <p:spPr bwMode="auto">
            <a:xfrm>
              <a:off x="2952167" y="4362721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8" name="Oval 66"/>
            <p:cNvSpPr>
              <a:spLocks noChangeAspect="1" noChangeArrowheads="1"/>
            </p:cNvSpPr>
            <p:nvPr/>
          </p:nvSpPr>
          <p:spPr bwMode="auto">
            <a:xfrm>
              <a:off x="2714566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099" name="Oval 67"/>
            <p:cNvSpPr>
              <a:spLocks noChangeAspect="1" noChangeArrowheads="1"/>
            </p:cNvSpPr>
            <p:nvPr/>
          </p:nvSpPr>
          <p:spPr bwMode="auto">
            <a:xfrm>
              <a:off x="2775046" y="4320954"/>
              <a:ext cx="128161" cy="11234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0" name="Oval 68"/>
            <p:cNvSpPr>
              <a:spLocks noChangeAspect="1" noChangeArrowheads="1"/>
            </p:cNvSpPr>
            <p:nvPr/>
          </p:nvSpPr>
          <p:spPr bwMode="auto">
            <a:xfrm>
              <a:off x="2934887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1" name="Oval 69"/>
            <p:cNvSpPr>
              <a:spLocks noChangeAspect="1" noChangeArrowheads="1"/>
            </p:cNvSpPr>
            <p:nvPr/>
          </p:nvSpPr>
          <p:spPr bwMode="auto">
            <a:xfrm>
              <a:off x="2674245" y="4632051"/>
              <a:ext cx="129601" cy="11522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2" name="Oval 70"/>
            <p:cNvSpPr>
              <a:spLocks noChangeAspect="1" noChangeArrowheads="1"/>
            </p:cNvSpPr>
            <p:nvPr/>
          </p:nvSpPr>
          <p:spPr bwMode="auto">
            <a:xfrm>
              <a:off x="3217129" y="4715586"/>
              <a:ext cx="128161" cy="11378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3" name="Oval 71"/>
            <p:cNvSpPr>
              <a:spLocks noChangeAspect="1" noChangeArrowheads="1"/>
            </p:cNvSpPr>
            <p:nvPr/>
          </p:nvSpPr>
          <p:spPr bwMode="auto">
            <a:xfrm>
              <a:off x="3155208" y="4320954"/>
              <a:ext cx="129601" cy="11234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4" name="Oval 72"/>
            <p:cNvSpPr>
              <a:spLocks noChangeAspect="1" noChangeArrowheads="1"/>
            </p:cNvSpPr>
            <p:nvPr/>
          </p:nvSpPr>
          <p:spPr bwMode="auto">
            <a:xfrm>
              <a:off x="3011208" y="457588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100000">
                  <a:srgbClr val="CC0000">
                    <a:gamma/>
                    <a:shade val="36078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5" name="Oval 73"/>
            <p:cNvSpPr>
              <a:spLocks noChangeAspect="1" noChangeArrowheads="1"/>
            </p:cNvSpPr>
            <p:nvPr/>
          </p:nvSpPr>
          <p:spPr bwMode="auto">
            <a:xfrm>
              <a:off x="3011208" y="4632051"/>
              <a:ext cx="128161" cy="115221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6" name="Oval 74"/>
            <p:cNvSpPr>
              <a:spLocks noChangeAspect="1" noChangeArrowheads="1"/>
            </p:cNvSpPr>
            <p:nvPr/>
          </p:nvSpPr>
          <p:spPr bwMode="auto">
            <a:xfrm>
              <a:off x="3137928" y="4476502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66CC"/>
                </a:gs>
                <a:gs pos="100000">
                  <a:srgbClr val="FF66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7" name="Oval 75"/>
            <p:cNvSpPr>
              <a:spLocks noChangeAspect="1" noChangeArrowheads="1"/>
            </p:cNvSpPr>
            <p:nvPr/>
          </p:nvSpPr>
          <p:spPr bwMode="auto">
            <a:xfrm>
              <a:off x="3113448" y="4518270"/>
              <a:ext cx="129601" cy="113781"/>
            </a:xfrm>
            <a:prstGeom prst="ellipse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00122" name="Text Box 90"/>
          <p:cNvSpPr txBox="1">
            <a:spLocks noChangeAspect="1" noChangeArrowheads="1"/>
          </p:cNvSpPr>
          <p:nvPr/>
        </p:nvSpPr>
        <p:spPr bwMode="auto">
          <a:xfrm>
            <a:off x="4537737" y="5036114"/>
            <a:ext cx="672484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nuclei</a:t>
            </a:r>
          </a:p>
        </p:txBody>
      </p:sp>
      <p:sp>
        <p:nvSpPr>
          <p:cNvPr id="300124" name="Text Box 92"/>
          <p:cNvSpPr txBox="1">
            <a:spLocks noChangeAspect="1" noChangeArrowheads="1"/>
          </p:cNvSpPr>
          <p:nvPr/>
        </p:nvSpPr>
        <p:spPr bwMode="auto">
          <a:xfrm>
            <a:off x="3499491" y="4321742"/>
            <a:ext cx="1224007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latin typeface="Helvetica" pitchFamily="-112" charset="0"/>
              </a:rPr>
              <a:t>hadron gas</a:t>
            </a:r>
          </a:p>
        </p:txBody>
      </p:sp>
      <p:sp>
        <p:nvSpPr>
          <p:cNvPr id="300125" name="Text Box 93"/>
          <p:cNvSpPr txBox="1">
            <a:spLocks noChangeAspect="1" noChangeArrowheads="1"/>
          </p:cNvSpPr>
          <p:nvPr/>
        </p:nvSpPr>
        <p:spPr bwMode="auto">
          <a:xfrm>
            <a:off x="6009426" y="4625638"/>
            <a:ext cx="55728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algn="ctr" defTabSz="828675">
              <a:buNone/>
            </a:pPr>
            <a:r>
              <a:rPr lang="en-US" sz="1800" dirty="0" smtClean="0">
                <a:solidFill>
                  <a:srgbClr val="008000"/>
                </a:solidFill>
                <a:latin typeface="Helvetica" pitchFamily="-112" charset="0"/>
              </a:rPr>
              <a:t>C</a:t>
            </a:r>
            <a:r>
              <a:rPr lang="en-GB" sz="1800" dirty="0" smtClean="0">
                <a:solidFill>
                  <a:srgbClr val="008000"/>
                </a:solidFill>
                <a:latin typeface="Helvetica" pitchFamily="-112" charset="0"/>
              </a:rPr>
              <a:t>SC</a:t>
            </a:r>
          </a:p>
        </p:txBody>
      </p:sp>
      <p:sp>
        <p:nvSpPr>
          <p:cNvPr id="300127" name="Text Box 95"/>
          <p:cNvSpPr txBox="1">
            <a:spLocks noChangeAspect="1" noChangeArrowheads="1"/>
          </p:cNvSpPr>
          <p:nvPr/>
        </p:nvSpPr>
        <p:spPr bwMode="auto">
          <a:xfrm>
            <a:off x="4379336" y="2890119"/>
            <a:ext cx="2096653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>
                <a:solidFill>
                  <a:srgbClr val="000000"/>
                </a:solidFill>
                <a:latin typeface="Helvetica" pitchFamily="-112" charset="0"/>
              </a:rPr>
              <a:t>quark-gluon plasma</a:t>
            </a:r>
          </a:p>
        </p:txBody>
      </p:sp>
      <p:sp>
        <p:nvSpPr>
          <p:cNvPr id="300128" name="Text Box 96"/>
          <p:cNvSpPr txBox="1">
            <a:spLocks noChangeAspect="1" noChangeArrowheads="1"/>
          </p:cNvSpPr>
          <p:nvPr/>
        </p:nvSpPr>
        <p:spPr bwMode="auto">
          <a:xfrm>
            <a:off x="2378998" y="3750547"/>
            <a:ext cx="313298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800" dirty="0" smtClean="0">
                <a:solidFill>
                  <a:srgbClr val="000000"/>
                </a:solidFill>
                <a:latin typeface="Helvetica" pitchFamily="-112" charset="0"/>
              </a:rPr>
              <a:t>T</a:t>
            </a:r>
            <a:r>
              <a:rPr lang="en-GB" sz="1800" baseline="-25000" dirty="0" smtClean="0">
                <a:solidFill>
                  <a:srgbClr val="000000"/>
                </a:solidFill>
                <a:latin typeface="Helvetica" pitchFamily="-112" charset="0"/>
              </a:rPr>
              <a:t>E</a:t>
            </a:r>
            <a:endParaRPr lang="en-GB" sz="18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29" name="Text Box 97"/>
          <p:cNvSpPr txBox="1">
            <a:spLocks noChangeAspect="1" noChangeArrowheads="1"/>
          </p:cNvSpPr>
          <p:nvPr/>
        </p:nvSpPr>
        <p:spPr bwMode="auto">
          <a:xfrm>
            <a:off x="2819807" y="5937720"/>
            <a:ext cx="3428661" cy="28805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Baryon Chemical Potential  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00130" name="Text Box 98"/>
          <p:cNvSpPr txBox="1">
            <a:spLocks noChangeAspect="1" noChangeArrowheads="1"/>
          </p:cNvSpPr>
          <p:nvPr/>
        </p:nvSpPr>
        <p:spPr bwMode="auto">
          <a:xfrm>
            <a:off x="2646714" y="3811455"/>
            <a:ext cx="1018982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US" sz="1200" dirty="0" smtClean="0">
                <a:solidFill>
                  <a:srgbClr val="000000"/>
                </a:solidFill>
                <a:latin typeface="Helvetica" pitchFamily="-112" charset="0"/>
              </a:rPr>
              <a:t>C</a:t>
            </a:r>
            <a:r>
              <a:rPr lang="en-GB" sz="1200" dirty="0" err="1" smtClean="0">
                <a:solidFill>
                  <a:srgbClr val="000000"/>
                </a:solidFill>
                <a:latin typeface="Helvetica" pitchFamily="-112" charset="0"/>
              </a:rPr>
              <a:t>ritical</a:t>
            </a: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 Point?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300131" name="Arc 99"/>
          <p:cNvSpPr>
            <a:spLocks noChangeAspect="1"/>
          </p:cNvSpPr>
          <p:nvPr/>
        </p:nvSpPr>
        <p:spPr bwMode="auto">
          <a:xfrm flipH="1">
            <a:off x="6424149" y="5269437"/>
            <a:ext cx="852485" cy="54298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98"/>
              <a:gd name="T1" fmla="*/ 0 h 21600"/>
              <a:gd name="T2" fmla="*/ 21598 w 21598"/>
              <a:gd name="T3" fmla="*/ 21299 h 21600"/>
              <a:gd name="T4" fmla="*/ 0 w 2159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8" h="21600" fill="none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</a:path>
              <a:path w="21598" h="21600" stroke="0" extrusionOk="0">
                <a:moveTo>
                  <a:pt x="0" y="-1"/>
                </a:moveTo>
                <a:cubicBezTo>
                  <a:pt x="11811" y="-1"/>
                  <a:pt x="21433" y="9488"/>
                  <a:pt x="21597" y="21299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CC00"/>
          </a:solidFill>
          <a:ln w="25400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04"/>
          <p:cNvGrpSpPr/>
          <p:nvPr/>
        </p:nvGrpSpPr>
        <p:grpSpPr>
          <a:xfrm>
            <a:off x="5545795" y="3392339"/>
            <a:ext cx="626405" cy="623634"/>
            <a:chOff x="3640795" y="2820730"/>
            <a:chExt cx="626405" cy="623634"/>
          </a:xfrm>
        </p:grpSpPr>
        <p:sp>
          <p:nvSpPr>
            <p:cNvPr id="300108" name="Oval 76"/>
            <p:cNvSpPr>
              <a:spLocks noChangeAspect="1" noChangeArrowheads="1"/>
            </p:cNvSpPr>
            <p:nvPr/>
          </p:nvSpPr>
          <p:spPr bwMode="auto">
            <a:xfrm>
              <a:off x="3640795" y="3209601"/>
              <a:ext cx="86401" cy="7777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09" name="Oval 77"/>
            <p:cNvSpPr>
              <a:spLocks noChangeAspect="1" noChangeArrowheads="1"/>
            </p:cNvSpPr>
            <p:nvPr/>
          </p:nvSpPr>
          <p:spPr bwMode="auto">
            <a:xfrm>
              <a:off x="3840957" y="3054053"/>
              <a:ext cx="8496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0" name="Oval 78"/>
            <p:cNvSpPr>
              <a:spLocks noChangeAspect="1" noChangeArrowheads="1"/>
            </p:cNvSpPr>
            <p:nvPr/>
          </p:nvSpPr>
          <p:spPr bwMode="auto">
            <a:xfrm>
              <a:off x="4000798" y="3209601"/>
              <a:ext cx="86401" cy="7777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1" name="Oval 79"/>
            <p:cNvSpPr>
              <a:spLocks noChangeAspect="1" noChangeArrowheads="1"/>
            </p:cNvSpPr>
            <p:nvPr/>
          </p:nvSpPr>
          <p:spPr bwMode="auto">
            <a:xfrm>
              <a:off x="3719996" y="3095820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2" name="Oval 80"/>
            <p:cNvSpPr>
              <a:spLocks noChangeAspect="1" noChangeArrowheads="1"/>
            </p:cNvSpPr>
            <p:nvPr/>
          </p:nvSpPr>
          <p:spPr bwMode="auto">
            <a:xfrm>
              <a:off x="4012318" y="3018046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3" name="Oval 81"/>
            <p:cNvSpPr>
              <a:spLocks noChangeAspect="1" noChangeArrowheads="1"/>
            </p:cNvSpPr>
            <p:nvPr/>
          </p:nvSpPr>
          <p:spPr bwMode="auto">
            <a:xfrm>
              <a:off x="3755996" y="297915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4" name="Oval 82"/>
            <p:cNvSpPr>
              <a:spLocks noChangeAspect="1" noChangeArrowheads="1"/>
            </p:cNvSpPr>
            <p:nvPr/>
          </p:nvSpPr>
          <p:spPr bwMode="auto">
            <a:xfrm>
              <a:off x="4180799" y="3130387"/>
              <a:ext cx="86401" cy="7633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5" name="Oval 83"/>
            <p:cNvSpPr>
              <a:spLocks noChangeAspect="1" noChangeArrowheads="1"/>
            </p:cNvSpPr>
            <p:nvPr/>
          </p:nvSpPr>
          <p:spPr bwMode="auto">
            <a:xfrm>
              <a:off x="4019518" y="3366590"/>
              <a:ext cx="84961" cy="7777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6" name="Oval 84"/>
            <p:cNvSpPr>
              <a:spLocks noChangeAspect="1" noChangeArrowheads="1"/>
            </p:cNvSpPr>
            <p:nvPr/>
          </p:nvSpPr>
          <p:spPr bwMode="auto">
            <a:xfrm>
              <a:off x="4141919" y="3248488"/>
              <a:ext cx="8496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7" name="Oval 85"/>
            <p:cNvSpPr>
              <a:spLocks noChangeAspect="1" noChangeArrowheads="1"/>
            </p:cNvSpPr>
            <p:nvPr/>
          </p:nvSpPr>
          <p:spPr bwMode="auto">
            <a:xfrm>
              <a:off x="4054078" y="2935951"/>
              <a:ext cx="84961" cy="74894"/>
            </a:xfrm>
            <a:prstGeom prst="ellipse">
              <a:avLst/>
            </a:prstGeom>
            <a:solidFill>
              <a:srgbClr val="CC00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8" name="Oval 86"/>
            <p:cNvSpPr>
              <a:spLocks noChangeAspect="1" noChangeArrowheads="1"/>
            </p:cNvSpPr>
            <p:nvPr/>
          </p:nvSpPr>
          <p:spPr bwMode="auto">
            <a:xfrm>
              <a:off x="3820797" y="3248488"/>
              <a:ext cx="86401" cy="76334"/>
            </a:xfrm>
            <a:prstGeom prst="ellipse">
              <a:avLst/>
            </a:prstGeom>
            <a:solidFill>
              <a:srgbClr val="00CC00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0119" name="Oval 87"/>
            <p:cNvSpPr>
              <a:spLocks noChangeAspect="1" noChangeArrowheads="1"/>
            </p:cNvSpPr>
            <p:nvPr/>
          </p:nvSpPr>
          <p:spPr bwMode="auto">
            <a:xfrm>
              <a:off x="3933117" y="2977719"/>
              <a:ext cx="86401" cy="76334"/>
            </a:xfrm>
            <a:prstGeom prst="ellipse">
              <a:avLst/>
            </a:prstGeom>
            <a:solidFill>
              <a:srgbClr val="000066"/>
            </a:solidFill>
            <a:ln w="25400">
              <a:noFill/>
              <a:round/>
              <a:headEnd/>
              <a:tailEnd type="none" w="lg" len="lg"/>
            </a:ln>
            <a:effectLst/>
          </p:spPr>
          <p:txBody>
            <a:bodyPr wrap="none" lIns="34490" tIns="17245" rIns="34490" bIns="17245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300133" name="Picture 101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520685">
              <a:off x="3970557" y="3247048"/>
              <a:ext cx="263522" cy="100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4" name="Picture 102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316306">
              <a:off x="3704156" y="2934511"/>
              <a:ext cx="211681" cy="90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0135" name="Picture 103" descr="Gluons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536724">
              <a:off x="3970557" y="2820730"/>
              <a:ext cx="263522" cy="11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3" name="Text Box 97"/>
          <p:cNvSpPr txBox="1">
            <a:spLocks noChangeAspect="1" noChangeArrowheads="1"/>
          </p:cNvSpPr>
          <p:nvPr/>
        </p:nvSpPr>
        <p:spPr bwMode="auto">
          <a:xfrm rot="16200000">
            <a:off x="518457" y="3994003"/>
            <a:ext cx="2170513" cy="311826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34490" tIns="17245" rIns="34490" bIns="17245">
            <a:prstTxWarp prst="textNoShape">
              <a:avLst/>
            </a:prstTxWarp>
            <a:spAutoFit/>
          </a:bodyPr>
          <a:lstStyle/>
          <a:p>
            <a:pPr lvl="1" defTabSz="828675">
              <a:buNone/>
            </a:pPr>
            <a:r>
              <a:rPr lang="en-GB" sz="1800" b="1" dirty="0" smtClean="0">
                <a:solidFill>
                  <a:srgbClr val="000000"/>
                </a:solidFill>
                <a:latin typeface="Arial"/>
                <a:cs typeface="Arial"/>
              </a:rPr>
              <a:t>Temperature</a:t>
            </a:r>
            <a:endParaRPr lang="en-GB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6" name="Text Box 98"/>
          <p:cNvSpPr txBox="1">
            <a:spLocks noChangeAspect="1" noChangeArrowheads="1"/>
          </p:cNvSpPr>
          <p:nvPr/>
        </p:nvSpPr>
        <p:spPr bwMode="auto">
          <a:xfrm rot="16200000">
            <a:off x="1564939" y="2990112"/>
            <a:ext cx="1070228" cy="21949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none" lIns="34490" tIns="17245" rIns="34490" bIns="17245">
            <a:prstTxWarp prst="textNoShape">
              <a:avLst/>
            </a:prstTxWarp>
            <a:spAutoFit/>
          </a:bodyPr>
          <a:lstStyle/>
          <a:p>
            <a:pPr defTabSz="828675">
              <a:buNone/>
            </a:pPr>
            <a:r>
              <a:rPr lang="en-GB" sz="1200" dirty="0" smtClean="0">
                <a:solidFill>
                  <a:srgbClr val="000000"/>
                </a:solidFill>
                <a:latin typeface="Helvetica" pitchFamily="-112" charset="0"/>
              </a:rPr>
              <a:t>Early Universe </a:t>
            </a:r>
            <a:endParaRPr lang="en-GB" sz="1200" dirty="0">
              <a:solidFill>
                <a:srgbClr val="000000"/>
              </a:solidFill>
              <a:latin typeface="Helvetica" pitchFamily="-112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2057400" y="30253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2133600" y="30744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1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3200400" y="3146455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276600" y="319557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2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4419600" y="3482573"/>
            <a:ext cx="457200" cy="48851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4495800" y="3531695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 Black"/>
                <a:cs typeface="Arial Black"/>
              </a:rPr>
              <a:t>3</a:t>
            </a:r>
            <a:endParaRPr lang="en-US" sz="2000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6" name="Group 150"/>
          <p:cNvGrpSpPr/>
          <p:nvPr/>
        </p:nvGrpSpPr>
        <p:grpSpPr>
          <a:xfrm>
            <a:off x="3200399" y="1653675"/>
            <a:ext cx="2225575" cy="1491103"/>
            <a:chOff x="3276599" y="1238345"/>
            <a:chExt cx="2225575" cy="1491103"/>
          </a:xfrm>
        </p:grpSpPr>
        <p:sp>
          <p:nvSpPr>
            <p:cNvPr id="144" name="Rounded Rectangle 143"/>
            <p:cNvSpPr/>
            <p:nvPr/>
          </p:nvSpPr>
          <p:spPr>
            <a:xfrm>
              <a:off x="3276599" y="1238345"/>
              <a:ext cx="2225575" cy="7428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415191" y="13372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491391" y="139436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2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1" name="Straight Arrow Connector 130"/>
            <p:cNvCxnSpPr>
              <a:stCxn id="119" idx="0"/>
              <a:endCxn id="110" idx="4"/>
            </p:cNvCxnSpPr>
            <p:nvPr/>
          </p:nvCxnSpPr>
          <p:spPr>
            <a:xfrm rot="5400000" flipH="1" flipV="1">
              <a:off x="3141716" y="2227373"/>
              <a:ext cx="903658" cy="1004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948591" y="1325939"/>
              <a:ext cx="15535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</a:t>
              </a:r>
              <a:r>
                <a:rPr lang="en-US" b="1" baseline="-25000" dirty="0" smtClean="0"/>
                <a:t>E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</a:rPr>
                <a:t>, FAIR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7" name="Group 149"/>
          <p:cNvGrpSpPr/>
          <p:nvPr/>
        </p:nvGrpSpPr>
        <p:grpSpPr>
          <a:xfrm>
            <a:off x="838200" y="1653675"/>
            <a:ext cx="2270988" cy="1395384"/>
            <a:chOff x="914400" y="1238345"/>
            <a:chExt cx="2270988" cy="1395384"/>
          </a:xfrm>
        </p:grpSpPr>
        <p:sp>
          <p:nvSpPr>
            <p:cNvPr id="141" name="Rounded Rectangle 140"/>
            <p:cNvSpPr/>
            <p:nvPr/>
          </p:nvSpPr>
          <p:spPr>
            <a:xfrm>
              <a:off x="914400" y="1238345"/>
              <a:ext cx="2209800" cy="73392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990600" y="1365071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066800" y="1414193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1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76400" y="1325939"/>
              <a:ext cx="1508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b="1" dirty="0" err="1" smtClean="0"/>
                <a:t>T</a:t>
              </a:r>
              <a:r>
                <a:rPr lang="en-US" b="1" baseline="-25000" dirty="0" err="1" smtClean="0"/>
                <a:t>ini</a:t>
              </a:r>
              <a:r>
                <a:rPr lang="en-US" b="1" dirty="0" smtClean="0"/>
                <a:t>, T</a:t>
              </a:r>
              <a:r>
                <a:rPr lang="en-US" b="1" baseline="-25000" dirty="0" smtClean="0"/>
                <a:t>C</a:t>
              </a:r>
            </a:p>
            <a:p>
              <a:r>
                <a:rPr lang="en-US" b="1" i="1" dirty="0" smtClean="0">
                  <a:solidFill>
                    <a:srgbClr val="800000"/>
                  </a:solidFill>
                </a:rPr>
                <a:t>LHC, 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endParaRPr lang="en-US" b="1" i="1" dirty="0">
                <a:solidFill>
                  <a:srgbClr val="FF00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29" name="Straight Arrow Connector 128"/>
            <p:cNvCxnSpPr>
              <a:stCxn id="106" idx="2"/>
              <a:endCxn id="112" idx="4"/>
            </p:cNvCxnSpPr>
            <p:nvPr/>
          </p:nvCxnSpPr>
          <p:spPr>
            <a:xfrm flipH="1" flipV="1">
              <a:off x="1219200" y="1853589"/>
              <a:ext cx="1066800" cy="7801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8" name="Group 151"/>
          <p:cNvGrpSpPr/>
          <p:nvPr/>
        </p:nvGrpSpPr>
        <p:grpSpPr>
          <a:xfrm>
            <a:off x="4835819" y="1653675"/>
            <a:ext cx="3618039" cy="1901075"/>
            <a:chOff x="4912019" y="1210270"/>
            <a:chExt cx="3618039" cy="1901075"/>
          </a:xfrm>
        </p:grpSpPr>
        <p:sp>
          <p:nvSpPr>
            <p:cNvPr id="147" name="Rounded Rectangle 146"/>
            <p:cNvSpPr/>
            <p:nvPr/>
          </p:nvSpPr>
          <p:spPr>
            <a:xfrm>
              <a:off x="5638800" y="1210270"/>
              <a:ext cx="2805591" cy="7620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5715000" y="1334595"/>
              <a:ext cx="457200" cy="488518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791200" y="138371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FF00"/>
                  </a:solidFill>
                  <a:latin typeface="Arial Black"/>
                  <a:cs typeface="Arial Black"/>
                </a:rPr>
                <a:t>3</a:t>
              </a:r>
              <a:endParaRPr lang="en-US" sz="2000" b="1" dirty="0">
                <a:solidFill>
                  <a:srgbClr val="FFFF00"/>
                </a:solidFill>
                <a:latin typeface="Arial Black"/>
                <a:cs typeface="Arial Black"/>
              </a:endParaRPr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 rot="5400000" flipH="1" flipV="1">
              <a:off x="4706174" y="2031360"/>
              <a:ext cx="1285830" cy="8741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6261210" y="1348327"/>
              <a:ext cx="22688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Phase boundary</a:t>
              </a:r>
            </a:p>
            <a:p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RHIC</a:t>
              </a:r>
              <a:r>
                <a:rPr lang="en-US" b="1" i="1" dirty="0" smtClean="0">
                  <a:solidFill>
                    <a:srgbClr val="800000"/>
                  </a:solidFill>
                  <a:latin typeface="Arial"/>
                  <a:cs typeface="Arial"/>
                </a:rPr>
                <a:t>,</a:t>
              </a:r>
              <a:r>
                <a:rPr lang="en-US" b="1" i="1" dirty="0" smtClean="0">
                  <a:solidFill>
                    <a:srgbClr val="FF0000"/>
                  </a:solidFill>
                  <a:latin typeface="Arial Black"/>
                  <a:cs typeface="Arial Black"/>
                </a:rPr>
                <a:t> </a:t>
              </a:r>
              <a:r>
                <a:rPr lang="en-US" b="1" i="1" dirty="0" smtClean="0">
                  <a:solidFill>
                    <a:srgbClr val="800000"/>
                  </a:solidFill>
                </a:rPr>
                <a:t>FAIR, NICA</a:t>
              </a:r>
              <a:endParaRPr lang="en-US" b="1" i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148" name="Rectangle 2"/>
          <p:cNvSpPr txBox="1">
            <a:spLocks noChangeArrowheads="1"/>
          </p:cNvSpPr>
          <p:nvPr/>
        </p:nvSpPr>
        <p:spPr>
          <a:xfrm>
            <a:off x="1143000" y="152400"/>
            <a:ext cx="77724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 QCD Phase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Diagram and   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High-Energy Nuclear Collisions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36" name="4-Point Star 135"/>
          <p:cNvSpPr/>
          <p:nvPr/>
        </p:nvSpPr>
        <p:spPr>
          <a:xfrm rot="14645909">
            <a:off x="1210924" y="2568427"/>
            <a:ext cx="2021997" cy="1416919"/>
          </a:xfrm>
          <a:prstGeom prst="star4">
            <a:avLst>
              <a:gd name="adj" fmla="val 27737"/>
            </a:avLst>
          </a:prstGeom>
          <a:noFill/>
          <a:ln w="57150" cap="flat" cmpd="thickThin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Cloud Callout 136"/>
          <p:cNvSpPr/>
          <p:nvPr/>
        </p:nvSpPr>
        <p:spPr>
          <a:xfrm>
            <a:off x="4176248" y="1447800"/>
            <a:ext cx="4967752" cy="2644373"/>
          </a:xfrm>
          <a:prstGeom prst="cloudCallout">
            <a:avLst>
              <a:gd name="adj1" fmla="val -79025"/>
              <a:gd name="adj2" fmla="val 4977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The nature of thermalization at the top energy: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-107" charset="2"/>
              <a:buChar char="è"/>
            </a:pPr>
            <a:r>
              <a:rPr lang="en-US" b="1" i="1" dirty="0" smtClean="0">
                <a:solidFill>
                  <a:srgbClr val="800000"/>
                </a:solidFill>
              </a:rPr>
              <a:t> Heavy quarks</a:t>
            </a:r>
          </a:p>
          <a:p>
            <a:pPr>
              <a:buFont typeface="Wingdings" pitchFamily="-107" charset="2"/>
              <a:buChar char="è"/>
            </a:pPr>
            <a:r>
              <a:rPr lang="en-US" b="1" i="1" dirty="0" smtClean="0">
                <a:solidFill>
                  <a:srgbClr val="800000"/>
                </a:solidFill>
              </a:rPr>
              <a:t> Di-lepton</a:t>
            </a:r>
            <a:endParaRPr lang="en-US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-228600"/>
            <a:ext cx="7086600" cy="1143000"/>
          </a:xfrm>
        </p:spPr>
        <p:txBody>
          <a:bodyPr/>
          <a:lstStyle/>
          <a:p>
            <a:r>
              <a:rPr lang="en-US"/>
              <a:t>Quark Masses</a:t>
            </a:r>
          </a:p>
        </p:txBody>
      </p:sp>
      <p:pic>
        <p:nvPicPr>
          <p:cNvPr id="40963" name="Picture 3" descr="qcd_mass2"/>
          <p:cNvPicPr>
            <a:picLocks noChangeAspect="1" noChangeArrowheads="1"/>
          </p:cNvPicPr>
          <p:nvPr/>
        </p:nvPicPr>
        <p:blipFill>
          <a:blip r:embed="rId3"/>
          <a:srcRect t="5367"/>
          <a:stretch>
            <a:fillRect/>
          </a:stretch>
        </p:blipFill>
        <p:spPr bwMode="auto">
          <a:xfrm>
            <a:off x="0" y="990600"/>
            <a:ext cx="5257800" cy="4975225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181600" y="914400"/>
            <a:ext cx="3733800" cy="5324535"/>
          </a:xfrm>
          <a:prstGeom prst="rect">
            <a:avLst/>
          </a:prstGeom>
          <a:noFill/>
          <a:ln w="9525">
            <a:solidFill>
              <a:srgbClr val="BB110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Higgs mass: electro-weak symmetry breaking (current quark mass).</a:t>
            </a:r>
          </a:p>
          <a:p>
            <a:pPr marL="457200" indent="-457200">
              <a:buFont typeface="Arial" pitchFamily="-107" charset="0"/>
              <a:buNone/>
            </a:pPr>
            <a:r>
              <a:rPr lang="en-US" sz="1800" dirty="0"/>
              <a:t>- QCD mass: Chiral symmetry breaking (constituent quark mass).</a:t>
            </a:r>
            <a:endParaRPr lang="en-US" sz="1200" dirty="0"/>
          </a:p>
          <a:p>
            <a:pPr marL="457200" indent="-457200">
              <a:buFont typeface="Arial" pitchFamily="-107" charset="0"/>
              <a:buNone/>
            </a:pPr>
            <a:r>
              <a:rPr lang="en-US" sz="1200" dirty="0"/>
              <a:t>      </a:t>
            </a: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Strong interactions do not affect heavy-quark mass.</a:t>
            </a: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>
              <a:solidFill>
                <a:srgbClr val="85131D"/>
              </a:solidFill>
            </a:endParaRPr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>
                <a:solidFill>
                  <a:srgbClr val="85131D"/>
                </a:solidFill>
              </a:rPr>
              <a:t>New scale compare to the excitation of the system.</a:t>
            </a:r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Study properties of the </a:t>
            </a:r>
            <a:r>
              <a:rPr lang="en-US" sz="2000" dirty="0" smtClean="0"/>
              <a:t>hot and dense medium at the </a:t>
            </a:r>
            <a:r>
              <a:rPr lang="en-US" sz="2000" b="1" i="1" dirty="0" smtClean="0"/>
              <a:t>foremost early stage </a:t>
            </a:r>
            <a:r>
              <a:rPr lang="en-US" sz="2000" dirty="0" smtClean="0"/>
              <a:t>of heavy-ion collisions.</a:t>
            </a: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endParaRPr lang="en-US" sz="1000" dirty="0"/>
          </a:p>
          <a:p>
            <a:pPr marL="457200" indent="-457200">
              <a:buFont typeface="Zapf Dingbats" pitchFamily="-107" charset="2"/>
              <a:buChar char="é"/>
            </a:pPr>
            <a:r>
              <a:rPr lang="en-US" sz="2000" dirty="0"/>
              <a:t>Explore pQCD at RHIC.</a:t>
            </a:r>
            <a:endParaRPr lang="en-US" dirty="0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622425" y="5562600"/>
            <a:ext cx="27209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Total quark mass (MeV)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096000"/>
            <a:ext cx="3547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X. Zhu, </a:t>
            </a:r>
            <a:r>
              <a:rPr lang="en-US" sz="1400" i="1" dirty="0" smtClean="0"/>
              <a:t>et al</a:t>
            </a:r>
            <a:r>
              <a:rPr lang="en-US" sz="1400" dirty="0" smtClean="0"/>
              <a:t>, Phys. Lett. </a:t>
            </a:r>
            <a:r>
              <a:rPr lang="en-US" sz="1400" b="1" u="sng" dirty="0" smtClean="0"/>
              <a:t>B647</a:t>
            </a:r>
            <a:r>
              <a:rPr lang="en-US" sz="1400" dirty="0" smtClean="0"/>
              <a:t>, 366(2007).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533400"/>
          </a:xfrm>
        </p:spPr>
        <p:txBody>
          <a:bodyPr/>
          <a:lstStyle/>
          <a:p>
            <a:r>
              <a:rPr lang="en-US"/>
              <a:t>Charm Cross Sections at RHIC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14400" y="5029200"/>
            <a:ext cx="7543800" cy="1016000"/>
          </a:xfrm>
          <a:prstGeom prst="rect">
            <a:avLst/>
          </a:prstGeom>
          <a:noFill/>
          <a:ln w="9525">
            <a:solidFill>
              <a:srgbClr val="85131D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Large systematic uncertainties in the measurements</a:t>
            </a:r>
          </a:p>
          <a:p>
            <a:pPr marL="457200" indent="-457200">
              <a:buFont typeface="Arial" pitchFamily="-107" charset="0"/>
              <a:buAutoNum type="arabicParenR"/>
            </a:pPr>
            <a:r>
              <a:rPr lang="en-US" sz="2000" dirty="0"/>
              <a:t>New displaced, topologically reconstructed measurements for</a:t>
            </a:r>
            <a:r>
              <a:rPr lang="en-US" sz="2000" dirty="0" smtClean="0"/>
              <a:t> </a:t>
            </a:r>
            <a:r>
              <a:rPr lang="en-US" sz="2000" dirty="0" err="1">
                <a:sym typeface="Symbol" pitchFamily="-107" charset="2"/>
              </a:rPr>
              <a:t>c</a:t>
            </a:r>
            <a:r>
              <a:rPr lang="en-US" sz="2000" dirty="0" smtClean="0">
                <a:sym typeface="Symbol" pitchFamily="-107" charset="2"/>
              </a:rPr>
              <a:t>- </a:t>
            </a:r>
            <a:r>
              <a:rPr lang="en-US" sz="2000" dirty="0">
                <a:sym typeface="Symbol" pitchFamily="-107" charset="2"/>
              </a:rPr>
              <a:t>and</a:t>
            </a:r>
            <a:r>
              <a:rPr lang="en-US" sz="2000" dirty="0" smtClean="0">
                <a:sym typeface="Symbol" pitchFamily="-107" charset="2"/>
              </a:rPr>
              <a:t> </a:t>
            </a:r>
            <a:r>
              <a:rPr lang="en-US" sz="2000" dirty="0" err="1" smtClean="0">
                <a:sym typeface="Symbol" pitchFamily="-107" charset="2"/>
              </a:rPr>
              <a:t>b</a:t>
            </a:r>
            <a:r>
              <a:rPr lang="en-US" sz="2000" dirty="0" smtClean="0">
                <a:sym typeface="Symbol" pitchFamily="-107" charset="2"/>
              </a:rPr>
              <a:t>-</a:t>
            </a:r>
            <a:r>
              <a:rPr lang="en-US" sz="2000" dirty="0">
                <a:sym typeface="Symbol" pitchFamily="-107" charset="2"/>
              </a:rPr>
              <a:t>hadrons are </a:t>
            </a:r>
            <a:r>
              <a:rPr lang="en-US" sz="2000" dirty="0"/>
              <a:t>needed  </a:t>
            </a:r>
            <a:r>
              <a:rPr lang="en-US" sz="2000" dirty="0" err="1">
                <a:sym typeface="Zapf Dingbats" pitchFamily="-107" charset="2"/>
              </a:rPr>
              <a:t></a:t>
            </a:r>
            <a:r>
              <a:rPr lang="en-US" sz="2000" dirty="0">
                <a:sym typeface="Symbol" pitchFamily="-107" charset="2"/>
              </a:rPr>
              <a:t> </a:t>
            </a:r>
            <a:r>
              <a:rPr lang="en-US" sz="2000" b="1" i="1" dirty="0">
                <a:sym typeface="Symbol" pitchFamily="-107" charset="2"/>
              </a:rPr>
              <a:t>Upgrade</a:t>
            </a:r>
          </a:p>
        </p:txBody>
      </p:sp>
      <p:pic>
        <p:nvPicPr>
          <p:cNvPr id="43013" name="Picture 5" descr="spectraShape_4"/>
          <p:cNvPicPr>
            <a:picLocks noChangeAspect="1" noChangeArrowheads="1"/>
          </p:cNvPicPr>
          <p:nvPr/>
        </p:nvPicPr>
        <p:blipFill>
          <a:blip r:embed="rId3"/>
          <a:srcRect t="3334" r="8064" b="1633"/>
          <a:stretch>
            <a:fillRect/>
          </a:stretch>
        </p:blipFill>
        <p:spPr bwMode="auto">
          <a:xfrm>
            <a:off x="5334000" y="8509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dsigmady_rapid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61092</TotalTime>
  <Words>2338</Words>
  <Application>Microsoft Macintosh PowerPoint</Application>
  <PresentationFormat>On-screen Show (4:3)</PresentationFormat>
  <Paragraphs>338</Paragraphs>
  <Slides>28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The Bottom Line</vt:lpstr>
      <vt:lpstr>STAR Physics Focus </vt:lpstr>
      <vt:lpstr>Partonic Energy Loss at RHIC</vt:lpstr>
      <vt:lpstr> -meson Flow: Partonic Flow</vt:lpstr>
      <vt:lpstr>Slide 6</vt:lpstr>
      <vt:lpstr>Slide 7</vt:lpstr>
      <vt:lpstr>Quark Masses</vt:lpstr>
      <vt:lpstr>Charm Cross Sections at RHIC</vt:lpstr>
      <vt:lpstr>Heavy Quark Energy Loss</vt:lpstr>
      <vt:lpstr>Slide 11</vt:lpstr>
      <vt:lpstr>Slide 12</vt:lpstr>
      <vt:lpstr>Requirement for the HFT</vt:lpstr>
      <vt:lpstr>D0 Reconstruction Efficiency</vt:lpstr>
      <vt:lpstr>Heavy Quark Production</vt:lpstr>
      <vt:lpstr>Charm Hadron v2</vt:lpstr>
      <vt:lpstr>Charm Hadron RCP</vt:lpstr>
      <vt:lpstr>Charm Baryon/Meson Ratios</vt:lpstr>
      <vt:lpstr>ΛC Measurements</vt:lpstr>
      <vt:lpstr>Ds Reconstruction</vt:lpstr>
      <vt:lpstr>Strategies for Bottom Measurement</vt:lpstr>
      <vt:lpstr>c- and b-decay Electrons</vt:lpstr>
      <vt:lpstr>The di-Lepton Program at STAR TOF + TPC + HFT</vt:lpstr>
      <vt:lpstr>PHENIX and STAR Comparison</vt:lpstr>
      <vt:lpstr>  Physics of the Heavy Flavor   Tracker at STAR  1) The STAR HFT measurements (p+p and Au+Au)      (1) Heavy-quark cross sections: D0,±,*, DS, C , B…       (2) Both spectra (RAA, RCP) and v2 in a wide pT region: 0.5 - 8 GeV/c      (3) Charm hadron correlation functions      (4) Full spectrum of the heavy quark hadron decay electrons   2) Physics      (1) Measure heavy-quark hadron v2, heavy-quark collectivity, to study the medium             properties e.g. light-quark thermalization                   (2) Measure heavy-quark energy loss to study pQCD in hot/dense medium   e.g. energy loss mechanism       (3)  Measure di-leptions to study the direct radiation from the hot/dense medium      (4)  Analyze hadro-chemistry including heavy flavors </vt:lpstr>
      <vt:lpstr>  Projected Run Plan  1) First run with HFT:  200 GeV Au+Au   v2 and RCP with 500M M.B. collisions  2) Second run with HFT: 200 GeV p+p     RAA   3) Third run with HFT: 200 GeV Au+Au      Centrality dependence of v2 and RAA     Charm background and first attempt for        electron pair measurements     C baryon with sufficient statistics</vt:lpstr>
      <vt:lpstr>Auxiliary Slides (1)- RAA</vt:lpstr>
      <vt:lpstr>Auxiliary Slides (2)- v2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Nu/Xu</dc:creator>
  <cp:lastModifiedBy>Spyridon Margetis</cp:lastModifiedBy>
  <cp:revision>383</cp:revision>
  <cp:lastPrinted>2009-09-03T20:50:23Z</cp:lastPrinted>
  <dcterms:created xsi:type="dcterms:W3CDTF">2010-01-18T23:20:25Z</dcterms:created>
  <dcterms:modified xsi:type="dcterms:W3CDTF">2010-01-18T23:26:49Z</dcterms:modified>
</cp:coreProperties>
</file>