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340" r:id="rId2"/>
    <p:sldId id="298" r:id="rId3"/>
    <p:sldId id="324" r:id="rId4"/>
    <p:sldId id="337" r:id="rId5"/>
    <p:sldId id="341" r:id="rId6"/>
    <p:sldId id="338" r:id="rId7"/>
    <p:sldId id="339" r:id="rId8"/>
    <p:sldId id="346" r:id="rId9"/>
    <p:sldId id="345" r:id="rId10"/>
    <p:sldId id="348" r:id="rId11"/>
    <p:sldId id="349" r:id="rId12"/>
    <p:sldId id="347" r:id="rId13"/>
    <p:sldId id="360" r:id="rId14"/>
    <p:sldId id="342" r:id="rId15"/>
    <p:sldId id="344" r:id="rId16"/>
    <p:sldId id="343" r:id="rId17"/>
    <p:sldId id="350" r:id="rId18"/>
    <p:sldId id="361" r:id="rId19"/>
    <p:sldId id="351" r:id="rId20"/>
    <p:sldId id="353" r:id="rId21"/>
    <p:sldId id="352" r:id="rId22"/>
    <p:sldId id="362" r:id="rId23"/>
    <p:sldId id="354" r:id="rId24"/>
    <p:sldId id="355" r:id="rId25"/>
    <p:sldId id="356" r:id="rId26"/>
    <p:sldId id="287" r:id="rId27"/>
    <p:sldId id="357" r:id="rId28"/>
    <p:sldId id="358" r:id="rId29"/>
    <p:sldId id="35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17875"/>
    <a:srgbClr val="205DE7"/>
    <a:srgbClr val="62C26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7" autoAdjust="0"/>
    <p:restoredTop sz="80346" autoAdjust="0"/>
  </p:normalViewPr>
  <p:slideViewPr>
    <p:cSldViewPr>
      <p:cViewPr>
        <p:scale>
          <a:sx n="100" d="100"/>
          <a:sy n="100" d="100"/>
        </p:scale>
        <p:origin x="-148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BNL:STAR:SSD:analog%20testing:star_ssdU_mjl_15-aug-2011%20combined%20plot_c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fr-FR" sz="1100"/>
              <a:t>ADCs vs. calculated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all!$E$2</c:f>
              <c:strCache>
                <c:ptCount val="1"/>
                <c:pt idx="0">
                  <c:v>adc0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all!$E$3:$E$19</c:f>
              <c:numCache>
                <c:formatCode>General</c:formatCode>
                <c:ptCount val="17"/>
                <c:pt idx="0">
                  <c:v>627.0</c:v>
                </c:pt>
                <c:pt idx="1">
                  <c:v>506.0</c:v>
                </c:pt>
                <c:pt idx="2">
                  <c:v>446.0</c:v>
                </c:pt>
                <c:pt idx="3">
                  <c:v>384.0</c:v>
                </c:pt>
                <c:pt idx="4">
                  <c:v>328.0</c:v>
                </c:pt>
                <c:pt idx="5">
                  <c:v>271.0</c:v>
                </c:pt>
                <c:pt idx="6">
                  <c:v>205.0</c:v>
                </c:pt>
                <c:pt idx="7">
                  <c:v>145.0</c:v>
                </c:pt>
                <c:pt idx="8">
                  <c:v>20.0</c:v>
                </c:pt>
                <c:pt idx="9">
                  <c:v>111.0</c:v>
                </c:pt>
                <c:pt idx="10">
                  <c:v>197.0</c:v>
                </c:pt>
                <c:pt idx="11">
                  <c:v>250.0</c:v>
                </c:pt>
                <c:pt idx="12">
                  <c:v>311.0</c:v>
                </c:pt>
                <c:pt idx="13">
                  <c:v>369.0</c:v>
                </c:pt>
                <c:pt idx="14">
                  <c:v>430.0</c:v>
                </c:pt>
                <c:pt idx="15">
                  <c:v>544.0</c:v>
                </c:pt>
                <c:pt idx="16">
                  <c:v>657.0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all!$F$2</c:f>
              <c:strCache>
                <c:ptCount val="1"/>
                <c:pt idx="0">
                  <c:v>adc1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all!$F$3:$F$19</c:f>
              <c:numCache>
                <c:formatCode>General</c:formatCode>
                <c:ptCount val="17"/>
                <c:pt idx="0">
                  <c:v>627.0</c:v>
                </c:pt>
                <c:pt idx="1">
                  <c:v>506.0</c:v>
                </c:pt>
                <c:pt idx="2">
                  <c:v>447.0</c:v>
                </c:pt>
                <c:pt idx="3">
                  <c:v>391.0</c:v>
                </c:pt>
                <c:pt idx="4">
                  <c:v>335.0</c:v>
                </c:pt>
                <c:pt idx="5">
                  <c:v>272.0</c:v>
                </c:pt>
                <c:pt idx="6">
                  <c:v>206.0</c:v>
                </c:pt>
                <c:pt idx="7">
                  <c:v>149.0</c:v>
                </c:pt>
                <c:pt idx="8">
                  <c:v>29.0</c:v>
                </c:pt>
                <c:pt idx="9">
                  <c:v>110.0</c:v>
                </c:pt>
                <c:pt idx="10">
                  <c:v>197.0</c:v>
                </c:pt>
                <c:pt idx="11">
                  <c:v>248.0</c:v>
                </c:pt>
                <c:pt idx="12">
                  <c:v>310.0</c:v>
                </c:pt>
                <c:pt idx="13">
                  <c:v>363.0</c:v>
                </c:pt>
                <c:pt idx="14">
                  <c:v>429.0</c:v>
                </c:pt>
                <c:pt idx="15">
                  <c:v>541.0</c:v>
                </c:pt>
                <c:pt idx="16">
                  <c:v>659.0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all!$G$2</c:f>
              <c:strCache>
                <c:ptCount val="1"/>
                <c:pt idx="0">
                  <c:v>adc2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all!$G$3:$G$19</c:f>
              <c:numCache>
                <c:formatCode>General</c:formatCode>
                <c:ptCount val="17"/>
                <c:pt idx="0">
                  <c:v>622.0</c:v>
                </c:pt>
                <c:pt idx="1">
                  <c:v>500.0</c:v>
                </c:pt>
                <c:pt idx="2">
                  <c:v>442.0</c:v>
                </c:pt>
                <c:pt idx="3">
                  <c:v>382.0</c:v>
                </c:pt>
                <c:pt idx="4">
                  <c:v>324.0</c:v>
                </c:pt>
                <c:pt idx="5">
                  <c:v>261.0</c:v>
                </c:pt>
                <c:pt idx="6">
                  <c:v>204.0</c:v>
                </c:pt>
                <c:pt idx="7">
                  <c:v>145.0</c:v>
                </c:pt>
                <c:pt idx="8">
                  <c:v>27.0</c:v>
                </c:pt>
                <c:pt idx="9">
                  <c:v>120.0</c:v>
                </c:pt>
                <c:pt idx="10">
                  <c:v>206.0</c:v>
                </c:pt>
                <c:pt idx="11">
                  <c:v>258.0</c:v>
                </c:pt>
                <c:pt idx="12">
                  <c:v>313.0</c:v>
                </c:pt>
                <c:pt idx="13">
                  <c:v>375.0</c:v>
                </c:pt>
                <c:pt idx="14">
                  <c:v>425.0</c:v>
                </c:pt>
                <c:pt idx="15">
                  <c:v>549.0</c:v>
                </c:pt>
                <c:pt idx="16">
                  <c:v>665.0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all!$H$2</c:f>
              <c:strCache>
                <c:ptCount val="1"/>
                <c:pt idx="0">
                  <c:v>adc3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all!$H$3:$H$19</c:f>
              <c:numCache>
                <c:formatCode>General</c:formatCode>
                <c:ptCount val="17"/>
                <c:pt idx="0">
                  <c:v>624.0</c:v>
                </c:pt>
                <c:pt idx="1">
                  <c:v>503.0</c:v>
                </c:pt>
                <c:pt idx="2">
                  <c:v>445.0</c:v>
                </c:pt>
                <c:pt idx="3">
                  <c:v>386.0</c:v>
                </c:pt>
                <c:pt idx="4">
                  <c:v>326.0</c:v>
                </c:pt>
                <c:pt idx="5">
                  <c:v>271.0</c:v>
                </c:pt>
                <c:pt idx="6">
                  <c:v>206.0</c:v>
                </c:pt>
                <c:pt idx="7">
                  <c:v>149.0</c:v>
                </c:pt>
                <c:pt idx="8">
                  <c:v>29.0</c:v>
                </c:pt>
                <c:pt idx="9">
                  <c:v>115.0</c:v>
                </c:pt>
                <c:pt idx="10">
                  <c:v>202.0</c:v>
                </c:pt>
                <c:pt idx="11">
                  <c:v>253.0</c:v>
                </c:pt>
                <c:pt idx="12">
                  <c:v>314.0</c:v>
                </c:pt>
                <c:pt idx="13">
                  <c:v>369.0</c:v>
                </c:pt>
                <c:pt idx="14">
                  <c:v>434.0</c:v>
                </c:pt>
                <c:pt idx="15">
                  <c:v>544.0</c:v>
                </c:pt>
                <c:pt idx="16">
                  <c:v>659.0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all!$I$2</c:f>
              <c:strCache>
                <c:ptCount val="1"/>
                <c:pt idx="0">
                  <c:v>adc4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all!$I$3:$I$19</c:f>
              <c:numCache>
                <c:formatCode>General</c:formatCode>
                <c:ptCount val="17"/>
                <c:pt idx="0">
                  <c:v>648.0</c:v>
                </c:pt>
                <c:pt idx="1">
                  <c:v>521.0</c:v>
                </c:pt>
                <c:pt idx="2">
                  <c:v>459.0</c:v>
                </c:pt>
                <c:pt idx="3">
                  <c:v>405.0</c:v>
                </c:pt>
                <c:pt idx="4">
                  <c:v>337.0</c:v>
                </c:pt>
                <c:pt idx="5">
                  <c:v>274.0</c:v>
                </c:pt>
                <c:pt idx="6">
                  <c:v>208.0</c:v>
                </c:pt>
                <c:pt idx="7">
                  <c:v>146.0</c:v>
                </c:pt>
                <c:pt idx="8">
                  <c:v>22.0</c:v>
                </c:pt>
                <c:pt idx="9">
                  <c:v>94.0</c:v>
                </c:pt>
                <c:pt idx="10">
                  <c:v>184.0</c:v>
                </c:pt>
                <c:pt idx="11">
                  <c:v>242.0</c:v>
                </c:pt>
                <c:pt idx="12">
                  <c:v>299.0</c:v>
                </c:pt>
                <c:pt idx="13">
                  <c:v>360.0</c:v>
                </c:pt>
                <c:pt idx="14">
                  <c:v>431.0</c:v>
                </c:pt>
                <c:pt idx="15">
                  <c:v>540.0</c:v>
                </c:pt>
                <c:pt idx="16">
                  <c:v>664.0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all!$J$2</c:f>
              <c:strCache>
                <c:ptCount val="1"/>
                <c:pt idx="0">
                  <c:v>adc5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all!$J$3:$J$19</c:f>
              <c:numCache>
                <c:formatCode>General</c:formatCode>
                <c:ptCount val="17"/>
                <c:pt idx="0">
                  <c:v>625.0</c:v>
                </c:pt>
                <c:pt idx="1">
                  <c:v>506.0</c:v>
                </c:pt>
                <c:pt idx="2">
                  <c:v>447.0</c:v>
                </c:pt>
                <c:pt idx="3">
                  <c:v>390.0</c:v>
                </c:pt>
                <c:pt idx="4">
                  <c:v>330.0</c:v>
                </c:pt>
                <c:pt idx="5">
                  <c:v>275.0</c:v>
                </c:pt>
                <c:pt idx="6">
                  <c:v>210.0</c:v>
                </c:pt>
                <c:pt idx="7">
                  <c:v>150.0</c:v>
                </c:pt>
                <c:pt idx="8">
                  <c:v>33.0</c:v>
                </c:pt>
                <c:pt idx="9">
                  <c:v>114.0</c:v>
                </c:pt>
                <c:pt idx="10">
                  <c:v>201.0</c:v>
                </c:pt>
                <c:pt idx="11">
                  <c:v>255.0</c:v>
                </c:pt>
                <c:pt idx="12">
                  <c:v>321.0</c:v>
                </c:pt>
                <c:pt idx="13">
                  <c:v>369.0</c:v>
                </c:pt>
                <c:pt idx="14">
                  <c:v>429.0</c:v>
                </c:pt>
                <c:pt idx="15">
                  <c:v>541.0</c:v>
                </c:pt>
                <c:pt idx="16">
                  <c:v>659.0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all!$K$2</c:f>
              <c:strCache>
                <c:ptCount val="1"/>
                <c:pt idx="0">
                  <c:v>adc6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all!$K$3:$K$19</c:f>
              <c:numCache>
                <c:formatCode>General</c:formatCode>
                <c:ptCount val="17"/>
                <c:pt idx="0">
                  <c:v>632.0</c:v>
                </c:pt>
                <c:pt idx="1">
                  <c:v>511.0</c:v>
                </c:pt>
                <c:pt idx="2">
                  <c:v>451.0</c:v>
                </c:pt>
                <c:pt idx="3">
                  <c:v>390.0</c:v>
                </c:pt>
                <c:pt idx="4">
                  <c:v>332.0</c:v>
                </c:pt>
                <c:pt idx="5">
                  <c:v>273.0</c:v>
                </c:pt>
                <c:pt idx="6">
                  <c:v>207.0</c:v>
                </c:pt>
                <c:pt idx="7">
                  <c:v>147.0</c:v>
                </c:pt>
                <c:pt idx="8">
                  <c:v>26.0</c:v>
                </c:pt>
                <c:pt idx="9">
                  <c:v>112.0</c:v>
                </c:pt>
                <c:pt idx="10">
                  <c:v>200.0</c:v>
                </c:pt>
                <c:pt idx="11">
                  <c:v>255.0</c:v>
                </c:pt>
                <c:pt idx="12">
                  <c:v>315.0</c:v>
                </c:pt>
                <c:pt idx="13">
                  <c:v>374.0</c:v>
                </c:pt>
                <c:pt idx="14">
                  <c:v>436.0</c:v>
                </c:pt>
                <c:pt idx="15">
                  <c:v>549.0</c:v>
                </c:pt>
                <c:pt idx="16">
                  <c:v>666.0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all!$L$2</c:f>
              <c:strCache>
                <c:ptCount val="1"/>
                <c:pt idx="0">
                  <c:v>adc7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all!$L$3:$L$19</c:f>
              <c:numCache>
                <c:formatCode>General</c:formatCode>
                <c:ptCount val="17"/>
                <c:pt idx="0">
                  <c:v>628.0</c:v>
                </c:pt>
                <c:pt idx="1">
                  <c:v>506.0</c:v>
                </c:pt>
                <c:pt idx="2">
                  <c:v>448.0</c:v>
                </c:pt>
                <c:pt idx="3">
                  <c:v>385.0</c:v>
                </c:pt>
                <c:pt idx="4">
                  <c:v>330.0</c:v>
                </c:pt>
                <c:pt idx="5">
                  <c:v>276.0</c:v>
                </c:pt>
                <c:pt idx="6">
                  <c:v>208.0</c:v>
                </c:pt>
                <c:pt idx="7">
                  <c:v>149.0</c:v>
                </c:pt>
                <c:pt idx="8">
                  <c:v>28.0</c:v>
                </c:pt>
                <c:pt idx="9">
                  <c:v>116.0</c:v>
                </c:pt>
                <c:pt idx="10">
                  <c:v>203.0</c:v>
                </c:pt>
                <c:pt idx="11">
                  <c:v>255.0</c:v>
                </c:pt>
                <c:pt idx="12">
                  <c:v>315.0</c:v>
                </c:pt>
                <c:pt idx="13">
                  <c:v>375.0</c:v>
                </c:pt>
                <c:pt idx="14">
                  <c:v>435.0</c:v>
                </c:pt>
                <c:pt idx="15">
                  <c:v>549.0</c:v>
                </c:pt>
                <c:pt idx="16">
                  <c:v>666.0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all!$M$2</c:f>
              <c:strCache>
                <c:ptCount val="1"/>
                <c:pt idx="0">
                  <c:v>adc8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all!$M$3:$M$19</c:f>
              <c:numCache>
                <c:formatCode>General</c:formatCode>
                <c:ptCount val="17"/>
                <c:pt idx="0">
                  <c:v>620.0</c:v>
                </c:pt>
                <c:pt idx="1">
                  <c:v>507.0</c:v>
                </c:pt>
                <c:pt idx="2">
                  <c:v>444.0</c:v>
                </c:pt>
                <c:pt idx="3">
                  <c:v>384.0</c:v>
                </c:pt>
                <c:pt idx="4">
                  <c:v>328.0</c:v>
                </c:pt>
                <c:pt idx="5">
                  <c:v>271.0</c:v>
                </c:pt>
                <c:pt idx="6">
                  <c:v>214.0</c:v>
                </c:pt>
                <c:pt idx="7">
                  <c:v>152.0</c:v>
                </c:pt>
                <c:pt idx="8">
                  <c:v>30.0</c:v>
                </c:pt>
                <c:pt idx="9">
                  <c:v>118.0</c:v>
                </c:pt>
                <c:pt idx="10">
                  <c:v>204.0</c:v>
                </c:pt>
                <c:pt idx="11">
                  <c:v>255.0</c:v>
                </c:pt>
                <c:pt idx="12">
                  <c:v>316.0</c:v>
                </c:pt>
                <c:pt idx="13">
                  <c:v>373.0</c:v>
                </c:pt>
                <c:pt idx="14">
                  <c:v>433.0</c:v>
                </c:pt>
                <c:pt idx="15">
                  <c:v>547.0</c:v>
                </c:pt>
                <c:pt idx="16">
                  <c:v>660.0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all!$N$2</c:f>
              <c:strCache>
                <c:ptCount val="1"/>
                <c:pt idx="0">
                  <c:v>adc9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all!$N$3:$N$19</c:f>
              <c:numCache>
                <c:formatCode>General</c:formatCode>
                <c:ptCount val="17"/>
                <c:pt idx="0">
                  <c:v>634.0</c:v>
                </c:pt>
                <c:pt idx="1">
                  <c:v>506.0</c:v>
                </c:pt>
                <c:pt idx="2">
                  <c:v>447.0</c:v>
                </c:pt>
                <c:pt idx="3">
                  <c:v>382.0</c:v>
                </c:pt>
                <c:pt idx="4">
                  <c:v>327.0</c:v>
                </c:pt>
                <c:pt idx="5">
                  <c:v>277.0</c:v>
                </c:pt>
                <c:pt idx="6">
                  <c:v>207.0</c:v>
                </c:pt>
                <c:pt idx="7">
                  <c:v>149.0</c:v>
                </c:pt>
                <c:pt idx="8">
                  <c:v>29.0</c:v>
                </c:pt>
                <c:pt idx="9">
                  <c:v>114.0</c:v>
                </c:pt>
                <c:pt idx="10">
                  <c:v>200.0</c:v>
                </c:pt>
                <c:pt idx="11">
                  <c:v>256.0</c:v>
                </c:pt>
                <c:pt idx="12">
                  <c:v>314.0</c:v>
                </c:pt>
                <c:pt idx="13">
                  <c:v>371.0</c:v>
                </c:pt>
                <c:pt idx="14">
                  <c:v>434.0</c:v>
                </c:pt>
                <c:pt idx="15">
                  <c:v>546.0</c:v>
                </c:pt>
                <c:pt idx="16">
                  <c:v>663.0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all!$O$2</c:f>
              <c:strCache>
                <c:ptCount val="1"/>
                <c:pt idx="0">
                  <c:v>adc10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all!$O$3:$O$19</c:f>
              <c:numCache>
                <c:formatCode>General</c:formatCode>
                <c:ptCount val="17"/>
                <c:pt idx="0">
                  <c:v>640.0</c:v>
                </c:pt>
                <c:pt idx="1">
                  <c:v>517.0</c:v>
                </c:pt>
                <c:pt idx="2">
                  <c:v>457.0</c:v>
                </c:pt>
                <c:pt idx="3">
                  <c:v>396.0</c:v>
                </c:pt>
                <c:pt idx="4">
                  <c:v>338.0</c:v>
                </c:pt>
                <c:pt idx="5">
                  <c:v>278.0</c:v>
                </c:pt>
                <c:pt idx="6">
                  <c:v>211.0</c:v>
                </c:pt>
                <c:pt idx="7">
                  <c:v>149.0</c:v>
                </c:pt>
                <c:pt idx="8">
                  <c:v>29.0</c:v>
                </c:pt>
                <c:pt idx="9">
                  <c:v>103.0</c:v>
                </c:pt>
                <c:pt idx="10">
                  <c:v>191.0</c:v>
                </c:pt>
                <c:pt idx="11">
                  <c:v>243.0</c:v>
                </c:pt>
                <c:pt idx="12">
                  <c:v>304.0</c:v>
                </c:pt>
                <c:pt idx="13">
                  <c:v>363.0</c:v>
                </c:pt>
                <c:pt idx="14">
                  <c:v>426.0</c:v>
                </c:pt>
                <c:pt idx="15">
                  <c:v>540.0</c:v>
                </c:pt>
                <c:pt idx="16">
                  <c:v>660.0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all!$P$2</c:f>
              <c:strCache>
                <c:ptCount val="1"/>
                <c:pt idx="0">
                  <c:v>adc11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all!$P$3:$P$19</c:f>
              <c:numCache>
                <c:formatCode>General</c:formatCode>
                <c:ptCount val="17"/>
                <c:pt idx="0">
                  <c:v>626.0</c:v>
                </c:pt>
                <c:pt idx="1">
                  <c:v>496.0</c:v>
                </c:pt>
                <c:pt idx="2">
                  <c:v>441.0</c:v>
                </c:pt>
                <c:pt idx="3">
                  <c:v>381.0</c:v>
                </c:pt>
                <c:pt idx="4">
                  <c:v>323.0</c:v>
                </c:pt>
                <c:pt idx="5">
                  <c:v>258.0</c:v>
                </c:pt>
                <c:pt idx="6">
                  <c:v>195.0</c:v>
                </c:pt>
                <c:pt idx="7">
                  <c:v>134.0</c:v>
                </c:pt>
                <c:pt idx="8">
                  <c:v>12.0</c:v>
                </c:pt>
                <c:pt idx="9">
                  <c:v>114.0</c:v>
                </c:pt>
                <c:pt idx="10">
                  <c:v>202.0</c:v>
                </c:pt>
                <c:pt idx="11">
                  <c:v>259.0</c:v>
                </c:pt>
                <c:pt idx="12">
                  <c:v>319.0</c:v>
                </c:pt>
                <c:pt idx="13">
                  <c:v>377.0</c:v>
                </c:pt>
                <c:pt idx="14">
                  <c:v>440.0</c:v>
                </c:pt>
                <c:pt idx="15">
                  <c:v>556.0</c:v>
                </c:pt>
                <c:pt idx="16">
                  <c:v>676.0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all!$Q$2</c:f>
              <c:strCache>
                <c:ptCount val="1"/>
                <c:pt idx="0">
                  <c:v>adc12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all!$Q$3:$Q$19</c:f>
              <c:numCache>
                <c:formatCode>General</c:formatCode>
                <c:ptCount val="17"/>
                <c:pt idx="0">
                  <c:v>633.0</c:v>
                </c:pt>
                <c:pt idx="1">
                  <c:v>510.0</c:v>
                </c:pt>
                <c:pt idx="2">
                  <c:v>450.0</c:v>
                </c:pt>
                <c:pt idx="3">
                  <c:v>389.0</c:v>
                </c:pt>
                <c:pt idx="4">
                  <c:v>339.0</c:v>
                </c:pt>
                <c:pt idx="5">
                  <c:v>272.0</c:v>
                </c:pt>
                <c:pt idx="6">
                  <c:v>205.0</c:v>
                </c:pt>
                <c:pt idx="7">
                  <c:v>145.0</c:v>
                </c:pt>
                <c:pt idx="8">
                  <c:v>24.0</c:v>
                </c:pt>
                <c:pt idx="9">
                  <c:v>113.0</c:v>
                </c:pt>
                <c:pt idx="10">
                  <c:v>203.0</c:v>
                </c:pt>
                <c:pt idx="11">
                  <c:v>250.0</c:v>
                </c:pt>
                <c:pt idx="12">
                  <c:v>317.0</c:v>
                </c:pt>
                <c:pt idx="13">
                  <c:v>376.0</c:v>
                </c:pt>
                <c:pt idx="14">
                  <c:v>439.0</c:v>
                </c:pt>
                <c:pt idx="15">
                  <c:v>553.0</c:v>
                </c:pt>
                <c:pt idx="16">
                  <c:v>666.0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all!$R$2</c:f>
              <c:strCache>
                <c:ptCount val="1"/>
                <c:pt idx="0">
                  <c:v>adc13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all!$R$3:$R$19</c:f>
              <c:numCache>
                <c:formatCode>General</c:formatCode>
                <c:ptCount val="17"/>
                <c:pt idx="0">
                  <c:v>630.0</c:v>
                </c:pt>
                <c:pt idx="1">
                  <c:v>509.0</c:v>
                </c:pt>
                <c:pt idx="2">
                  <c:v>447.0</c:v>
                </c:pt>
                <c:pt idx="3">
                  <c:v>390.0</c:v>
                </c:pt>
                <c:pt idx="4">
                  <c:v>332.0</c:v>
                </c:pt>
                <c:pt idx="5">
                  <c:v>275.0</c:v>
                </c:pt>
                <c:pt idx="6">
                  <c:v>209.0</c:v>
                </c:pt>
                <c:pt idx="7">
                  <c:v>148.0</c:v>
                </c:pt>
                <c:pt idx="8">
                  <c:v>28.0</c:v>
                </c:pt>
                <c:pt idx="9">
                  <c:v>113.0</c:v>
                </c:pt>
                <c:pt idx="10">
                  <c:v>202.0</c:v>
                </c:pt>
                <c:pt idx="11">
                  <c:v>253.0</c:v>
                </c:pt>
                <c:pt idx="12">
                  <c:v>314.0</c:v>
                </c:pt>
                <c:pt idx="13">
                  <c:v>375.0</c:v>
                </c:pt>
                <c:pt idx="14">
                  <c:v>436.0</c:v>
                </c:pt>
                <c:pt idx="15">
                  <c:v>539.0</c:v>
                </c:pt>
                <c:pt idx="16">
                  <c:v>670.0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all!$S$2</c:f>
              <c:strCache>
                <c:ptCount val="1"/>
                <c:pt idx="0">
                  <c:v>adc14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all!$S$3:$S$19</c:f>
              <c:numCache>
                <c:formatCode>General</c:formatCode>
                <c:ptCount val="17"/>
                <c:pt idx="0">
                  <c:v>623.0</c:v>
                </c:pt>
                <c:pt idx="1">
                  <c:v>493.0</c:v>
                </c:pt>
                <c:pt idx="2">
                  <c:v>445.0</c:v>
                </c:pt>
                <c:pt idx="3">
                  <c:v>385.0</c:v>
                </c:pt>
                <c:pt idx="4">
                  <c:v>329.0</c:v>
                </c:pt>
                <c:pt idx="5">
                  <c:v>272.0</c:v>
                </c:pt>
                <c:pt idx="6">
                  <c:v>207.0</c:v>
                </c:pt>
                <c:pt idx="7">
                  <c:v>153.0</c:v>
                </c:pt>
                <c:pt idx="8">
                  <c:v>30.0</c:v>
                </c:pt>
                <c:pt idx="9">
                  <c:v>120.0</c:v>
                </c:pt>
                <c:pt idx="10">
                  <c:v>207.0</c:v>
                </c:pt>
                <c:pt idx="11">
                  <c:v>258.0</c:v>
                </c:pt>
                <c:pt idx="12">
                  <c:v>319.0</c:v>
                </c:pt>
                <c:pt idx="13">
                  <c:v>372.0</c:v>
                </c:pt>
                <c:pt idx="14">
                  <c:v>437.0</c:v>
                </c:pt>
                <c:pt idx="15">
                  <c:v>548.0</c:v>
                </c:pt>
                <c:pt idx="16">
                  <c:v>668.0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all!$T$2</c:f>
              <c:strCache>
                <c:ptCount val="1"/>
                <c:pt idx="0">
                  <c:v>adc15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all!$T$3:$T$19</c:f>
              <c:numCache>
                <c:formatCode>General</c:formatCode>
                <c:ptCount val="17"/>
                <c:pt idx="0">
                  <c:v>627.0</c:v>
                </c:pt>
                <c:pt idx="1">
                  <c:v>506.0</c:v>
                </c:pt>
                <c:pt idx="2">
                  <c:v>447.0</c:v>
                </c:pt>
                <c:pt idx="3">
                  <c:v>391.0</c:v>
                </c:pt>
                <c:pt idx="4">
                  <c:v>335.0</c:v>
                </c:pt>
                <c:pt idx="5">
                  <c:v>272.0</c:v>
                </c:pt>
                <c:pt idx="6">
                  <c:v>206.0</c:v>
                </c:pt>
                <c:pt idx="7">
                  <c:v>149.0</c:v>
                </c:pt>
                <c:pt idx="8">
                  <c:v>29.0</c:v>
                </c:pt>
                <c:pt idx="9">
                  <c:v>113.0</c:v>
                </c:pt>
                <c:pt idx="10">
                  <c:v>199.0</c:v>
                </c:pt>
                <c:pt idx="11">
                  <c:v>251.0</c:v>
                </c:pt>
                <c:pt idx="12">
                  <c:v>311.0</c:v>
                </c:pt>
                <c:pt idx="13">
                  <c:v>369.0</c:v>
                </c:pt>
                <c:pt idx="14">
                  <c:v>430.0</c:v>
                </c:pt>
                <c:pt idx="15">
                  <c:v>543.0</c:v>
                </c:pt>
                <c:pt idx="16">
                  <c:v>660.0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all!$U$2</c:f>
              <c:strCache>
                <c:ptCount val="1"/>
                <c:pt idx="0">
                  <c:v>calc</c:v>
                </c:pt>
              </c:strCache>
            </c:strRef>
          </c:tx>
          <c:xVal>
            <c:numRef>
              <c:f>all!$D$3:$D$19</c:f>
              <c:numCache>
                <c:formatCode>General</c:formatCode>
                <c:ptCount val="17"/>
                <c:pt idx="0">
                  <c:v>-1.236</c:v>
                </c:pt>
                <c:pt idx="1">
                  <c:v>-0.985</c:v>
                </c:pt>
                <c:pt idx="2">
                  <c:v>-0.862</c:v>
                </c:pt>
                <c:pt idx="3">
                  <c:v>-0.738</c:v>
                </c:pt>
                <c:pt idx="4">
                  <c:v>-0.619</c:v>
                </c:pt>
                <c:pt idx="5">
                  <c:v>-0.5</c:v>
                </c:pt>
                <c:pt idx="6">
                  <c:v>-0.363</c:v>
                </c:pt>
                <c:pt idx="7">
                  <c:v>-0.239</c:v>
                </c:pt>
                <c:pt idx="8">
                  <c:v>0.007</c:v>
                </c:pt>
                <c:pt idx="9">
                  <c:v>0.007</c:v>
                </c:pt>
                <c:pt idx="10">
                  <c:v>0.25</c:v>
                </c:pt>
                <c:pt idx="11">
                  <c:v>0.374</c:v>
                </c:pt>
                <c:pt idx="12">
                  <c:v>0.505</c:v>
                </c:pt>
                <c:pt idx="13">
                  <c:v>0.625</c:v>
                </c:pt>
                <c:pt idx="14">
                  <c:v>0.752</c:v>
                </c:pt>
                <c:pt idx="15">
                  <c:v>0.986</c:v>
                </c:pt>
                <c:pt idx="16">
                  <c:v>1.229</c:v>
                </c:pt>
              </c:numCache>
            </c:numRef>
          </c:xVal>
          <c:yVal>
            <c:numRef>
              <c:f>all!$U$3:$U$19</c:f>
              <c:numCache>
                <c:formatCode>General</c:formatCode>
                <c:ptCount val="17"/>
                <c:pt idx="0">
                  <c:v>658.0</c:v>
                </c:pt>
                <c:pt idx="1">
                  <c:v>530.0</c:v>
                </c:pt>
                <c:pt idx="2">
                  <c:v>467.0</c:v>
                </c:pt>
                <c:pt idx="3">
                  <c:v>403.0</c:v>
                </c:pt>
                <c:pt idx="4">
                  <c:v>342.0</c:v>
                </c:pt>
                <c:pt idx="5">
                  <c:v>281.0</c:v>
                </c:pt>
                <c:pt idx="6">
                  <c:v>211.0</c:v>
                </c:pt>
                <c:pt idx="7">
                  <c:v>148.0</c:v>
                </c:pt>
                <c:pt idx="8">
                  <c:v>22.0</c:v>
                </c:pt>
                <c:pt idx="9">
                  <c:v>21.0</c:v>
                </c:pt>
                <c:pt idx="10">
                  <c:v>146.0</c:v>
                </c:pt>
                <c:pt idx="11">
                  <c:v>209.0</c:v>
                </c:pt>
                <c:pt idx="12">
                  <c:v>276.0</c:v>
                </c:pt>
                <c:pt idx="13">
                  <c:v>338.0</c:v>
                </c:pt>
                <c:pt idx="14">
                  <c:v>403.0</c:v>
                </c:pt>
                <c:pt idx="15">
                  <c:v>523.0</c:v>
                </c:pt>
                <c:pt idx="16">
                  <c:v>647.0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336984"/>
        <c:axId val="584443544"/>
      </c:scatterChart>
      <c:valAx>
        <c:axId val="724336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84443544"/>
        <c:crosses val="autoZero"/>
        <c:crossBetween val="midCat"/>
        <c:majorUnit val="0.2"/>
      </c:valAx>
      <c:valAx>
        <c:axId val="584443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24336984"/>
        <c:crosses val="autoZero"/>
        <c:crossBetween val="midCat"/>
        <c:majorUnit val="128.0"/>
      </c:valAx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BE26-D5BC-5F45-9649-0D4D9DD783C7}" type="datetimeFigureOut">
              <a:rPr lang="en-US" smtClean="0"/>
              <a:pPr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0C23-C286-9A4B-9FFE-EF32D1D75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4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12" charset="-128"/>
              </a:defRPr>
            </a:lvl1pPr>
          </a:lstStyle>
          <a:p>
            <a:pPr>
              <a:defRPr/>
            </a:pPr>
            <a:fld id="{10AA1E1D-1532-4F0F-8BD3-620A8DED2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Ladder</a:t>
            </a:r>
            <a:r>
              <a:rPr lang="en-US" baseline="0" dirty="0" smtClean="0"/>
              <a:t> cards: one on each end of ladder, each reads out one face of ladder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Fiber links connect ladders to RDO</a:t>
            </a:r>
          </a:p>
          <a:p>
            <a:endParaRPr lang="en-US" dirty="0" smtClean="0"/>
          </a:p>
          <a:p>
            <a:r>
              <a:rPr lang="en-US" dirty="0" smtClean="0"/>
              <a:t>5 ladder</a:t>
            </a:r>
            <a:r>
              <a:rPr lang="en-US" baseline="0" dirty="0" smtClean="0"/>
              <a:t> cards – 5 ladder faces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chip (slave FPGA) is dedicated to processing</a:t>
            </a:r>
            <a:r>
              <a:rPr lang="en-US" baseline="0" dirty="0" smtClean="0"/>
              <a:t> and buffering data from a single ladder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Master FPGA handles interaction with TRG and DAQ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Link to DAQ PC (DDL) is bidirectional 1.5 </a:t>
            </a:r>
            <a:r>
              <a:rPr lang="en-US" baseline="0" dirty="0" err="1" smtClean="0"/>
              <a:t>Gbps</a:t>
            </a:r>
            <a:r>
              <a:rPr lang="en-US" baseline="0" dirty="0" smtClean="0"/>
              <a:t> fiber [designed for ALICE @LHC</a:t>
            </a:r>
            <a:r>
              <a:rPr lang="en-US" b="1" baseline="0" dirty="0" smtClean="0"/>
              <a:t>]  in use in STAR for TPC and other detectors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N-face (positive voltage)</a:t>
            </a:r>
            <a:r>
              <a:rPr lang="en-US" baseline="0" dirty="0" smtClean="0"/>
              <a:t> have non-linear behavior – not understood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Documentation of many details now in </a:t>
            </a:r>
            <a:r>
              <a:rPr lang="en-US" dirty="0" smtClean="0"/>
              <a:t>101-</a:t>
            </a:r>
            <a:r>
              <a:rPr lang="en-US" dirty="0" smtClean="0"/>
              <a:t>page </a:t>
            </a:r>
            <a:r>
              <a:rPr lang="en-US" dirty="0" smtClean="0"/>
              <a:t>document</a:t>
            </a:r>
            <a:r>
              <a:rPr lang="en-US" baseline="0" dirty="0" smtClean="0"/>
              <a:t> (v 15)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Connector pin-outs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Data formats, headers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Command </a:t>
            </a:r>
            <a:r>
              <a:rPr lang="en-US" dirty="0" smtClean="0"/>
              <a:t>definitions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Test protocols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A1E1D-1532-4F0F-8BD3-620A8DED24D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1"/>
            <a:ext cx="7239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DD0A26-EAFF-4D14-847B-72B1F32CA9D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1"/>
            <a:ext cx="7239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253B0C-5E77-4C5C-BAB0-84ABBD7A038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BB6A2D-B9F1-465B-B28D-46C0180E424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CF88-9D68-4EB6-B95F-87F51EAFF0B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220B4C-5618-428E-B1E4-07CEF17CD34E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718599-50A3-46E1-92BB-21C66A6E18AC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48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M.J. LeVine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C01DA-1EDC-624F-BC4C-9AC386087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65532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90"/>
                </a:solidFill>
              </a:rPr>
              <a:t>STAR HFT meeting, </a:t>
            </a:r>
            <a:r>
              <a:rPr lang="en-US" sz="1200" b="1" i="1" dirty="0" smtClean="0">
                <a:solidFill>
                  <a:srgbClr val="000090"/>
                </a:solidFill>
              </a:rPr>
              <a:t>Sept</a:t>
            </a:r>
            <a:r>
              <a:rPr lang="en-US" sz="1200" b="1" i="1" baseline="0" dirty="0" smtClean="0">
                <a:solidFill>
                  <a:srgbClr val="000090"/>
                </a:solidFill>
              </a:rPr>
              <a:t> 27-28, </a:t>
            </a:r>
            <a:r>
              <a:rPr lang="en-US" sz="1200" b="1" i="1" dirty="0" smtClean="0">
                <a:solidFill>
                  <a:srgbClr val="000090"/>
                </a:solidFill>
              </a:rPr>
              <a:t>2011</a:t>
            </a:r>
            <a:endParaRPr lang="en-US" sz="1400" b="1" i="1" dirty="0">
              <a:solidFill>
                <a:srgbClr val="00009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34938" y="228600"/>
            <a:ext cx="474663" cy="4206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i="1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8601" y="365125"/>
            <a:ext cx="10158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0C057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1" charset="0"/>
              </a:rPr>
              <a:t>STAR</a:t>
            </a:r>
            <a:endParaRPr lang="en-US" sz="1800" b="1" i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1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2192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 descr="BNL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6527801"/>
            <a:ext cx="990600" cy="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C-Banner-CMYK-whitethumb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6531282"/>
            <a:ext cx="838200" cy="3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447799"/>
          </a:xfrm>
        </p:spPr>
        <p:txBody>
          <a:bodyPr/>
          <a:lstStyle/>
          <a:p>
            <a:r>
              <a:rPr lang="en-US" sz="6000" dirty="0"/>
              <a:t>SSD </a:t>
            </a:r>
            <a:r>
              <a:rPr lang="en-US" sz="6000" dirty="0" smtClean="0"/>
              <a:t>readout upgrade 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</a:t>
            </a:r>
            <a:r>
              <a:rPr lang="en-US" sz="2800" dirty="0">
                <a:solidFill>
                  <a:schemeClr val="tx2"/>
                </a:solidFill>
              </a:rPr>
              <a:t>. LeVine, R. </a:t>
            </a:r>
            <a:r>
              <a:rPr lang="en-US" sz="2800" dirty="0" err="1">
                <a:solidFill>
                  <a:schemeClr val="tx2"/>
                </a:solidFill>
              </a:rPr>
              <a:t>Scheetz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-- BNL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Ch. </a:t>
            </a:r>
            <a:r>
              <a:rPr lang="en-US" sz="2800" dirty="0" err="1">
                <a:solidFill>
                  <a:schemeClr val="tx2"/>
                </a:solidFill>
              </a:rPr>
              <a:t>Renard</a:t>
            </a:r>
            <a:r>
              <a:rPr lang="en-US" sz="2800" dirty="0">
                <a:solidFill>
                  <a:schemeClr val="tx2"/>
                </a:solidFill>
              </a:rPr>
              <a:t>, S. </a:t>
            </a:r>
            <a:r>
              <a:rPr lang="en-US" sz="2800" dirty="0" err="1">
                <a:solidFill>
                  <a:schemeClr val="tx2"/>
                </a:solidFill>
              </a:rPr>
              <a:t>Bouvier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-- </a:t>
            </a:r>
            <a:r>
              <a:rPr lang="en-US" sz="2800" dirty="0" err="1" smtClean="0">
                <a:solidFill>
                  <a:schemeClr val="tx2"/>
                </a:solidFill>
              </a:rPr>
              <a:t>Subatech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J</a:t>
            </a:r>
            <a:r>
              <a:rPr lang="en-US" sz="2800" dirty="0">
                <a:solidFill>
                  <a:schemeClr val="tx2"/>
                </a:solidFill>
              </a:rPr>
              <a:t>. Thomas </a:t>
            </a:r>
            <a:r>
              <a:rPr lang="en-US" sz="2800" dirty="0" smtClean="0">
                <a:solidFill>
                  <a:schemeClr val="tx2"/>
                </a:solidFill>
              </a:rPr>
              <a:t> -- LBNL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9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analog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Python script driving</a:t>
            </a:r>
          </a:p>
          <a:p>
            <a:pPr lvl="1"/>
            <a:r>
              <a:rPr lang="en-US" dirty="0" smtClean="0"/>
              <a:t>Multiple .exe (C code)</a:t>
            </a:r>
          </a:p>
          <a:p>
            <a:r>
              <a:rPr lang="en-US" dirty="0" smtClean="0"/>
              <a:t>Time to map response for 1 ADC: 30 sec</a:t>
            </a:r>
          </a:p>
          <a:p>
            <a:r>
              <a:rPr lang="en-US" dirty="0" smtClean="0"/>
              <a:t>Time to map all 16 ADCs: 20 minutes</a:t>
            </a:r>
          </a:p>
          <a:p>
            <a:pPr lvl="1"/>
            <a:r>
              <a:rPr lang="en-US" dirty="0" smtClean="0"/>
              <a:t>Disconnect/connect flex cable</a:t>
            </a:r>
          </a:p>
          <a:p>
            <a:r>
              <a:rPr lang="en-US" i="1" dirty="0" smtClean="0"/>
              <a:t>Basis for future slow controls software</a:t>
            </a:r>
          </a:p>
          <a:p>
            <a:r>
              <a:rPr lang="en-US" dirty="0" smtClean="0"/>
              <a:t>SC uses JTAG header on debug card</a:t>
            </a:r>
          </a:p>
          <a:p>
            <a:pPr lvl="1"/>
            <a:r>
              <a:rPr lang="en-US" dirty="0" smtClean="0"/>
              <a:t>Will be replaced by fiber protocol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packing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1524000"/>
          </a:xfrm>
        </p:spPr>
        <p:txBody>
          <a:bodyPr/>
          <a:lstStyle/>
          <a:p>
            <a:r>
              <a:rPr lang="en-US" dirty="0" smtClean="0"/>
              <a:t>USB output for ADC data</a:t>
            </a:r>
          </a:p>
          <a:p>
            <a:r>
              <a:rPr lang="en-US" dirty="0" smtClean="0"/>
              <a:t>Install USB spy at output of FIFO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533400" y="2209800"/>
            <a:ext cx="7958481" cy="4118035"/>
            <a:chOff x="381000" y="1295400"/>
            <a:chExt cx="8263281" cy="4194235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7543800" y="341312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1000" y="1889125"/>
              <a:ext cx="609600" cy="2286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module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1000" y="4784725"/>
              <a:ext cx="609600" cy="2286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module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7201" y="3184526"/>
              <a:ext cx="595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X16</a:t>
              </a:r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990600" y="196532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990600" y="4894263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0925" y="1743075"/>
              <a:ext cx="629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 MHz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066800" y="4656139"/>
              <a:ext cx="6292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 MHz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16200000">
              <a:off x="1790700" y="1812925"/>
              <a:ext cx="381000" cy="304800"/>
            </a:xfrm>
            <a:prstGeom prst="flowChartManualOperation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16200000">
              <a:off x="1801813" y="4735513"/>
              <a:ext cx="381000" cy="304800"/>
            </a:xfrm>
            <a:prstGeom prst="flowChartManualOperation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524001" y="2193925"/>
              <a:ext cx="1236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adc</a:t>
              </a:r>
              <a:r>
                <a:rPr lang="en-US" sz="1000" dirty="0"/>
                <a:t> 12bit</a:t>
              </a:r>
            </a:p>
            <a:p>
              <a:r>
                <a:rPr lang="en-US" sz="1000" dirty="0"/>
                <a:t>16 bit serial output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524001" y="5089525"/>
              <a:ext cx="12362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adc 12bit</a:t>
              </a:r>
            </a:p>
            <a:p>
              <a:r>
                <a:rPr lang="en-US" sz="1000"/>
                <a:t>16 bit serial output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68625" y="280352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048000" y="402272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176464" y="1747839"/>
              <a:ext cx="71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80 MHz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166940" y="4641850"/>
              <a:ext cx="7148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80 MHz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133600" y="1965325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154239" y="4881563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971800" y="1965325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025775" y="403383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0" y="2574925"/>
              <a:ext cx="533400" cy="17526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 rot="5400000">
              <a:off x="3669163" y="3308251"/>
              <a:ext cx="884925" cy="35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register</a:t>
              </a:r>
              <a:endParaRPr lang="en-US" sz="1000" dirty="0"/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4327525" y="3095627"/>
              <a:ext cx="930275" cy="703264"/>
              <a:chOff x="2678" y="1240"/>
              <a:chExt cx="586" cy="443"/>
            </a:xfrm>
          </p:grpSpPr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2678" y="1240"/>
                <a:ext cx="20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16</a:t>
                </a:r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2678" y="1528"/>
                <a:ext cx="3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50 MHz</a:t>
                </a:r>
              </a:p>
            </p:txBody>
          </p:sp>
        </p:grp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57800" y="2684463"/>
              <a:ext cx="685800" cy="14478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 rot="5400000">
              <a:off x="5246473" y="3210378"/>
              <a:ext cx="664004" cy="35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accent1"/>
                  </a:solidFill>
                </a:rPr>
                <a:t>FIFO</a:t>
              </a:r>
              <a:endParaRPr lang="en-US" sz="1600" dirty="0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569075" y="4479925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248401" y="4391026"/>
              <a:ext cx="2559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 rot="5400000">
              <a:off x="6354232" y="4413965"/>
              <a:ext cx="8710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JTAG TDOs</a:t>
              </a:r>
            </a:p>
          </p:txBody>
        </p:sp>
        <p:grpSp>
          <p:nvGrpSpPr>
            <p:cNvPr id="36" name="Group 36"/>
            <p:cNvGrpSpPr>
              <a:grpSpLocks/>
            </p:cNvGrpSpPr>
            <p:nvPr/>
          </p:nvGrpSpPr>
          <p:grpSpPr bwMode="auto">
            <a:xfrm>
              <a:off x="5927725" y="3092452"/>
              <a:ext cx="930275" cy="703264"/>
              <a:chOff x="2678" y="1240"/>
              <a:chExt cx="586" cy="443"/>
            </a:xfrm>
          </p:grpSpPr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2678" y="1240"/>
                <a:ext cx="20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20</a:t>
                </a: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2678" y="1528"/>
                <a:ext cx="3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40 MHz</a:t>
                </a:r>
              </a:p>
            </p:txBody>
          </p:sp>
        </p:grp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 rot="16200000">
              <a:off x="6858000" y="3041650"/>
              <a:ext cx="762000" cy="762000"/>
            </a:xfrm>
            <a:prstGeom prst="flowChartManualOperation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6781800" y="3276600"/>
              <a:ext cx="957208" cy="31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olidFill>
                    <a:schemeClr val="accent1"/>
                  </a:solidFill>
                </a:rPr>
                <a:t>serializer</a:t>
              </a:r>
              <a:endParaRPr lang="en-US" sz="1400" dirty="0"/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7985126" y="3298825"/>
              <a:ext cx="6591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to fiber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3505202" y="2117725"/>
              <a:ext cx="1273175" cy="47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16 </a:t>
              </a:r>
              <a:r>
                <a:rPr lang="en-US" sz="1200" dirty="0"/>
                <a:t>bit width</a:t>
              </a:r>
              <a:br>
                <a:rPr lang="en-US" sz="1200" dirty="0"/>
              </a:br>
              <a:r>
                <a:rPr lang="en-US" sz="1200" dirty="0"/>
                <a:t>4</a:t>
              </a:r>
              <a:r>
                <a:rPr lang="en-US" sz="1200" dirty="0" smtClean="0"/>
                <a:t> </a:t>
              </a:r>
              <a:r>
                <a:rPr lang="en-US" sz="1200" dirty="0"/>
                <a:t>words </a:t>
              </a:r>
              <a:r>
                <a:rPr lang="en-US" sz="1200" dirty="0" smtClean="0"/>
                <a:t>temp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V="1">
              <a:off x="4114800" y="4327525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352800" y="4860925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Write enable:</a:t>
              </a:r>
              <a:br>
                <a:rPr lang="en-US" sz="1200"/>
              </a:br>
              <a:r>
                <a:rPr lang="en-US" sz="1200"/>
                <a:t>true on 10 clocks only </a:t>
              </a:r>
            </a:p>
          </p:txBody>
        </p:sp>
        <p:cxnSp>
          <p:nvCxnSpPr>
            <p:cNvPr id="47" name="Straight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6019801" y="4267201"/>
              <a:ext cx="1219200" cy="31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Straight Arrow Connector 68"/>
            <p:cNvCxnSpPr>
              <a:cxnSpLocks noChangeShapeType="1"/>
            </p:cNvCxnSpPr>
            <p:nvPr/>
          </p:nvCxnSpPr>
          <p:spPr bwMode="auto">
            <a:xfrm>
              <a:off x="6629400" y="36576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3200400" y="2971800"/>
              <a:ext cx="152400" cy="152400"/>
            </a:xfrm>
            <a:prstGeom prst="ellipse">
              <a:avLst/>
            </a:prstGeom>
            <a:noFill/>
            <a:ln w="9525" algn="ctr">
              <a:solidFill>
                <a:srgbClr val="0064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3200400" y="3657600"/>
              <a:ext cx="152400" cy="152400"/>
            </a:xfrm>
            <a:prstGeom prst="ellipse">
              <a:avLst/>
            </a:prstGeom>
            <a:noFill/>
            <a:ln w="9525" algn="ctr">
              <a:solidFill>
                <a:srgbClr val="0064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3200400" y="3314700"/>
              <a:ext cx="152400" cy="152400"/>
            </a:xfrm>
            <a:prstGeom prst="ellipse">
              <a:avLst/>
            </a:prstGeom>
            <a:noFill/>
            <a:ln w="9525" algn="ctr">
              <a:solidFill>
                <a:srgbClr val="0064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4876800" y="1600200"/>
              <a:ext cx="0" cy="167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400800" y="1600200"/>
              <a:ext cx="0" cy="167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12954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USB output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8800" y="12954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USB output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2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858556"/>
              </p:ext>
            </p:extLst>
          </p:nvPr>
        </p:nvGraphicFramePr>
        <p:xfrm>
          <a:off x="228600" y="1143000"/>
          <a:ext cx="8610600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response for all ADCs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5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Non-linear behavior of N-face needs to be understood</a:t>
            </a:r>
          </a:p>
          <a:p>
            <a:r>
              <a:rPr lang="en-US" dirty="0" smtClean="0"/>
              <a:t>Discovered we are sensitive to PS fluctuations via DAC</a:t>
            </a:r>
          </a:p>
          <a:p>
            <a:pPr lvl="1"/>
            <a:r>
              <a:rPr lang="en-US" dirty="0" smtClean="0"/>
              <a:t>Will be separately regulated in production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RDO proposed layout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381000" y="685800"/>
            <a:ext cx="8382000" cy="5562600"/>
            <a:chOff x="152400" y="0"/>
            <a:chExt cx="8839200" cy="6477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52400" y="381000"/>
              <a:ext cx="8763000" cy="6096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" name="Rectangle 98"/>
            <p:cNvSpPr>
              <a:spLocks noChangeArrowheads="1"/>
            </p:cNvSpPr>
            <p:nvPr/>
          </p:nvSpPr>
          <p:spPr bwMode="auto">
            <a:xfrm>
              <a:off x="7086600" y="5791200"/>
              <a:ext cx="533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VME driver</a:t>
              </a:r>
            </a:p>
          </p:txBody>
        </p:sp>
        <p:grpSp>
          <p:nvGrpSpPr>
            <p:cNvPr id="5" name="Group 242"/>
            <p:cNvGrpSpPr>
              <a:grpSpLocks/>
            </p:cNvGrpSpPr>
            <p:nvPr/>
          </p:nvGrpSpPr>
          <p:grpSpPr bwMode="auto">
            <a:xfrm>
              <a:off x="1066800" y="381000"/>
              <a:ext cx="762000" cy="1752600"/>
              <a:chOff x="672" y="240"/>
              <a:chExt cx="480" cy="1104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672" y="240"/>
                <a:ext cx="480" cy="110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720" y="67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Optical xcvr</a:t>
                </a:r>
              </a:p>
            </p:txBody>
          </p:sp>
        </p:grpSp>
        <p:grpSp>
          <p:nvGrpSpPr>
            <p:cNvPr id="8" name="Group 243"/>
            <p:cNvGrpSpPr>
              <a:grpSpLocks/>
            </p:cNvGrpSpPr>
            <p:nvPr/>
          </p:nvGrpSpPr>
          <p:grpSpPr bwMode="auto">
            <a:xfrm>
              <a:off x="2286000" y="381000"/>
              <a:ext cx="762000" cy="1752600"/>
              <a:chOff x="1440" y="240"/>
              <a:chExt cx="480" cy="1104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1440" y="240"/>
                <a:ext cx="480" cy="110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1488" y="67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Optical xcvr</a:t>
                </a:r>
              </a:p>
            </p:txBody>
          </p:sp>
        </p:grpSp>
        <p:grpSp>
          <p:nvGrpSpPr>
            <p:cNvPr id="11" name="Group 244"/>
            <p:cNvGrpSpPr>
              <a:grpSpLocks/>
            </p:cNvGrpSpPr>
            <p:nvPr/>
          </p:nvGrpSpPr>
          <p:grpSpPr bwMode="auto">
            <a:xfrm>
              <a:off x="4876800" y="381000"/>
              <a:ext cx="762000" cy="1752600"/>
              <a:chOff x="3072" y="240"/>
              <a:chExt cx="480" cy="1104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3072" y="240"/>
                <a:ext cx="480" cy="110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3120" y="67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Optical xcvr</a:t>
                </a:r>
              </a:p>
            </p:txBody>
          </p:sp>
        </p:grp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096000" y="381000"/>
              <a:ext cx="762000" cy="1752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 rot="16200000">
              <a:off x="6172201" y="1066800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Optical xcvr</a:t>
              </a: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7315200" y="381000"/>
              <a:ext cx="762000" cy="17526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 rot="16200000">
              <a:off x="7391401" y="1066800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Optical xcvr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685800" y="2286000"/>
              <a:ext cx="1066800" cy="457200"/>
              <a:chOff x="1008" y="1440"/>
              <a:chExt cx="672" cy="288"/>
            </a:xfrm>
          </p:grpSpPr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241</a:t>
                </a:r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124</a:t>
                </a:r>
              </a:p>
            </p:txBody>
          </p:sp>
        </p:grp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4800600" y="2286000"/>
              <a:ext cx="1066800" cy="457200"/>
              <a:chOff x="1008" y="1440"/>
              <a:chExt cx="672" cy="288"/>
            </a:xfrm>
          </p:grpSpPr>
          <p:sp>
            <p:nvSpPr>
              <p:cNvPr id="22" name="Rectangle 46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241</a:t>
                </a:r>
              </a:p>
            </p:txBody>
          </p:sp>
          <p:sp>
            <p:nvSpPr>
              <p:cNvPr id="23" name="Rectangle 47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124</a:t>
                </a:r>
              </a:p>
            </p:txBody>
          </p:sp>
        </p:grp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2057400" y="2286000"/>
              <a:ext cx="1066800" cy="457200"/>
              <a:chOff x="1008" y="1440"/>
              <a:chExt cx="672" cy="288"/>
            </a:xfrm>
          </p:grpSpPr>
          <p:sp>
            <p:nvSpPr>
              <p:cNvPr id="25" name="Rectangle 49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241</a:t>
                </a:r>
              </a:p>
            </p:txBody>
          </p:sp>
          <p:sp>
            <p:nvSpPr>
              <p:cNvPr id="26" name="Rectangle 50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124</a:t>
                </a:r>
              </a:p>
            </p:txBody>
          </p:sp>
        </p:grp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6096000" y="2286000"/>
              <a:ext cx="1066800" cy="457200"/>
              <a:chOff x="1008" y="1440"/>
              <a:chExt cx="672" cy="288"/>
            </a:xfrm>
          </p:grpSpPr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241</a:t>
                </a:r>
              </a:p>
            </p:txBody>
          </p:sp>
          <p:sp>
            <p:nvSpPr>
              <p:cNvPr id="29" name="Rectangle 53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124</a:t>
                </a:r>
              </a:p>
            </p:txBody>
          </p:sp>
        </p:grpSp>
        <p:grpSp>
          <p:nvGrpSpPr>
            <p:cNvPr id="30" name="Group 54"/>
            <p:cNvGrpSpPr>
              <a:grpSpLocks/>
            </p:cNvGrpSpPr>
            <p:nvPr/>
          </p:nvGrpSpPr>
          <p:grpSpPr bwMode="auto">
            <a:xfrm>
              <a:off x="7391400" y="2286000"/>
              <a:ext cx="1066800" cy="457200"/>
              <a:chOff x="1008" y="1440"/>
              <a:chExt cx="672" cy="288"/>
            </a:xfrm>
          </p:grpSpPr>
          <p:sp>
            <p:nvSpPr>
              <p:cNvPr id="31" name="Rectangle 55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241</a:t>
                </a:r>
              </a:p>
            </p:txBody>
          </p:sp>
          <p:sp>
            <p:nvSpPr>
              <p:cNvPr id="32" name="Rectangle 56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124</a:t>
                </a:r>
              </a:p>
            </p:txBody>
          </p:sp>
        </p:grpSp>
        <p:grpSp>
          <p:nvGrpSpPr>
            <p:cNvPr id="33" name="Group 192"/>
            <p:cNvGrpSpPr>
              <a:grpSpLocks/>
            </p:cNvGrpSpPr>
            <p:nvPr/>
          </p:nvGrpSpPr>
          <p:grpSpPr bwMode="auto">
            <a:xfrm>
              <a:off x="420688" y="2895600"/>
              <a:ext cx="1255712" cy="990600"/>
              <a:chOff x="672" y="1824"/>
              <a:chExt cx="791" cy="624"/>
            </a:xfrm>
          </p:grpSpPr>
          <p:grpSp>
            <p:nvGrpSpPr>
              <p:cNvPr id="34" name="Group 125"/>
              <p:cNvGrpSpPr>
                <a:grpSpLocks/>
              </p:cNvGrpSpPr>
              <p:nvPr/>
            </p:nvGrpSpPr>
            <p:grpSpPr bwMode="auto">
              <a:xfrm>
                <a:off x="887" y="1824"/>
                <a:ext cx="576" cy="624"/>
                <a:chOff x="887" y="1872"/>
                <a:chExt cx="576" cy="624"/>
              </a:xfrm>
            </p:grpSpPr>
            <p:sp>
              <p:nvSpPr>
                <p:cNvPr id="37" name="Rectangle 23"/>
                <p:cNvSpPr>
                  <a:spLocks noChangeArrowheads="1"/>
                </p:cNvSpPr>
                <p:nvPr/>
              </p:nvSpPr>
              <p:spPr bwMode="auto">
                <a:xfrm>
                  <a:off x="887" y="1872"/>
                  <a:ext cx="576" cy="62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3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97" y="2107"/>
                  <a:ext cx="556" cy="25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/>
                    <a:t>Slave FPGA</a:t>
                  </a:r>
                </a:p>
                <a:p>
                  <a:pPr algn="ctr"/>
                  <a:r>
                    <a:rPr lang="en-US" sz="1000"/>
                    <a:t>484 FBGA</a:t>
                  </a:r>
                </a:p>
              </p:txBody>
            </p:sp>
          </p:grp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672" y="2256"/>
                <a:ext cx="144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EPCS4</a:t>
                </a:r>
              </a:p>
            </p:txBody>
          </p:sp>
          <p:cxnSp>
            <p:nvCxnSpPr>
              <p:cNvPr id="36" name="AutoShape 76"/>
              <p:cNvCxnSpPr>
                <a:cxnSpLocks noChangeShapeType="1"/>
                <a:stCxn id="38" idx="1"/>
                <a:endCxn id="35" idx="0"/>
              </p:cNvCxnSpPr>
              <p:nvPr/>
            </p:nvCxnSpPr>
            <p:spPr bwMode="auto">
              <a:xfrm flipH="1">
                <a:off x="744" y="2184"/>
                <a:ext cx="153" cy="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" name="Group 57"/>
            <p:cNvGrpSpPr>
              <a:grpSpLocks/>
            </p:cNvGrpSpPr>
            <p:nvPr/>
          </p:nvGrpSpPr>
          <p:grpSpPr bwMode="auto">
            <a:xfrm>
              <a:off x="6553200" y="4495800"/>
              <a:ext cx="1143000" cy="1143000"/>
              <a:chOff x="864" y="1920"/>
              <a:chExt cx="720" cy="720"/>
            </a:xfrm>
          </p:grpSpPr>
          <p:sp>
            <p:nvSpPr>
              <p:cNvPr id="40" name="Rectangle 58"/>
              <p:cNvSpPr>
                <a:spLocks noChangeArrowheads="1"/>
              </p:cNvSpPr>
              <p:nvPr/>
            </p:nvSpPr>
            <p:spPr bwMode="auto">
              <a:xfrm>
                <a:off x="864" y="1920"/>
                <a:ext cx="720" cy="72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" name="Text Box 59"/>
              <p:cNvSpPr txBox="1">
                <a:spLocks noChangeArrowheads="1"/>
              </p:cNvSpPr>
              <p:nvPr/>
            </p:nvSpPr>
            <p:spPr bwMode="auto">
              <a:xfrm>
                <a:off x="946" y="2152"/>
                <a:ext cx="529" cy="15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VME FPGA</a:t>
                </a:r>
              </a:p>
            </p:txBody>
          </p:sp>
        </p:grp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7848600" y="5105400"/>
              <a:ext cx="304800" cy="3048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VME</a:t>
              </a:r>
            </a:p>
            <a:p>
              <a:pPr algn="ctr"/>
              <a:r>
                <a:rPr lang="en-US" sz="800"/>
                <a:t>EEPROM</a:t>
              </a:r>
            </a:p>
          </p:txBody>
        </p:sp>
        <p:cxnSp>
          <p:nvCxnSpPr>
            <p:cNvPr id="43" name="AutoShape 82"/>
            <p:cNvCxnSpPr>
              <a:cxnSpLocks noChangeShapeType="1"/>
              <a:stCxn id="42" idx="1"/>
              <a:endCxn id="40" idx="3"/>
            </p:cNvCxnSpPr>
            <p:nvPr/>
          </p:nvCxnSpPr>
          <p:spPr bwMode="auto">
            <a:xfrm flipH="1" flipV="1">
              <a:off x="7696200" y="5067300"/>
              <a:ext cx="152400" cy="190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86"/>
            <p:cNvSpPr>
              <a:spLocks noChangeArrowheads="1"/>
            </p:cNvSpPr>
            <p:nvPr/>
          </p:nvSpPr>
          <p:spPr bwMode="auto">
            <a:xfrm>
              <a:off x="304800" y="6096000"/>
              <a:ext cx="35814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VME P2 connector (TRG: rows A,C)</a:t>
              </a:r>
              <a:endParaRPr lang="en-US"/>
            </a:p>
          </p:txBody>
        </p:sp>
        <p:sp>
          <p:nvSpPr>
            <p:cNvPr id="45" name="Rectangle 87"/>
            <p:cNvSpPr>
              <a:spLocks noChangeArrowheads="1"/>
            </p:cNvSpPr>
            <p:nvPr/>
          </p:nvSpPr>
          <p:spPr bwMode="auto">
            <a:xfrm>
              <a:off x="5257800" y="6096000"/>
              <a:ext cx="3581400" cy="38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/>
                <a:t>VME P1 connector</a:t>
              </a:r>
            </a:p>
          </p:txBody>
        </p:sp>
        <p:sp>
          <p:nvSpPr>
            <p:cNvPr id="46" name="Rectangle 95"/>
            <p:cNvSpPr>
              <a:spLocks noChangeArrowheads="1"/>
            </p:cNvSpPr>
            <p:nvPr/>
          </p:nvSpPr>
          <p:spPr bwMode="auto">
            <a:xfrm>
              <a:off x="1600200" y="5791200"/>
              <a:ext cx="533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VME driver</a:t>
              </a: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2362200" y="5791200"/>
              <a:ext cx="533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VME driver</a:t>
              </a:r>
            </a:p>
          </p:txBody>
        </p:sp>
        <p:sp>
          <p:nvSpPr>
            <p:cNvPr id="48" name="Rectangle 97"/>
            <p:cNvSpPr>
              <a:spLocks noChangeArrowheads="1"/>
            </p:cNvSpPr>
            <p:nvPr/>
          </p:nvSpPr>
          <p:spPr bwMode="auto">
            <a:xfrm>
              <a:off x="6019800" y="5791200"/>
              <a:ext cx="533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VME driver</a:t>
              </a:r>
            </a:p>
          </p:txBody>
        </p:sp>
        <p:sp>
          <p:nvSpPr>
            <p:cNvPr id="49" name="Rectangle 105"/>
            <p:cNvSpPr>
              <a:spLocks noChangeArrowheads="1"/>
            </p:cNvSpPr>
            <p:nvPr/>
          </p:nvSpPr>
          <p:spPr bwMode="auto">
            <a:xfrm>
              <a:off x="152400" y="381000"/>
              <a:ext cx="4572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ヒラギノ角ゴ ProN W3" charset="0"/>
                </a:rPr>
                <a:t/>
              </a:r>
              <a:r>
                <a:rPr lang="en-US" sz="1400">
                  <a:solidFill>
                    <a:schemeClr val="bg1"/>
                  </a:solidFill>
                  <a:latin typeface="ヒラギノ角ゴ ProN W3" charset="0"/>
                </a:rPr>
                <a:t>X</a:t>
              </a:r>
              <a:endParaRPr lang="en-US" sz="1400"/>
            </a:p>
          </p:txBody>
        </p:sp>
        <p:sp>
          <p:nvSpPr>
            <p:cNvPr id="50" name="Rectangle 106"/>
            <p:cNvSpPr>
              <a:spLocks noChangeArrowheads="1"/>
            </p:cNvSpPr>
            <p:nvPr/>
          </p:nvSpPr>
          <p:spPr bwMode="auto">
            <a:xfrm>
              <a:off x="8534400" y="381000"/>
              <a:ext cx="4572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X</a:t>
              </a:r>
              <a:endParaRPr lang="en-US" sz="1400"/>
            </a:p>
          </p:txBody>
        </p:sp>
        <p:sp>
          <p:nvSpPr>
            <p:cNvPr id="51" name="Rectangle 110"/>
            <p:cNvSpPr>
              <a:spLocks noChangeArrowheads="1"/>
            </p:cNvSpPr>
            <p:nvPr/>
          </p:nvSpPr>
          <p:spPr bwMode="auto">
            <a:xfrm rot="5400000">
              <a:off x="8382000" y="4800600"/>
              <a:ext cx="6096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/>
                <a:t>PS header</a:t>
              </a:r>
            </a:p>
          </p:txBody>
        </p:sp>
        <p:cxnSp>
          <p:nvCxnSpPr>
            <p:cNvPr id="52" name="AutoShape 114"/>
            <p:cNvCxnSpPr>
              <a:cxnSpLocks noChangeShapeType="1"/>
              <a:stCxn id="51" idx="3"/>
              <a:endCxn id="42" idx="2"/>
            </p:cNvCxnSpPr>
            <p:nvPr/>
          </p:nvCxnSpPr>
          <p:spPr bwMode="auto">
            <a:xfrm rot="5400000">
              <a:off x="8228013" y="4953000"/>
              <a:ext cx="230187" cy="684213"/>
            </a:xfrm>
            <a:prstGeom prst="curvedConnector3">
              <a:avLst>
                <a:gd name="adj1" fmla="val 19931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" name="Group 195"/>
            <p:cNvGrpSpPr>
              <a:grpSpLocks/>
            </p:cNvGrpSpPr>
            <p:nvPr/>
          </p:nvGrpSpPr>
          <p:grpSpPr bwMode="auto">
            <a:xfrm>
              <a:off x="1828800" y="2895600"/>
              <a:ext cx="1219200" cy="990600"/>
              <a:chOff x="1536" y="1824"/>
              <a:chExt cx="768" cy="624"/>
            </a:xfrm>
          </p:grpSpPr>
          <p:grpSp>
            <p:nvGrpSpPr>
              <p:cNvPr id="54" name="Group 158"/>
              <p:cNvGrpSpPr>
                <a:grpSpLocks/>
              </p:cNvGrpSpPr>
              <p:nvPr/>
            </p:nvGrpSpPr>
            <p:grpSpPr bwMode="auto">
              <a:xfrm>
                <a:off x="1728" y="1824"/>
                <a:ext cx="576" cy="624"/>
                <a:chOff x="887" y="1872"/>
                <a:chExt cx="576" cy="624"/>
              </a:xfrm>
            </p:grpSpPr>
            <p:sp>
              <p:nvSpPr>
                <p:cNvPr id="57" name="Rectangle 159"/>
                <p:cNvSpPr>
                  <a:spLocks noChangeArrowheads="1"/>
                </p:cNvSpPr>
                <p:nvPr/>
              </p:nvSpPr>
              <p:spPr bwMode="auto">
                <a:xfrm>
                  <a:off x="887" y="1872"/>
                  <a:ext cx="576" cy="62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58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897" y="2107"/>
                  <a:ext cx="556" cy="25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/>
                    <a:t>Slave FPGA</a:t>
                  </a:r>
                </a:p>
                <a:p>
                  <a:pPr algn="ctr"/>
                  <a:r>
                    <a:rPr lang="en-US" sz="1000"/>
                    <a:t>484 FBGA</a:t>
                  </a:r>
                </a:p>
              </p:txBody>
            </p:sp>
          </p:grpSp>
          <p:sp>
            <p:nvSpPr>
              <p:cNvPr id="55" name="Rectangle 161"/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144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EPCS4</a:t>
                </a:r>
              </a:p>
            </p:txBody>
          </p:sp>
          <p:cxnSp>
            <p:nvCxnSpPr>
              <p:cNvPr id="56" name="AutoShape 162"/>
              <p:cNvCxnSpPr>
                <a:cxnSpLocks noChangeShapeType="1"/>
                <a:stCxn id="55" idx="0"/>
                <a:endCxn id="58" idx="1"/>
              </p:cNvCxnSpPr>
              <p:nvPr/>
            </p:nvCxnSpPr>
            <p:spPr bwMode="auto">
              <a:xfrm flipV="1">
                <a:off x="1608" y="2184"/>
                <a:ext cx="130" cy="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" name="Group 189"/>
            <p:cNvGrpSpPr>
              <a:grpSpLocks/>
            </p:cNvGrpSpPr>
            <p:nvPr/>
          </p:nvGrpSpPr>
          <p:grpSpPr bwMode="auto">
            <a:xfrm>
              <a:off x="4495800" y="2895600"/>
              <a:ext cx="1295400" cy="990600"/>
              <a:chOff x="3216" y="1824"/>
              <a:chExt cx="816" cy="624"/>
            </a:xfrm>
          </p:grpSpPr>
          <p:grpSp>
            <p:nvGrpSpPr>
              <p:cNvPr id="60" name="Group 188"/>
              <p:cNvGrpSpPr>
                <a:grpSpLocks/>
              </p:cNvGrpSpPr>
              <p:nvPr/>
            </p:nvGrpSpPr>
            <p:grpSpPr bwMode="auto">
              <a:xfrm>
                <a:off x="3216" y="1824"/>
                <a:ext cx="816" cy="624"/>
                <a:chOff x="3216" y="1824"/>
                <a:chExt cx="816" cy="624"/>
              </a:xfrm>
            </p:grpSpPr>
            <p:grpSp>
              <p:nvGrpSpPr>
                <p:cNvPr id="62" name="Group 165"/>
                <p:cNvGrpSpPr>
                  <a:grpSpLocks/>
                </p:cNvGrpSpPr>
                <p:nvPr/>
              </p:nvGrpSpPr>
              <p:grpSpPr bwMode="auto">
                <a:xfrm>
                  <a:off x="3456" y="1824"/>
                  <a:ext cx="576" cy="624"/>
                  <a:chOff x="887" y="1872"/>
                  <a:chExt cx="576" cy="624"/>
                </a:xfrm>
              </p:grpSpPr>
              <p:sp>
                <p:nvSpPr>
                  <p:cNvPr id="64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887" y="1872"/>
                    <a:ext cx="576" cy="624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65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7" y="2107"/>
                    <a:ext cx="556" cy="250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00"/>
                      <a:t>Slave FPGA</a:t>
                    </a:r>
                  </a:p>
                  <a:p>
                    <a:pPr algn="ctr"/>
                    <a:r>
                      <a:rPr lang="en-US" sz="1000"/>
                      <a:t>484 FBGA</a:t>
                    </a:r>
                  </a:p>
                </p:txBody>
              </p:sp>
            </p:grpSp>
            <p:sp>
              <p:nvSpPr>
                <p:cNvPr id="63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16" y="2208"/>
                  <a:ext cx="144" cy="144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/>
                    <a:t>EPCS4</a:t>
                  </a:r>
                </a:p>
              </p:txBody>
            </p:sp>
          </p:grpSp>
          <p:cxnSp>
            <p:nvCxnSpPr>
              <p:cNvPr id="61" name="AutoShape 169"/>
              <p:cNvCxnSpPr>
                <a:cxnSpLocks noChangeShapeType="1"/>
                <a:stCxn id="65" idx="1"/>
                <a:endCxn id="63" idx="0"/>
              </p:cNvCxnSpPr>
              <p:nvPr/>
            </p:nvCxnSpPr>
            <p:spPr bwMode="auto">
              <a:xfrm flipH="1">
                <a:off x="3288" y="2184"/>
                <a:ext cx="178" cy="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6" name="Group 204"/>
            <p:cNvGrpSpPr>
              <a:grpSpLocks/>
            </p:cNvGrpSpPr>
            <p:nvPr/>
          </p:nvGrpSpPr>
          <p:grpSpPr bwMode="auto">
            <a:xfrm>
              <a:off x="5867400" y="2895600"/>
              <a:ext cx="1200150" cy="990600"/>
              <a:chOff x="4044" y="1824"/>
              <a:chExt cx="756" cy="624"/>
            </a:xfrm>
          </p:grpSpPr>
          <p:grpSp>
            <p:nvGrpSpPr>
              <p:cNvPr id="67" name="Group 172"/>
              <p:cNvGrpSpPr>
                <a:grpSpLocks/>
              </p:cNvGrpSpPr>
              <p:nvPr/>
            </p:nvGrpSpPr>
            <p:grpSpPr bwMode="auto">
              <a:xfrm>
                <a:off x="4224" y="1824"/>
                <a:ext cx="576" cy="624"/>
                <a:chOff x="887" y="1872"/>
                <a:chExt cx="576" cy="624"/>
              </a:xfrm>
            </p:grpSpPr>
            <p:sp>
              <p:nvSpPr>
                <p:cNvPr id="70" name="Rectangle 173"/>
                <p:cNvSpPr>
                  <a:spLocks noChangeArrowheads="1"/>
                </p:cNvSpPr>
                <p:nvPr/>
              </p:nvSpPr>
              <p:spPr bwMode="auto">
                <a:xfrm>
                  <a:off x="887" y="1872"/>
                  <a:ext cx="576" cy="62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1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897" y="2107"/>
                  <a:ext cx="556" cy="25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/>
                    <a:t>Slave FPGA</a:t>
                  </a:r>
                </a:p>
                <a:p>
                  <a:pPr algn="ctr"/>
                  <a:r>
                    <a:rPr lang="en-US" sz="1000"/>
                    <a:t>484 FBGA</a:t>
                  </a:r>
                </a:p>
              </p:txBody>
            </p:sp>
          </p:grpSp>
          <p:sp>
            <p:nvSpPr>
              <p:cNvPr id="68" name="Rectangle 175"/>
              <p:cNvSpPr>
                <a:spLocks noChangeArrowheads="1"/>
              </p:cNvSpPr>
              <p:nvPr/>
            </p:nvSpPr>
            <p:spPr bwMode="auto">
              <a:xfrm>
                <a:off x="4044" y="2298"/>
                <a:ext cx="144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EPCS4</a:t>
                </a:r>
              </a:p>
            </p:txBody>
          </p:sp>
          <p:cxnSp>
            <p:nvCxnSpPr>
              <p:cNvPr id="69" name="AutoShape 176"/>
              <p:cNvCxnSpPr>
                <a:cxnSpLocks noChangeShapeType="1"/>
                <a:stCxn id="71" idx="1"/>
                <a:endCxn id="68" idx="0"/>
              </p:cNvCxnSpPr>
              <p:nvPr/>
            </p:nvCxnSpPr>
            <p:spPr bwMode="auto">
              <a:xfrm flipH="1">
                <a:off x="4116" y="2184"/>
                <a:ext cx="118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" name="Group 205"/>
            <p:cNvGrpSpPr>
              <a:grpSpLocks/>
            </p:cNvGrpSpPr>
            <p:nvPr/>
          </p:nvGrpSpPr>
          <p:grpSpPr bwMode="auto">
            <a:xfrm>
              <a:off x="7210425" y="2895600"/>
              <a:ext cx="1171575" cy="1000125"/>
              <a:chOff x="4830" y="1824"/>
              <a:chExt cx="738" cy="630"/>
            </a:xfrm>
          </p:grpSpPr>
          <p:grpSp>
            <p:nvGrpSpPr>
              <p:cNvPr id="73" name="Group 179"/>
              <p:cNvGrpSpPr>
                <a:grpSpLocks/>
              </p:cNvGrpSpPr>
              <p:nvPr/>
            </p:nvGrpSpPr>
            <p:grpSpPr bwMode="auto">
              <a:xfrm>
                <a:off x="4992" y="1824"/>
                <a:ext cx="576" cy="624"/>
                <a:chOff x="887" y="1872"/>
                <a:chExt cx="576" cy="624"/>
              </a:xfrm>
            </p:grpSpPr>
            <p:sp>
              <p:nvSpPr>
                <p:cNvPr id="76" name="Rectangle 180"/>
                <p:cNvSpPr>
                  <a:spLocks noChangeArrowheads="1"/>
                </p:cNvSpPr>
                <p:nvPr/>
              </p:nvSpPr>
              <p:spPr bwMode="auto">
                <a:xfrm>
                  <a:off x="887" y="1872"/>
                  <a:ext cx="576" cy="62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77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97" y="2107"/>
                  <a:ext cx="556" cy="250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/>
                    <a:t>Slave FPGA</a:t>
                  </a:r>
                </a:p>
                <a:p>
                  <a:pPr algn="ctr"/>
                  <a:r>
                    <a:rPr lang="en-US" sz="1000"/>
                    <a:t>484 FBGA</a:t>
                  </a:r>
                </a:p>
              </p:txBody>
            </p:sp>
          </p:grpSp>
          <p:sp>
            <p:nvSpPr>
              <p:cNvPr id="74" name="Rectangle 182"/>
              <p:cNvSpPr>
                <a:spLocks noChangeArrowheads="1"/>
              </p:cNvSpPr>
              <p:nvPr/>
            </p:nvSpPr>
            <p:spPr bwMode="auto">
              <a:xfrm>
                <a:off x="4830" y="2310"/>
                <a:ext cx="144" cy="14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EPCS4</a:t>
                </a:r>
              </a:p>
            </p:txBody>
          </p:sp>
          <p:cxnSp>
            <p:nvCxnSpPr>
              <p:cNvPr id="75" name="AutoShape 183"/>
              <p:cNvCxnSpPr>
                <a:cxnSpLocks noChangeShapeType="1"/>
                <a:stCxn id="77" idx="1"/>
                <a:endCxn id="74" idx="0"/>
              </p:cNvCxnSpPr>
              <p:nvPr/>
            </p:nvCxnSpPr>
            <p:spPr bwMode="auto">
              <a:xfrm flipH="1">
                <a:off x="4902" y="2184"/>
                <a:ext cx="100" cy="1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8" name="Text Box 116"/>
            <p:cNvSpPr txBox="1">
              <a:spLocks noChangeArrowheads="1"/>
            </p:cNvSpPr>
            <p:nvPr/>
          </p:nvSpPr>
          <p:spPr bwMode="auto">
            <a:xfrm rot="16200000">
              <a:off x="3721894" y="721519"/>
              <a:ext cx="6635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GBIC</a:t>
              </a:r>
            </a:p>
          </p:txBody>
        </p:sp>
        <p:sp>
          <p:nvSpPr>
            <p:cNvPr id="79" name="Rectangle 193" descr="20%"/>
            <p:cNvSpPr>
              <a:spLocks noChangeArrowheads="1"/>
            </p:cNvSpPr>
            <p:nvPr/>
          </p:nvSpPr>
          <p:spPr bwMode="auto">
            <a:xfrm>
              <a:off x="1066800" y="3962400"/>
              <a:ext cx="7162800" cy="381000"/>
            </a:xfrm>
            <a:prstGeom prst="rect">
              <a:avLst/>
            </a:prstGeom>
            <a:pattFill prst="pct20">
              <a:fgClr>
                <a:srgbClr val="FF00FF">
                  <a:alpha val="10001"/>
                </a:srgbClr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rgbClr val="FF0080"/>
                  </a:solidFill>
                </a:rPr>
                <a:t>Keep top layer clear for LVDS serial lanes (master to/from each slave)</a:t>
              </a:r>
            </a:p>
          </p:txBody>
        </p:sp>
        <p:sp>
          <p:nvSpPr>
            <p:cNvPr id="80" name="Rectangle 197"/>
            <p:cNvSpPr>
              <a:spLocks noChangeArrowheads="1"/>
            </p:cNvSpPr>
            <p:nvPr/>
          </p:nvSpPr>
          <p:spPr bwMode="auto">
            <a:xfrm>
              <a:off x="304800" y="2971800"/>
              <a:ext cx="304800" cy="3048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Slave</a:t>
              </a:r>
            </a:p>
            <a:p>
              <a:pPr algn="ctr"/>
              <a:r>
                <a:rPr lang="en-US" sz="800"/>
                <a:t>EEPROM</a:t>
              </a:r>
            </a:p>
          </p:txBody>
        </p:sp>
        <p:sp>
          <p:nvSpPr>
            <p:cNvPr id="81" name="Rectangle 198"/>
            <p:cNvSpPr>
              <a:spLocks noChangeArrowheads="1"/>
            </p:cNvSpPr>
            <p:nvPr/>
          </p:nvSpPr>
          <p:spPr bwMode="auto">
            <a:xfrm>
              <a:off x="5562600" y="5257800"/>
              <a:ext cx="304800" cy="2286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Address</a:t>
              </a:r>
            </a:p>
            <a:p>
              <a:pPr algn="ctr"/>
              <a:r>
                <a:rPr lang="en-US" sz="800"/>
                <a:t>SW 1</a:t>
              </a:r>
            </a:p>
          </p:txBody>
        </p:sp>
        <p:sp>
          <p:nvSpPr>
            <p:cNvPr id="82" name="Rectangle 200"/>
            <p:cNvSpPr>
              <a:spLocks noChangeArrowheads="1"/>
            </p:cNvSpPr>
            <p:nvPr/>
          </p:nvSpPr>
          <p:spPr bwMode="auto">
            <a:xfrm>
              <a:off x="6019800" y="5257800"/>
              <a:ext cx="304800" cy="2286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Address</a:t>
              </a:r>
            </a:p>
            <a:p>
              <a:pPr algn="ctr"/>
              <a:r>
                <a:rPr lang="en-US" sz="800"/>
                <a:t>SW 2</a:t>
              </a:r>
            </a:p>
          </p:txBody>
        </p:sp>
        <p:grpSp>
          <p:nvGrpSpPr>
            <p:cNvPr id="83" name="Group 207"/>
            <p:cNvGrpSpPr>
              <a:grpSpLocks/>
            </p:cNvGrpSpPr>
            <p:nvPr/>
          </p:nvGrpSpPr>
          <p:grpSpPr bwMode="auto">
            <a:xfrm>
              <a:off x="1447800" y="4419600"/>
              <a:ext cx="1600200" cy="1143000"/>
              <a:chOff x="1008" y="2784"/>
              <a:chExt cx="1008" cy="720"/>
            </a:xfrm>
          </p:grpSpPr>
          <p:grpSp>
            <p:nvGrpSpPr>
              <p:cNvPr id="84" name="Group 60"/>
              <p:cNvGrpSpPr>
                <a:grpSpLocks/>
              </p:cNvGrpSpPr>
              <p:nvPr/>
            </p:nvGrpSpPr>
            <p:grpSpPr bwMode="auto">
              <a:xfrm>
                <a:off x="1296" y="2784"/>
                <a:ext cx="720" cy="720"/>
                <a:chOff x="864" y="1920"/>
                <a:chExt cx="720" cy="720"/>
              </a:xfrm>
            </p:grpSpPr>
            <p:sp>
              <p:nvSpPr>
                <p:cNvPr id="87" name="Rectangle 61"/>
                <p:cNvSpPr>
                  <a:spLocks noChangeArrowheads="1"/>
                </p:cNvSpPr>
                <p:nvPr/>
              </p:nvSpPr>
              <p:spPr bwMode="auto">
                <a:xfrm>
                  <a:off x="864" y="1920"/>
                  <a:ext cx="720" cy="720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8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946" y="2152"/>
                  <a:ext cx="601" cy="154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000"/>
                    <a:t>Master FPGA</a:t>
                  </a:r>
                </a:p>
              </p:txBody>
            </p:sp>
          </p:grpSp>
          <p:sp>
            <p:nvSpPr>
              <p:cNvPr id="85" name="Rectangle 196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92" cy="19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Master</a:t>
                </a:r>
              </a:p>
              <a:p>
                <a:pPr algn="ctr"/>
                <a:r>
                  <a:rPr lang="en-US" sz="800"/>
                  <a:t>EEPROM</a:t>
                </a:r>
              </a:p>
            </p:txBody>
          </p:sp>
          <p:cxnSp>
            <p:nvCxnSpPr>
              <p:cNvPr id="86" name="AutoShape 201"/>
              <p:cNvCxnSpPr>
                <a:cxnSpLocks noChangeShapeType="1"/>
                <a:stCxn id="85" idx="3"/>
                <a:endCxn id="87" idx="1"/>
              </p:cNvCxnSpPr>
              <p:nvPr/>
            </p:nvCxnSpPr>
            <p:spPr bwMode="auto">
              <a:xfrm>
                <a:off x="1200" y="3120"/>
                <a:ext cx="96" cy="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9" name="AutoShape 210"/>
            <p:cNvSpPr>
              <a:spLocks noChangeArrowheads="1"/>
            </p:cNvSpPr>
            <p:nvPr/>
          </p:nvSpPr>
          <p:spPr bwMode="auto">
            <a:xfrm>
              <a:off x="657225" y="381000"/>
              <a:ext cx="152400" cy="228600"/>
            </a:xfrm>
            <a:prstGeom prst="can">
              <a:avLst>
                <a:gd name="adj" fmla="val 375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211"/>
            <p:cNvSpPr>
              <a:spLocks noChangeArrowheads="1"/>
            </p:cNvSpPr>
            <p:nvPr/>
          </p:nvSpPr>
          <p:spPr bwMode="auto">
            <a:xfrm>
              <a:off x="885825" y="381000"/>
              <a:ext cx="152400" cy="228600"/>
            </a:xfrm>
            <a:prstGeom prst="can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212"/>
            <p:cNvSpPr txBox="1">
              <a:spLocks noChangeArrowheads="1"/>
            </p:cNvSpPr>
            <p:nvPr/>
          </p:nvSpPr>
          <p:spPr bwMode="auto">
            <a:xfrm rot="16200000">
              <a:off x="621506" y="773907"/>
              <a:ext cx="6762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Reboot PB</a:t>
              </a:r>
            </a:p>
          </p:txBody>
        </p:sp>
        <p:sp>
          <p:nvSpPr>
            <p:cNvPr id="92" name="Text Box 213"/>
            <p:cNvSpPr txBox="1">
              <a:spLocks noChangeArrowheads="1"/>
            </p:cNvSpPr>
            <p:nvPr/>
          </p:nvSpPr>
          <p:spPr bwMode="auto">
            <a:xfrm rot="16200000">
              <a:off x="424656" y="751682"/>
              <a:ext cx="6127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Reset PB</a:t>
              </a:r>
            </a:p>
          </p:txBody>
        </p:sp>
        <p:grpSp>
          <p:nvGrpSpPr>
            <p:cNvPr id="93" name="Group 219"/>
            <p:cNvGrpSpPr>
              <a:grpSpLocks/>
            </p:cNvGrpSpPr>
            <p:nvPr/>
          </p:nvGrpSpPr>
          <p:grpSpPr bwMode="auto">
            <a:xfrm>
              <a:off x="1828800" y="381000"/>
              <a:ext cx="457200" cy="152400"/>
              <a:chOff x="240" y="2688"/>
              <a:chExt cx="288" cy="96"/>
            </a:xfrm>
          </p:grpSpPr>
          <p:sp>
            <p:nvSpPr>
              <p:cNvPr id="94" name="AutoShape 214"/>
              <p:cNvSpPr>
                <a:spLocks noChangeArrowheads="1"/>
              </p:cNvSpPr>
              <p:nvPr/>
            </p:nvSpPr>
            <p:spPr bwMode="auto">
              <a:xfrm>
                <a:off x="240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utoShape 215"/>
              <p:cNvSpPr>
                <a:spLocks noChangeArrowheads="1"/>
              </p:cNvSpPr>
              <p:nvPr/>
            </p:nvSpPr>
            <p:spPr bwMode="auto">
              <a:xfrm>
                <a:off x="304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utoShape 216"/>
              <p:cNvSpPr>
                <a:spLocks noChangeArrowheads="1"/>
              </p:cNvSpPr>
              <p:nvPr/>
            </p:nvSpPr>
            <p:spPr bwMode="auto">
              <a:xfrm>
                <a:off x="368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B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utoShape 217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" name="Group 220"/>
            <p:cNvGrpSpPr>
              <a:grpSpLocks/>
            </p:cNvGrpSpPr>
            <p:nvPr/>
          </p:nvGrpSpPr>
          <p:grpSpPr bwMode="auto">
            <a:xfrm>
              <a:off x="3048000" y="381000"/>
              <a:ext cx="457200" cy="152400"/>
              <a:chOff x="240" y="2688"/>
              <a:chExt cx="288" cy="96"/>
            </a:xfrm>
          </p:grpSpPr>
          <p:sp>
            <p:nvSpPr>
              <p:cNvPr id="99" name="AutoShape 221"/>
              <p:cNvSpPr>
                <a:spLocks noChangeArrowheads="1"/>
              </p:cNvSpPr>
              <p:nvPr/>
            </p:nvSpPr>
            <p:spPr bwMode="auto">
              <a:xfrm>
                <a:off x="240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utoShape 222"/>
              <p:cNvSpPr>
                <a:spLocks noChangeArrowheads="1"/>
              </p:cNvSpPr>
              <p:nvPr/>
            </p:nvSpPr>
            <p:spPr bwMode="auto">
              <a:xfrm>
                <a:off x="304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223"/>
              <p:cNvSpPr>
                <a:spLocks noChangeArrowheads="1"/>
              </p:cNvSpPr>
              <p:nvPr/>
            </p:nvSpPr>
            <p:spPr bwMode="auto">
              <a:xfrm>
                <a:off x="368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B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224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225"/>
            <p:cNvGrpSpPr>
              <a:grpSpLocks/>
            </p:cNvGrpSpPr>
            <p:nvPr/>
          </p:nvGrpSpPr>
          <p:grpSpPr bwMode="auto">
            <a:xfrm>
              <a:off x="5638800" y="381000"/>
              <a:ext cx="457200" cy="152400"/>
              <a:chOff x="240" y="2688"/>
              <a:chExt cx="288" cy="96"/>
            </a:xfrm>
          </p:grpSpPr>
          <p:sp>
            <p:nvSpPr>
              <p:cNvPr id="104" name="AutoShape 226"/>
              <p:cNvSpPr>
                <a:spLocks noChangeArrowheads="1"/>
              </p:cNvSpPr>
              <p:nvPr/>
            </p:nvSpPr>
            <p:spPr bwMode="auto">
              <a:xfrm>
                <a:off x="240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227"/>
              <p:cNvSpPr>
                <a:spLocks noChangeArrowheads="1"/>
              </p:cNvSpPr>
              <p:nvPr/>
            </p:nvSpPr>
            <p:spPr bwMode="auto">
              <a:xfrm>
                <a:off x="304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utoShape 228"/>
              <p:cNvSpPr>
                <a:spLocks noChangeArrowheads="1"/>
              </p:cNvSpPr>
              <p:nvPr/>
            </p:nvSpPr>
            <p:spPr bwMode="auto">
              <a:xfrm>
                <a:off x="368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B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utoShape 229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" name="Group 230"/>
            <p:cNvGrpSpPr>
              <a:grpSpLocks/>
            </p:cNvGrpSpPr>
            <p:nvPr/>
          </p:nvGrpSpPr>
          <p:grpSpPr bwMode="auto">
            <a:xfrm>
              <a:off x="6858000" y="381000"/>
              <a:ext cx="457200" cy="152400"/>
              <a:chOff x="240" y="2688"/>
              <a:chExt cx="288" cy="96"/>
            </a:xfrm>
          </p:grpSpPr>
          <p:sp>
            <p:nvSpPr>
              <p:cNvPr id="109" name="AutoShape 231"/>
              <p:cNvSpPr>
                <a:spLocks noChangeArrowheads="1"/>
              </p:cNvSpPr>
              <p:nvPr/>
            </p:nvSpPr>
            <p:spPr bwMode="auto">
              <a:xfrm>
                <a:off x="240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232"/>
              <p:cNvSpPr>
                <a:spLocks noChangeArrowheads="1"/>
              </p:cNvSpPr>
              <p:nvPr/>
            </p:nvSpPr>
            <p:spPr bwMode="auto">
              <a:xfrm>
                <a:off x="304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233"/>
              <p:cNvSpPr>
                <a:spLocks noChangeArrowheads="1"/>
              </p:cNvSpPr>
              <p:nvPr/>
            </p:nvSpPr>
            <p:spPr bwMode="auto">
              <a:xfrm>
                <a:off x="368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B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utoShape 234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" name="Group 235"/>
            <p:cNvGrpSpPr>
              <a:grpSpLocks/>
            </p:cNvGrpSpPr>
            <p:nvPr/>
          </p:nvGrpSpPr>
          <p:grpSpPr bwMode="auto">
            <a:xfrm>
              <a:off x="8077200" y="381000"/>
              <a:ext cx="457200" cy="152400"/>
              <a:chOff x="240" y="2688"/>
              <a:chExt cx="288" cy="96"/>
            </a:xfrm>
          </p:grpSpPr>
          <p:sp>
            <p:nvSpPr>
              <p:cNvPr id="114" name="AutoShape 236"/>
              <p:cNvSpPr>
                <a:spLocks noChangeArrowheads="1"/>
              </p:cNvSpPr>
              <p:nvPr/>
            </p:nvSpPr>
            <p:spPr bwMode="auto">
              <a:xfrm>
                <a:off x="240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utoShape 237"/>
              <p:cNvSpPr>
                <a:spLocks noChangeArrowheads="1"/>
              </p:cNvSpPr>
              <p:nvPr/>
            </p:nvSpPr>
            <p:spPr bwMode="auto">
              <a:xfrm>
                <a:off x="304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AutoShape 238"/>
              <p:cNvSpPr>
                <a:spLocks noChangeArrowheads="1"/>
              </p:cNvSpPr>
              <p:nvPr/>
            </p:nvSpPr>
            <p:spPr bwMode="auto">
              <a:xfrm>
                <a:off x="368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00B4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239"/>
              <p:cNvSpPr>
                <a:spLocks noChangeArrowheads="1"/>
              </p:cNvSpPr>
              <p:nvPr/>
            </p:nvSpPr>
            <p:spPr bwMode="auto">
              <a:xfrm>
                <a:off x="432" y="2688"/>
                <a:ext cx="96" cy="96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208"/>
            <p:cNvGrpSpPr>
              <a:grpSpLocks/>
            </p:cNvGrpSpPr>
            <p:nvPr/>
          </p:nvGrpSpPr>
          <p:grpSpPr bwMode="auto">
            <a:xfrm>
              <a:off x="3200400" y="0"/>
              <a:ext cx="1524000" cy="6096000"/>
              <a:chOff x="2016" y="0"/>
              <a:chExt cx="960" cy="3840"/>
            </a:xfrm>
          </p:grpSpPr>
          <p:sp>
            <p:nvSpPr>
              <p:cNvPr id="119" name="Rectangle 115"/>
              <p:cNvSpPr>
                <a:spLocks noChangeArrowheads="1"/>
              </p:cNvSpPr>
              <p:nvPr/>
            </p:nvSpPr>
            <p:spPr bwMode="auto">
              <a:xfrm>
                <a:off x="2352" y="0"/>
                <a:ext cx="384" cy="96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5"/>
              <p:cNvSpPr>
                <a:spLocks noChangeArrowheads="1"/>
              </p:cNvSpPr>
              <p:nvPr/>
            </p:nvSpPr>
            <p:spPr bwMode="auto">
              <a:xfrm>
                <a:off x="2016" y="240"/>
                <a:ext cx="960" cy="3600"/>
              </a:xfrm>
              <a:prstGeom prst="rect">
                <a:avLst/>
              </a:prstGeom>
              <a:solidFill>
                <a:srgbClr val="993300">
                  <a:alpha val="25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2273" y="1595"/>
                <a:ext cx="526" cy="4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SIU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40mm x 160mm</a:t>
                </a:r>
              </a:p>
            </p:txBody>
          </p:sp>
          <p:sp>
            <p:nvSpPr>
              <p:cNvPr id="122" name="Rectangle 90"/>
              <p:cNvSpPr>
                <a:spLocks noChangeArrowheads="1"/>
              </p:cNvSpPr>
              <p:nvPr/>
            </p:nvSpPr>
            <p:spPr bwMode="auto">
              <a:xfrm>
                <a:off x="2016" y="3255"/>
                <a:ext cx="960" cy="540"/>
              </a:xfrm>
              <a:prstGeom prst="rect">
                <a:avLst/>
              </a:prstGeom>
              <a:solidFill>
                <a:srgbClr val="FF0000">
                  <a:alpha val="25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SIU connectors</a:t>
                </a:r>
              </a:p>
            </p:txBody>
          </p:sp>
        </p:grpSp>
        <p:sp>
          <p:nvSpPr>
            <p:cNvPr id="123" name="Text Box 240"/>
            <p:cNvSpPr txBox="1">
              <a:spLocks noChangeArrowheads="1"/>
            </p:cNvSpPr>
            <p:nvPr/>
          </p:nvSpPr>
          <p:spPr bwMode="auto">
            <a:xfrm rot="16200000">
              <a:off x="3733801" y="563562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Optical xcvr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54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QRDO layout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151802"/>
            <a:ext cx="7848600" cy="505979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4" name="Group 242"/>
          <p:cNvGrpSpPr>
            <a:grpSpLocks/>
          </p:cNvGrpSpPr>
          <p:nvPr/>
        </p:nvGrpSpPr>
        <p:grpSpPr bwMode="auto">
          <a:xfrm>
            <a:off x="2512612" y="1151802"/>
            <a:ext cx="682487" cy="1454691"/>
            <a:chOff x="672" y="240"/>
            <a:chExt cx="480" cy="1104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672" y="240"/>
              <a:ext cx="480" cy="110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 rot="-5400000">
              <a:off x="720" y="66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Optical xcvr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444363" y="2732988"/>
            <a:ext cx="955482" cy="379485"/>
            <a:chOff x="1008" y="1440"/>
            <a:chExt cx="672" cy="288"/>
          </a:xfrm>
        </p:grpSpPr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1008" y="144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241</a:t>
              </a:r>
            </a:p>
          </p:txBody>
        </p:sp>
        <p:sp>
          <p:nvSpPr>
            <p:cNvPr id="9" name="Rectangle 41"/>
            <p:cNvSpPr>
              <a:spLocks noChangeArrowheads="1"/>
            </p:cNvSpPr>
            <p:nvPr/>
          </p:nvSpPr>
          <p:spPr bwMode="auto">
            <a:xfrm>
              <a:off x="1392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124</a:t>
              </a:r>
              <a:endParaRPr lang="en-US" sz="1600" dirty="0"/>
            </a:p>
          </p:txBody>
        </p:sp>
      </p:grpSp>
      <p:grpSp>
        <p:nvGrpSpPr>
          <p:cNvPr id="10" name="Group 248"/>
          <p:cNvGrpSpPr>
            <a:grpSpLocks/>
          </p:cNvGrpSpPr>
          <p:nvPr/>
        </p:nvGrpSpPr>
        <p:grpSpPr bwMode="auto">
          <a:xfrm>
            <a:off x="2171369" y="3238967"/>
            <a:ext cx="1091979" cy="822217"/>
            <a:chOff x="1152" y="1824"/>
            <a:chExt cx="768" cy="624"/>
          </a:xfrm>
        </p:grpSpPr>
        <p:grpSp>
          <p:nvGrpSpPr>
            <p:cNvPr id="11" name="Group 125"/>
            <p:cNvGrpSpPr>
              <a:grpSpLocks/>
            </p:cNvGrpSpPr>
            <p:nvPr/>
          </p:nvGrpSpPr>
          <p:grpSpPr bwMode="auto">
            <a:xfrm>
              <a:off x="1344" y="1824"/>
              <a:ext cx="576" cy="624"/>
              <a:chOff x="887" y="1872"/>
              <a:chExt cx="576" cy="624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887" y="1872"/>
                <a:ext cx="576" cy="62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897" y="2107"/>
                <a:ext cx="556" cy="25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Slave FPGA</a:t>
                </a:r>
              </a:p>
              <a:p>
                <a:pPr algn="ctr"/>
                <a:r>
                  <a:rPr lang="en-US"/>
                  <a:t>484 FBGA</a:t>
                </a:r>
              </a:p>
            </p:txBody>
          </p:sp>
        </p:grpSp>
        <p:sp>
          <p:nvSpPr>
            <p:cNvPr id="12" name="Rectangle 66"/>
            <p:cNvSpPr>
              <a:spLocks noChangeArrowheads="1"/>
            </p:cNvSpPr>
            <p:nvPr/>
          </p:nvSpPr>
          <p:spPr bwMode="auto">
            <a:xfrm>
              <a:off x="1152" y="2256"/>
              <a:ext cx="144" cy="14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EPCS4</a:t>
              </a:r>
            </a:p>
          </p:txBody>
        </p:sp>
        <p:cxnSp>
          <p:nvCxnSpPr>
            <p:cNvPr id="13" name="AutoShape 76"/>
            <p:cNvCxnSpPr>
              <a:cxnSpLocks noChangeShapeType="1"/>
              <a:stCxn id="15" idx="1"/>
              <a:endCxn id="12" idx="0"/>
            </p:cNvCxnSpPr>
            <p:nvPr/>
          </p:nvCxnSpPr>
          <p:spPr bwMode="auto">
            <a:xfrm flipH="1">
              <a:off x="1224" y="2184"/>
              <a:ext cx="130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5174311" y="5895359"/>
            <a:ext cx="3207689" cy="3162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VME P1 connector</a:t>
            </a:r>
          </a:p>
        </p:txBody>
      </p:sp>
      <p:sp>
        <p:nvSpPr>
          <p:cNvPr id="17" name="Rectangle 105"/>
          <p:cNvSpPr>
            <a:spLocks noChangeArrowheads="1"/>
          </p:cNvSpPr>
          <p:nvPr/>
        </p:nvSpPr>
        <p:spPr bwMode="auto">
          <a:xfrm>
            <a:off x="533400" y="1151802"/>
            <a:ext cx="409492" cy="2529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ヒラギノ角ゴ ProN W3" charset="0"/>
              </a:rPr>
              <a:t>X</a:t>
            </a:r>
            <a:endParaRPr lang="en-US" sz="1400"/>
          </a:p>
        </p:txBody>
      </p:sp>
      <p:sp>
        <p:nvSpPr>
          <p:cNvPr id="18" name="Rectangle 106"/>
          <p:cNvSpPr>
            <a:spLocks noChangeArrowheads="1"/>
          </p:cNvSpPr>
          <p:nvPr/>
        </p:nvSpPr>
        <p:spPr bwMode="auto">
          <a:xfrm>
            <a:off x="7972508" y="1151802"/>
            <a:ext cx="409492" cy="2529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X</a:t>
            </a:r>
            <a:endParaRPr lang="en-US" sz="1400"/>
          </a:p>
        </p:txBody>
      </p:sp>
      <p:sp>
        <p:nvSpPr>
          <p:cNvPr id="19" name="Rectangle 110"/>
          <p:cNvSpPr>
            <a:spLocks noChangeArrowheads="1"/>
          </p:cNvSpPr>
          <p:nvPr/>
        </p:nvSpPr>
        <p:spPr bwMode="auto">
          <a:xfrm rot="5400000">
            <a:off x="3897591" y="3676698"/>
            <a:ext cx="505979" cy="1364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PS header</a:t>
            </a:r>
          </a:p>
        </p:txBody>
      </p:sp>
      <p:sp>
        <p:nvSpPr>
          <p:cNvPr id="20" name="Rectangle 197"/>
          <p:cNvSpPr>
            <a:spLocks noChangeArrowheads="1"/>
          </p:cNvSpPr>
          <p:nvPr/>
        </p:nvSpPr>
        <p:spPr bwMode="auto">
          <a:xfrm>
            <a:off x="3604591" y="3744947"/>
            <a:ext cx="272995" cy="25299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Slave</a:t>
            </a:r>
          </a:p>
          <a:p>
            <a:pPr algn="ctr"/>
            <a:r>
              <a:rPr lang="en-US" sz="800"/>
              <a:t>EEPROM</a:t>
            </a:r>
          </a:p>
        </p:txBody>
      </p:sp>
      <p:grpSp>
        <p:nvGrpSpPr>
          <p:cNvPr id="21" name="Group 253"/>
          <p:cNvGrpSpPr>
            <a:grpSpLocks/>
          </p:cNvGrpSpPr>
          <p:nvPr/>
        </p:nvGrpSpPr>
        <p:grpSpPr bwMode="auto">
          <a:xfrm>
            <a:off x="2071836" y="1088554"/>
            <a:ext cx="254511" cy="969795"/>
            <a:chOff x="1178" y="192"/>
            <a:chExt cx="179" cy="736"/>
          </a:xfrm>
        </p:grpSpPr>
        <p:sp>
          <p:nvSpPr>
            <p:cNvPr id="22" name="AutoShape 211"/>
            <p:cNvSpPr>
              <a:spLocks noChangeArrowheads="1"/>
            </p:cNvSpPr>
            <p:nvPr/>
          </p:nvSpPr>
          <p:spPr bwMode="auto">
            <a:xfrm>
              <a:off x="1218" y="1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3" name="Text Box 212"/>
            <p:cNvSpPr txBox="1">
              <a:spLocks noChangeArrowheads="1"/>
            </p:cNvSpPr>
            <p:nvPr/>
          </p:nvSpPr>
          <p:spPr bwMode="auto">
            <a:xfrm rot="16200000">
              <a:off x="951" y="521"/>
              <a:ext cx="63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50" dirty="0"/>
                <a:t>Reboot PB</a:t>
              </a:r>
            </a:p>
          </p:txBody>
        </p:sp>
      </p:grpSp>
      <p:grpSp>
        <p:nvGrpSpPr>
          <p:cNvPr id="24" name="Group 251"/>
          <p:cNvGrpSpPr>
            <a:grpSpLocks/>
          </p:cNvGrpSpPr>
          <p:nvPr/>
        </p:nvGrpSpPr>
        <p:grpSpPr bwMode="auto">
          <a:xfrm>
            <a:off x="1664600" y="1088554"/>
            <a:ext cx="414927" cy="816946"/>
            <a:chOff x="323" y="192"/>
            <a:chExt cx="294" cy="620"/>
          </a:xfrm>
        </p:grpSpPr>
        <p:sp>
          <p:nvSpPr>
            <p:cNvPr id="25" name="AutoShape 210"/>
            <p:cNvSpPr>
              <a:spLocks noChangeArrowheads="1"/>
            </p:cNvSpPr>
            <p:nvPr/>
          </p:nvSpPr>
          <p:spPr bwMode="auto">
            <a:xfrm>
              <a:off x="414" y="192"/>
              <a:ext cx="96" cy="144"/>
            </a:xfrm>
            <a:prstGeom prst="can">
              <a:avLst>
                <a:gd name="adj" fmla="val 375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26" name="Text Box 213"/>
            <p:cNvSpPr txBox="1">
              <a:spLocks noChangeArrowheads="1"/>
            </p:cNvSpPr>
            <p:nvPr/>
          </p:nvSpPr>
          <p:spPr bwMode="auto">
            <a:xfrm rot="16200000">
              <a:off x="216" y="411"/>
              <a:ext cx="50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50" dirty="0"/>
                <a:t>Reset PB</a:t>
              </a:r>
            </a:p>
          </p:txBody>
        </p:sp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3263348" y="1215049"/>
            <a:ext cx="409492" cy="126495"/>
            <a:chOff x="240" y="2688"/>
            <a:chExt cx="288" cy="96"/>
          </a:xfrm>
        </p:grpSpPr>
        <p:sp>
          <p:nvSpPr>
            <p:cNvPr id="28" name="AutoShape 214"/>
            <p:cNvSpPr>
              <a:spLocks noChangeArrowheads="1"/>
            </p:cNvSpPr>
            <p:nvPr/>
          </p:nvSpPr>
          <p:spPr bwMode="auto">
            <a:xfrm>
              <a:off x="240" y="2688"/>
              <a:ext cx="96" cy="96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15"/>
            <p:cNvSpPr>
              <a:spLocks noChangeArrowheads="1"/>
            </p:cNvSpPr>
            <p:nvPr/>
          </p:nvSpPr>
          <p:spPr bwMode="auto">
            <a:xfrm>
              <a:off x="304" y="2688"/>
              <a:ext cx="96" cy="96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16"/>
            <p:cNvSpPr>
              <a:spLocks noChangeArrowheads="1"/>
            </p:cNvSpPr>
            <p:nvPr/>
          </p:nvSpPr>
          <p:spPr bwMode="auto">
            <a:xfrm>
              <a:off x="368" y="2688"/>
              <a:ext cx="96" cy="96"/>
            </a:xfrm>
            <a:prstGeom prst="sun">
              <a:avLst>
                <a:gd name="adj" fmla="val 25000"/>
              </a:avLst>
            </a:prstGeom>
            <a:solidFill>
              <a:srgbClr val="00B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17"/>
            <p:cNvSpPr>
              <a:spLocks noChangeArrowheads="1"/>
            </p:cNvSpPr>
            <p:nvPr/>
          </p:nvSpPr>
          <p:spPr bwMode="auto">
            <a:xfrm>
              <a:off x="432" y="2688"/>
              <a:ext cx="96" cy="96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257"/>
          <p:cNvSpPr>
            <a:spLocks noChangeArrowheads="1"/>
          </p:cNvSpPr>
          <p:nvPr/>
        </p:nvSpPr>
        <p:spPr bwMode="auto">
          <a:xfrm>
            <a:off x="5106063" y="4693658"/>
            <a:ext cx="955482" cy="885464"/>
          </a:xfrm>
          <a:prstGeom prst="roundRect">
            <a:avLst>
              <a:gd name="adj" fmla="val 16667"/>
            </a:avLst>
          </a:prstGeom>
          <a:solidFill>
            <a:srgbClr val="333333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DC regulator</a:t>
            </a:r>
          </a:p>
          <a:p>
            <a:pPr algn="ctr"/>
            <a:r>
              <a:rPr lang="en-US" sz="1000" dirty="0" smtClean="0"/>
              <a:t>1.2V</a:t>
            </a:r>
          </a:p>
          <a:p>
            <a:pPr algn="ctr"/>
            <a:r>
              <a:rPr lang="en-US" sz="1000" dirty="0" smtClean="0"/>
              <a:t>2.5V</a:t>
            </a:r>
            <a:endParaRPr lang="en-US" sz="1200" dirty="0"/>
          </a:p>
          <a:p>
            <a:pPr algn="ctr"/>
            <a:r>
              <a:rPr lang="en-US" sz="1000" dirty="0"/>
              <a:t>3.3V</a:t>
            </a:r>
            <a:endParaRPr lang="en-US" sz="1200" dirty="0"/>
          </a:p>
        </p:txBody>
      </p:sp>
      <p:sp>
        <p:nvSpPr>
          <p:cNvPr id="34" name="Text Box 282"/>
          <p:cNvSpPr txBox="1">
            <a:spLocks noChangeArrowheads="1"/>
          </p:cNvSpPr>
          <p:nvPr/>
        </p:nvSpPr>
        <p:spPr bwMode="auto">
          <a:xfrm>
            <a:off x="6124106" y="6201055"/>
            <a:ext cx="1309522" cy="2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+5V, GND only</a:t>
            </a:r>
          </a:p>
        </p:txBody>
      </p:sp>
      <p:sp>
        <p:nvSpPr>
          <p:cNvPr id="35" name="Rectangle 142"/>
          <p:cNvSpPr>
            <a:spLocks noChangeArrowheads="1"/>
          </p:cNvSpPr>
          <p:nvPr/>
        </p:nvSpPr>
        <p:spPr bwMode="auto">
          <a:xfrm>
            <a:off x="3877586" y="1151802"/>
            <a:ext cx="542014" cy="448398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900" b="1" dirty="0"/>
              <a:t>USB</a:t>
            </a:r>
          </a:p>
          <a:p>
            <a:pPr algn="ctr"/>
            <a:r>
              <a:rPr lang="en-US" sz="900" b="1" dirty="0"/>
              <a:t>conn</a:t>
            </a:r>
          </a:p>
        </p:txBody>
      </p:sp>
      <p:sp>
        <p:nvSpPr>
          <p:cNvPr id="36" name="Rectangle 144"/>
          <p:cNvSpPr>
            <a:spLocks noChangeArrowheads="1"/>
          </p:cNvSpPr>
          <p:nvPr/>
        </p:nvSpPr>
        <p:spPr bwMode="auto">
          <a:xfrm rot="16200000">
            <a:off x="3826842" y="1835020"/>
            <a:ext cx="442732" cy="341243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36000"/>
          <a:lstStyle/>
          <a:p>
            <a:pPr algn="ctr"/>
            <a:r>
              <a:rPr lang="en-US" sz="900"/>
              <a:t>FT245R USB</a:t>
            </a: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488882" y="3238967"/>
            <a:ext cx="1023730" cy="332049"/>
            <a:chOff x="3733800" y="2286000"/>
            <a:chExt cx="1143000" cy="400110"/>
          </a:xfrm>
        </p:grpSpPr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3733800" y="2362200"/>
              <a:ext cx="304800" cy="2286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3886200" y="22860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9.1 MHz oscillator</a:t>
              </a:r>
            </a:p>
          </p:txBody>
        </p:sp>
      </p:grpSp>
      <p:grpSp>
        <p:nvGrpSpPr>
          <p:cNvPr id="43" name="Group 7"/>
          <p:cNvGrpSpPr>
            <a:grpSpLocks/>
          </p:cNvGrpSpPr>
          <p:nvPr/>
        </p:nvGrpSpPr>
        <p:grpSpPr bwMode="auto">
          <a:xfrm rot="5400000">
            <a:off x="4688656" y="2085191"/>
            <a:ext cx="1328196" cy="220387"/>
            <a:chOff x="4876800" y="762000"/>
            <a:chExt cx="1600200" cy="246221"/>
          </a:xfrm>
        </p:grpSpPr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4876800" y="770810"/>
              <a:ext cx="1524000" cy="228600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5" name="TextBox 4"/>
            <p:cNvSpPr txBox="1">
              <a:spLocks noChangeArrowheads="1"/>
            </p:cNvSpPr>
            <p:nvPr/>
          </p:nvSpPr>
          <p:spPr bwMode="auto">
            <a:xfrm>
              <a:off x="4876800" y="762000"/>
              <a:ext cx="16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Test header (32 signals)</a:t>
              </a:r>
            </a:p>
          </p:txBody>
        </p:sp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6705599" y="4978972"/>
            <a:ext cx="1617168" cy="448845"/>
            <a:chOff x="6195806" y="4992687"/>
            <a:chExt cx="1805194" cy="539624"/>
          </a:xfrm>
        </p:grpSpPr>
        <p:sp>
          <p:nvSpPr>
            <p:cNvPr id="47" name="AutoShape 211"/>
            <p:cNvSpPr>
              <a:spLocks noChangeArrowheads="1"/>
            </p:cNvSpPr>
            <p:nvPr/>
          </p:nvSpPr>
          <p:spPr bwMode="auto">
            <a:xfrm rot="5400000">
              <a:off x="7810499" y="4954587"/>
              <a:ext cx="152401" cy="228601"/>
            </a:xfrm>
            <a:prstGeom prst="can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48" name="Text Box 212"/>
            <p:cNvSpPr txBox="1">
              <a:spLocks noChangeArrowheads="1"/>
            </p:cNvSpPr>
            <p:nvPr/>
          </p:nvSpPr>
          <p:spPr bwMode="auto">
            <a:xfrm>
              <a:off x="6195806" y="5236292"/>
              <a:ext cx="1777228" cy="296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+5V external </a:t>
              </a:r>
              <a:r>
                <a:rPr lang="en-US" b="1" dirty="0" err="1"/>
                <a:t>pwr</a:t>
              </a:r>
              <a:r>
                <a:rPr lang="en-US" b="1" dirty="0"/>
                <a:t> </a:t>
              </a:r>
              <a:r>
                <a:rPr lang="en-US" b="1" dirty="0" err="1"/>
                <a:t>iinput</a:t>
              </a:r>
              <a:r>
                <a:rPr lang="en-US" b="1" dirty="0"/>
                <a:t>  </a:t>
              </a:r>
            </a:p>
          </p:txBody>
        </p:sp>
      </p:grpSp>
      <p:sp>
        <p:nvSpPr>
          <p:cNvPr id="49" name="TextBox 5"/>
          <p:cNvSpPr txBox="1">
            <a:spLocks noChangeArrowheads="1"/>
          </p:cNvSpPr>
          <p:nvPr/>
        </p:nvSpPr>
        <p:spPr bwMode="auto">
          <a:xfrm>
            <a:off x="3382783" y="3997936"/>
            <a:ext cx="682487" cy="2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EPCS16</a:t>
            </a:r>
          </a:p>
        </p:txBody>
      </p:sp>
      <p:grpSp>
        <p:nvGrpSpPr>
          <p:cNvPr id="51" name="Group 253"/>
          <p:cNvGrpSpPr>
            <a:grpSpLocks/>
          </p:cNvGrpSpPr>
          <p:nvPr/>
        </p:nvGrpSpPr>
        <p:grpSpPr bwMode="auto">
          <a:xfrm>
            <a:off x="6713542" y="1143000"/>
            <a:ext cx="230188" cy="1193801"/>
            <a:chOff x="1196" y="192"/>
            <a:chExt cx="145" cy="752"/>
          </a:xfrm>
        </p:grpSpPr>
        <p:sp>
          <p:nvSpPr>
            <p:cNvPr id="52" name="AutoShape 211"/>
            <p:cNvSpPr>
              <a:spLocks noChangeArrowheads="1"/>
            </p:cNvSpPr>
            <p:nvPr/>
          </p:nvSpPr>
          <p:spPr bwMode="auto">
            <a:xfrm>
              <a:off x="1218" y="1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12"/>
            <p:cNvSpPr txBox="1">
              <a:spLocks noChangeArrowheads="1"/>
            </p:cNvSpPr>
            <p:nvPr/>
          </p:nvSpPr>
          <p:spPr bwMode="auto">
            <a:xfrm rot="16200000">
              <a:off x="936" y="538"/>
              <a:ext cx="6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LEMO connector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embled QR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762318"/>
            <a:ext cx="7645749" cy="556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QRDO assembled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QRDO commissioning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Orsay</a:t>
            </a:r>
            <a:r>
              <a:rPr lang="en-US" dirty="0" smtClean="0"/>
              <a:t> USB protocol implemented</a:t>
            </a:r>
          </a:p>
          <a:p>
            <a:pPr lvl="1"/>
            <a:r>
              <a:rPr lang="en-US" dirty="0" smtClean="0"/>
              <a:t>Message layer on top of byte pipe</a:t>
            </a:r>
          </a:p>
          <a:p>
            <a:pPr lvl="1"/>
            <a:r>
              <a:rPr lang="en-US" dirty="0" smtClean="0"/>
              <a:t>Goal: replace VME (4-byte messages)</a:t>
            </a:r>
          </a:p>
          <a:p>
            <a:r>
              <a:rPr lang="en-US" dirty="0" smtClean="0"/>
              <a:t>Problems –</a:t>
            </a:r>
          </a:p>
          <a:p>
            <a:pPr lvl="1"/>
            <a:r>
              <a:rPr lang="en-US" dirty="0" smtClean="0"/>
              <a:t>Bad synthesis by Synopsys tool !!</a:t>
            </a:r>
          </a:p>
          <a:p>
            <a:pPr lvl="1"/>
            <a:r>
              <a:rPr lang="en-US" dirty="0" smtClean="0"/>
              <a:t>Now resolved</a:t>
            </a:r>
          </a:p>
          <a:p>
            <a:r>
              <a:rPr lang="en-US" dirty="0" smtClean="0"/>
              <a:t>Message protocol working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message protocol</a:t>
            </a:r>
            <a:endParaRPr lang="en-US" dirty="0"/>
          </a:p>
        </p:txBody>
      </p:sp>
      <p:pic>
        <p:nvPicPr>
          <p:cNvPr id="4" name="Picture 3" descr="WRIT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85800"/>
            <a:ext cx="5842000" cy="2857500"/>
          </a:xfrm>
          <a:prstGeom prst="rect">
            <a:avLst/>
          </a:prstGeom>
        </p:spPr>
      </p:pic>
      <p:pic>
        <p:nvPicPr>
          <p:cNvPr id="5" name="Picture 4" descr="REA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5811520" cy="277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371600"/>
            <a:ext cx="1981200" cy="461665"/>
          </a:xfrm>
          <a:prstGeom prst="rect">
            <a:avLst/>
          </a:prstGeom>
          <a:noFill/>
          <a:ln>
            <a:solidFill>
              <a:srgbClr val="205D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5DE7"/>
                </a:solidFill>
              </a:rPr>
              <a:t>4-byte write</a:t>
            </a:r>
            <a:endParaRPr lang="en-US" dirty="0">
              <a:solidFill>
                <a:srgbClr val="205DE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648200"/>
            <a:ext cx="1981200" cy="461665"/>
          </a:xfrm>
          <a:prstGeom prst="rect">
            <a:avLst/>
          </a:prstGeom>
          <a:noFill/>
          <a:ln>
            <a:solidFill>
              <a:srgbClr val="205D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5DE7"/>
                </a:solidFill>
              </a:rPr>
              <a:t>4-byte read</a:t>
            </a:r>
            <a:endParaRPr lang="en-US" dirty="0">
              <a:solidFill>
                <a:srgbClr val="205DE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05DE7"/>
                </a:solidFill>
              </a:rPr>
              <a:t>6-bit </a:t>
            </a:r>
            <a:r>
              <a:rPr lang="en-US" sz="1400" dirty="0" err="1">
                <a:solidFill>
                  <a:srgbClr val="205DE7"/>
                </a:solidFill>
              </a:rPr>
              <a:t>s</a:t>
            </a:r>
            <a:r>
              <a:rPr lang="en-US" sz="1400" dirty="0" err="1" smtClean="0">
                <a:solidFill>
                  <a:srgbClr val="205DE7"/>
                </a:solidFill>
              </a:rPr>
              <a:t>ubaddress</a:t>
            </a:r>
            <a:r>
              <a:rPr lang="en-US" sz="1400" dirty="0" smtClean="0">
                <a:solidFill>
                  <a:srgbClr val="205DE7"/>
                </a:solidFill>
              </a:rPr>
              <a:t> used for register addressing</a:t>
            </a:r>
            <a:endParaRPr lang="en-US" sz="1400" dirty="0">
              <a:solidFill>
                <a:srgbClr val="205DE7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2000" y="2667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0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ladder card/QRDO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test patterns on ladder card</a:t>
            </a:r>
          </a:p>
          <a:p>
            <a:r>
              <a:rPr lang="en-US" dirty="0" smtClean="0"/>
              <a:t>Spy on incoming data via fiber with 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02048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28601" y="2057400"/>
            <a:ext cx="1552223" cy="762000"/>
            <a:chOff x="152400" y="3413743"/>
            <a:chExt cx="1904997" cy="1371603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1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28601" y="2895601"/>
            <a:ext cx="1552223" cy="838200"/>
            <a:chOff x="152400" y="3413743"/>
            <a:chExt cx="1904997" cy="1371603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3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8601" y="3810000"/>
            <a:ext cx="1552223" cy="838200"/>
            <a:chOff x="152400" y="3413743"/>
            <a:chExt cx="1904997" cy="1371603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5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28601" y="4724400"/>
            <a:ext cx="1552223" cy="838201"/>
            <a:chOff x="152400" y="3413743"/>
            <a:chExt cx="1904997" cy="1371603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178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0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81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9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1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2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3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96" name="Picture 20" descr="C:\Documents and Settings\Micheal LeVine\Local Settings\Temporary Internet Files\Content.IE5\IDWCR10J\MCj043484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Rectangle 81"/>
          <p:cNvSpPr>
            <a:spLocks noChangeArrowheads="1"/>
          </p:cNvSpPr>
          <p:nvPr/>
        </p:nvSpPr>
        <p:spPr bwMode="auto">
          <a:xfrm>
            <a:off x="7542605" y="2774950"/>
            <a:ext cx="1168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00"/>
                </a:solidFill>
              </a:rPr>
              <a:t>DAQ PC</a:t>
            </a:r>
          </a:p>
        </p:txBody>
      </p:sp>
      <p:sp>
        <p:nvSpPr>
          <p:cNvPr id="199" name="TextBox 87"/>
          <p:cNvSpPr txBox="1">
            <a:spLocks noChangeArrowheads="1"/>
          </p:cNvSpPr>
          <p:nvPr/>
        </p:nvSpPr>
        <p:spPr bwMode="auto">
          <a:xfrm>
            <a:off x="6629400" y="3276601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DDL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0" name="TextBox 95"/>
          <p:cNvSpPr txBox="1">
            <a:spLocks noChangeArrowheads="1"/>
          </p:cNvSpPr>
          <p:nvPr/>
        </p:nvSpPr>
        <p:spPr bwMode="auto">
          <a:xfrm>
            <a:off x="6705600" y="5878514"/>
            <a:ext cx="2057400" cy="369332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DAQ room</a:t>
            </a:r>
          </a:p>
        </p:txBody>
      </p:sp>
      <p:sp>
        <p:nvSpPr>
          <p:cNvPr id="201" name="TextBox 93"/>
          <p:cNvSpPr txBox="1">
            <a:spLocks noChangeArrowheads="1"/>
          </p:cNvSpPr>
          <p:nvPr/>
        </p:nvSpPr>
        <p:spPr bwMode="auto">
          <a:xfrm>
            <a:off x="152400" y="5715001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Outer support cone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02" name="TextBox 94"/>
          <p:cNvSpPr txBox="1">
            <a:spLocks noChangeArrowheads="1"/>
          </p:cNvSpPr>
          <p:nvPr/>
        </p:nvSpPr>
        <p:spPr bwMode="auto">
          <a:xfrm>
            <a:off x="3657600" y="5638801"/>
            <a:ext cx="2057400" cy="646331"/>
          </a:xfrm>
          <a:prstGeom prst="rect">
            <a:avLst/>
          </a:prstGeom>
          <a:noFill/>
          <a:ln w="9525">
            <a:solidFill>
              <a:srgbClr val="0064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South platform VME crate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352800" y="7282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RDO (1 of 8)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819400" y="1371600"/>
            <a:ext cx="3276600" cy="381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3035300" y="1616335"/>
            <a:ext cx="609600" cy="533400"/>
            <a:chOff x="3035300" y="1311533"/>
            <a:chExt cx="609600" cy="533400"/>
          </a:xfrm>
        </p:grpSpPr>
        <p:sp>
          <p:nvSpPr>
            <p:cNvPr id="207" name="Rectangle 206"/>
            <p:cNvSpPr/>
            <p:nvPr/>
          </p:nvSpPr>
          <p:spPr>
            <a:xfrm>
              <a:off x="3048000" y="1311533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035300" y="134740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048000" y="2335858"/>
            <a:ext cx="609600" cy="533400"/>
            <a:chOff x="3048000" y="2031057"/>
            <a:chExt cx="609600" cy="533400"/>
          </a:xfrm>
        </p:grpSpPr>
        <p:sp>
          <p:nvSpPr>
            <p:cNvPr id="208" name="Rectangle 207"/>
            <p:cNvSpPr/>
            <p:nvPr/>
          </p:nvSpPr>
          <p:spPr>
            <a:xfrm>
              <a:off x="3048000" y="2031057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048000" y="206692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048000" y="3031183"/>
            <a:ext cx="609600" cy="533400"/>
            <a:chOff x="3048000" y="2726382"/>
            <a:chExt cx="609600" cy="533400"/>
          </a:xfrm>
        </p:grpSpPr>
        <p:sp>
          <p:nvSpPr>
            <p:cNvPr id="209" name="Rectangle 208"/>
            <p:cNvSpPr/>
            <p:nvPr/>
          </p:nvSpPr>
          <p:spPr>
            <a:xfrm>
              <a:off x="3048000" y="2726382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048000" y="276225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</a:p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048000" y="3740410"/>
            <a:ext cx="609600" cy="533400"/>
            <a:chOff x="3048000" y="3435608"/>
            <a:chExt cx="609600" cy="533400"/>
          </a:xfrm>
        </p:grpSpPr>
        <p:sp>
          <p:nvSpPr>
            <p:cNvPr id="210" name="Rectangle 209"/>
            <p:cNvSpPr/>
            <p:nvPr/>
          </p:nvSpPr>
          <p:spPr>
            <a:xfrm>
              <a:off x="3048000" y="3435608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048000" y="347147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  <a:br>
                <a:rPr lang="en-US" sz="1200" dirty="0" smtClean="0"/>
              </a:br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048000" y="4435735"/>
            <a:ext cx="609600" cy="533400"/>
            <a:chOff x="3048000" y="4130933"/>
            <a:chExt cx="609600" cy="533400"/>
          </a:xfrm>
        </p:grpSpPr>
        <p:sp>
          <p:nvSpPr>
            <p:cNvPr id="211" name="Rectangle 210"/>
            <p:cNvSpPr/>
            <p:nvPr/>
          </p:nvSpPr>
          <p:spPr>
            <a:xfrm>
              <a:off x="3048000" y="4130933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048000" y="416680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Slave</a:t>
              </a:r>
              <a:br>
                <a:rPr lang="en-US" sz="1200" dirty="0" smtClean="0"/>
              </a:br>
              <a:r>
                <a:rPr lang="en-US" sz="1200" dirty="0" smtClean="0"/>
                <a:t>FPGA</a:t>
              </a:r>
              <a:endParaRPr lang="en-US" sz="1200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962400" y="2400300"/>
            <a:ext cx="1371600" cy="1828800"/>
            <a:chOff x="4191000" y="1966382"/>
            <a:chExt cx="1371600" cy="2133600"/>
          </a:xfrm>
        </p:grpSpPr>
        <p:sp>
          <p:nvSpPr>
            <p:cNvPr id="222" name="Rectangle 221"/>
            <p:cNvSpPr/>
            <p:nvPr/>
          </p:nvSpPr>
          <p:spPr>
            <a:xfrm>
              <a:off x="4191000" y="1966382"/>
              <a:ext cx="1371600" cy="2133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1016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419600" y="2786390"/>
              <a:ext cx="914400" cy="610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Master FPGA</a:t>
              </a:r>
              <a:endParaRPr lang="en-US" sz="14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715001" y="2743200"/>
            <a:ext cx="304800" cy="1143000"/>
            <a:chOff x="5715000" y="2438400"/>
            <a:chExt cx="304800" cy="1143000"/>
          </a:xfrm>
        </p:grpSpPr>
        <p:sp>
          <p:nvSpPr>
            <p:cNvPr id="225" name="Rectangle 224"/>
            <p:cNvSpPr/>
            <p:nvPr/>
          </p:nvSpPr>
          <p:spPr>
            <a:xfrm>
              <a:off x="5715000" y="243840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 rot="16200000">
              <a:off x="5297100" y="28714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DAQ interface</a:t>
              </a:r>
              <a:endParaRPr lang="en-US" sz="1200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715000" y="3886201"/>
            <a:ext cx="304800" cy="1243400"/>
            <a:chOff x="5715000" y="3581400"/>
            <a:chExt cx="304800" cy="1243400"/>
          </a:xfrm>
        </p:grpSpPr>
        <p:sp>
          <p:nvSpPr>
            <p:cNvPr id="226" name="Rectangle 225"/>
            <p:cNvSpPr/>
            <p:nvPr/>
          </p:nvSpPr>
          <p:spPr>
            <a:xfrm>
              <a:off x="5715000" y="363160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5245701" y="4064600"/>
              <a:ext cx="124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TRG interface</a:t>
              </a:r>
              <a:endParaRPr lang="en-US" sz="1200" dirty="0"/>
            </a:p>
          </p:txBody>
        </p:sp>
      </p:grpSp>
      <p:cxnSp>
        <p:nvCxnSpPr>
          <p:cNvPr id="239" name="Shape 238"/>
          <p:cNvCxnSpPr>
            <a:stCxn id="226" idx="1"/>
            <a:endCxn id="222" idx="2"/>
          </p:cNvCxnSpPr>
          <p:nvPr/>
        </p:nvCxnSpPr>
        <p:spPr>
          <a:xfrm rot="10800000">
            <a:off x="4648200" y="4229100"/>
            <a:ext cx="1066800" cy="2788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4267200" y="1524000"/>
            <a:ext cx="762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VME FPGA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42" name="Elbow Connector 241"/>
          <p:cNvCxnSpPr>
            <a:stCxn id="240" idx="3"/>
          </p:cNvCxnSpPr>
          <p:nvPr/>
        </p:nvCxnSpPr>
        <p:spPr>
          <a:xfrm>
            <a:off x="5029200" y="1790700"/>
            <a:ext cx="685800" cy="1905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240" idx="2"/>
            <a:endCxn id="222" idx="0"/>
          </p:cNvCxnSpPr>
          <p:nvPr/>
        </p:nvCxnSpPr>
        <p:spPr>
          <a:xfrm rot="5400000">
            <a:off x="4476750" y="2228850"/>
            <a:ext cx="3429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222" idx="3"/>
            <a:endCxn id="230" idx="0"/>
          </p:cNvCxnSpPr>
          <p:nvPr/>
        </p:nvCxnSpPr>
        <p:spPr>
          <a:xfrm>
            <a:off x="5334000" y="3314700"/>
            <a:ext cx="3961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hape 249"/>
          <p:cNvCxnSpPr/>
          <p:nvPr/>
        </p:nvCxnSpPr>
        <p:spPr>
          <a:xfrm>
            <a:off x="3581401" y="1828801"/>
            <a:ext cx="469900" cy="59569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581400" y="25908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3581400" y="32004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581400" y="3960813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10800000" flipV="1">
            <a:off x="3584575" y="4235450"/>
            <a:ext cx="685800" cy="457200"/>
          </a:xfrm>
          <a:prstGeom prst="bentConnector3">
            <a:avLst>
              <a:gd name="adj1" fmla="val 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Curved Connector 302"/>
          <p:cNvCxnSpPr>
            <a:stCxn id="327" idx="1"/>
            <a:endCxn id="212" idx="1"/>
          </p:cNvCxnSpPr>
          <p:nvPr/>
        </p:nvCxnSpPr>
        <p:spPr>
          <a:xfrm rot="16200000" flipH="1">
            <a:off x="2236582" y="1084318"/>
            <a:ext cx="342960" cy="1254476"/>
          </a:xfrm>
          <a:prstGeom prst="curvedConnector4">
            <a:avLst>
              <a:gd name="adj1" fmla="val -66655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Curved Connector 304"/>
          <p:cNvCxnSpPr>
            <a:stCxn id="117" idx="3"/>
            <a:endCxn id="208" idx="1"/>
          </p:cNvCxnSpPr>
          <p:nvPr/>
        </p:nvCxnSpPr>
        <p:spPr>
          <a:xfrm>
            <a:off x="1780821" y="2438401"/>
            <a:ext cx="1267179" cy="164157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>
            <a:stCxn id="137" idx="3"/>
            <a:endCxn id="214" idx="1"/>
          </p:cNvCxnSpPr>
          <p:nvPr/>
        </p:nvCxnSpPr>
        <p:spPr>
          <a:xfrm flipV="1">
            <a:off x="1780824" y="3297884"/>
            <a:ext cx="1267176" cy="16817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157" idx="3"/>
            <a:endCxn id="215" idx="1"/>
          </p:cNvCxnSpPr>
          <p:nvPr/>
        </p:nvCxnSpPr>
        <p:spPr>
          <a:xfrm flipV="1">
            <a:off x="1780824" y="4007111"/>
            <a:ext cx="1267176" cy="221989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Curved Connector 310"/>
          <p:cNvCxnSpPr>
            <a:stCxn id="177" idx="3"/>
            <a:endCxn id="216" idx="1"/>
          </p:cNvCxnSpPr>
          <p:nvPr/>
        </p:nvCxnSpPr>
        <p:spPr>
          <a:xfrm flipV="1">
            <a:off x="1780824" y="4702436"/>
            <a:ext cx="1267176" cy="441065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1828800" y="18566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Fiber links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313559" y="728246"/>
            <a:ext cx="1382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</a:rPr>
              <a:t>Ladder cards 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20" name="Curved Connector 319"/>
          <p:cNvCxnSpPr/>
          <p:nvPr/>
        </p:nvCxnSpPr>
        <p:spPr>
          <a:xfrm>
            <a:off x="6019800" y="3277821"/>
            <a:ext cx="1371600" cy="106558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/>
          <p:cNvGrpSpPr/>
          <p:nvPr/>
        </p:nvGrpSpPr>
        <p:grpSpPr>
          <a:xfrm>
            <a:off x="5715001" y="1076742"/>
            <a:ext cx="304800" cy="2123658"/>
            <a:chOff x="5715000" y="759242"/>
            <a:chExt cx="304800" cy="2123658"/>
          </a:xfrm>
        </p:grpSpPr>
        <p:sp>
          <p:nvSpPr>
            <p:cNvPr id="227" name="Rectangle 226"/>
            <p:cNvSpPr/>
            <p:nvPr/>
          </p:nvSpPr>
          <p:spPr>
            <a:xfrm>
              <a:off x="5715000" y="1249570"/>
              <a:ext cx="304800" cy="1143000"/>
            </a:xfrm>
            <a:prstGeom prst="rect">
              <a:avLst/>
            </a:prstGeom>
            <a:solidFill>
              <a:srgbClr val="62C2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/>
            <p:cNvSpPr txBox="1"/>
            <p:nvPr/>
          </p:nvSpPr>
          <p:spPr>
            <a:xfrm rot="16200000">
              <a:off x="4805571" y="1682571"/>
              <a:ext cx="2123658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200" dirty="0" smtClean="0"/>
                <a:t>VME interface</a:t>
              </a:r>
              <a:endParaRPr lang="en-US" sz="1200" dirty="0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228601" y="1181100"/>
            <a:ext cx="1552223" cy="762000"/>
            <a:chOff x="152400" y="3413743"/>
            <a:chExt cx="1904997" cy="1371603"/>
          </a:xfrm>
        </p:grpSpPr>
        <p:sp>
          <p:nvSpPr>
            <p:cNvPr id="326" name="Rectangle 325"/>
            <p:cNvSpPr/>
            <p:nvPr/>
          </p:nvSpPr>
          <p:spPr bwMode="auto">
            <a:xfrm>
              <a:off x="152400" y="3413743"/>
              <a:ext cx="1904997" cy="13716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ヒラギノ角ゴ Pro W3" pitchFamily="112" charset="-128"/>
              </a:endParaRPr>
            </a:p>
          </p:txBody>
        </p:sp>
        <p:sp>
          <p:nvSpPr>
            <p:cNvPr id="327" name="Line 3"/>
            <p:cNvSpPr>
              <a:spLocks noChangeShapeType="1"/>
            </p:cNvSpPr>
            <p:nvPr/>
          </p:nvSpPr>
          <p:spPr bwMode="auto">
            <a:xfrm>
              <a:off x="1952241" y="4059902"/>
              <a:ext cx="10515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" name="Rectangle 4"/>
            <p:cNvSpPr>
              <a:spLocks noChangeArrowheads="1"/>
            </p:cNvSpPr>
            <p:nvPr/>
          </p:nvSpPr>
          <p:spPr bwMode="auto">
            <a:xfrm>
              <a:off x="304800" y="3685676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29" name="Rectangle 5"/>
            <p:cNvSpPr>
              <a:spLocks noChangeArrowheads="1"/>
            </p:cNvSpPr>
            <p:nvPr/>
          </p:nvSpPr>
          <p:spPr bwMode="auto">
            <a:xfrm>
              <a:off x="304800" y="4396705"/>
              <a:ext cx="140208" cy="5613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30" name="Line 7"/>
            <p:cNvSpPr>
              <a:spLocks noChangeShapeType="1"/>
            </p:cNvSpPr>
            <p:nvPr/>
          </p:nvSpPr>
          <p:spPr bwMode="auto">
            <a:xfrm>
              <a:off x="445007" y="3704386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1" name="Line 8"/>
            <p:cNvSpPr>
              <a:spLocks noChangeShapeType="1"/>
            </p:cNvSpPr>
            <p:nvPr/>
          </p:nvSpPr>
          <p:spPr bwMode="auto">
            <a:xfrm>
              <a:off x="445007" y="4423604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2" name="AutoShape 11"/>
            <p:cNvSpPr>
              <a:spLocks noChangeArrowheads="1"/>
            </p:cNvSpPr>
            <p:nvPr/>
          </p:nvSpPr>
          <p:spPr bwMode="auto">
            <a:xfrm rot="16200000">
              <a:off x="626067" y="3669335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3" name="AutoShape 12"/>
            <p:cNvSpPr>
              <a:spLocks noChangeArrowheads="1"/>
            </p:cNvSpPr>
            <p:nvPr/>
          </p:nvSpPr>
          <p:spPr bwMode="auto">
            <a:xfrm rot="16200000">
              <a:off x="628622" y="4386994"/>
              <a:ext cx="93557" cy="70104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4" name="Line 15"/>
            <p:cNvSpPr>
              <a:spLocks noChangeShapeType="1"/>
            </p:cNvSpPr>
            <p:nvPr/>
          </p:nvSpPr>
          <p:spPr bwMode="auto">
            <a:xfrm>
              <a:off x="899952" y="3910212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5" name="Line 16"/>
            <p:cNvSpPr>
              <a:spLocks noChangeShapeType="1"/>
            </p:cNvSpPr>
            <p:nvPr/>
          </p:nvSpPr>
          <p:spPr bwMode="auto">
            <a:xfrm>
              <a:off x="918207" y="4209593"/>
              <a:ext cx="1752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Line 19"/>
            <p:cNvSpPr>
              <a:spLocks noChangeShapeType="1"/>
            </p:cNvSpPr>
            <p:nvPr/>
          </p:nvSpPr>
          <p:spPr bwMode="auto">
            <a:xfrm>
              <a:off x="707896" y="37043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Line 20"/>
            <p:cNvSpPr>
              <a:spLocks noChangeShapeType="1"/>
            </p:cNvSpPr>
            <p:nvPr/>
          </p:nvSpPr>
          <p:spPr bwMode="auto">
            <a:xfrm>
              <a:off x="712643" y="4420487"/>
              <a:ext cx="19278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" name="Line 21"/>
            <p:cNvSpPr>
              <a:spLocks noChangeShapeType="1"/>
            </p:cNvSpPr>
            <p:nvPr/>
          </p:nvSpPr>
          <p:spPr bwMode="auto">
            <a:xfrm>
              <a:off x="900682" y="3704387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9" name="Line 22"/>
            <p:cNvSpPr>
              <a:spLocks noChangeShapeType="1"/>
            </p:cNvSpPr>
            <p:nvPr/>
          </p:nvSpPr>
          <p:spPr bwMode="auto">
            <a:xfrm>
              <a:off x="913096" y="4212325"/>
              <a:ext cx="0" cy="2058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0" name="Rectangle 23"/>
            <p:cNvSpPr>
              <a:spLocks noChangeArrowheads="1"/>
            </p:cNvSpPr>
            <p:nvPr/>
          </p:nvSpPr>
          <p:spPr bwMode="auto">
            <a:xfrm>
              <a:off x="1093467" y="3854077"/>
              <a:ext cx="122682" cy="43036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1" name="Line 26"/>
            <p:cNvSpPr>
              <a:spLocks noChangeShapeType="1"/>
            </p:cNvSpPr>
            <p:nvPr/>
          </p:nvSpPr>
          <p:spPr bwMode="auto">
            <a:xfrm>
              <a:off x="1216149" y="4059902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2" name="Rectangle 30"/>
            <p:cNvSpPr>
              <a:spLocks noChangeArrowheads="1"/>
            </p:cNvSpPr>
            <p:nvPr/>
          </p:nvSpPr>
          <p:spPr bwMode="auto">
            <a:xfrm>
              <a:off x="1426459" y="3880972"/>
              <a:ext cx="157734" cy="35551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3" name="Line 37"/>
            <p:cNvSpPr>
              <a:spLocks noChangeShapeType="1"/>
            </p:cNvSpPr>
            <p:nvPr/>
          </p:nvSpPr>
          <p:spPr bwMode="auto">
            <a:xfrm>
              <a:off x="1584194" y="4059119"/>
              <a:ext cx="210311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4" name="AutoShape 41"/>
            <p:cNvSpPr>
              <a:spLocks noChangeArrowheads="1"/>
            </p:cNvSpPr>
            <p:nvPr/>
          </p:nvSpPr>
          <p:spPr bwMode="auto">
            <a:xfrm rot="16200000">
              <a:off x="1788584" y="3974603"/>
              <a:ext cx="187113" cy="175259"/>
            </a:xfrm>
            <a:prstGeom prst="flowChartManualOperation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1" name="Title 3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data received in QRDO</a:t>
            </a:r>
            <a:endParaRPr lang="en-US" dirty="0"/>
          </a:p>
        </p:txBody>
      </p:sp>
      <p:pic>
        <p:nvPicPr>
          <p:cNvPr id="6" name="Picture 5" descr="DATAXX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758190"/>
            <a:ext cx="5821680" cy="2823210"/>
          </a:xfrm>
          <a:prstGeom prst="rect">
            <a:avLst/>
          </a:prstGeom>
        </p:spPr>
      </p:pic>
      <p:pic>
        <p:nvPicPr>
          <p:cNvPr id="9" name="Picture 8" descr="DATA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5842000" cy="2811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1032403"/>
            <a:ext cx="25146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/>
              <a:t>DREADY: ADC/STATUS</a:t>
            </a:r>
          </a:p>
          <a:p>
            <a:pPr>
              <a:lnSpc>
                <a:spcPct val="130000"/>
              </a:lnSpc>
            </a:pPr>
            <a:r>
              <a:rPr lang="en-US" sz="1600" dirty="0" smtClean="0"/>
              <a:t>WORD1: Synch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1295400"/>
            <a:ext cx="19812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76800" y="1295400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43000" y="4191000"/>
            <a:ext cx="5029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14400" y="4572000"/>
            <a:ext cx="9906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6200000">
            <a:off x="1809750" y="5048250"/>
            <a:ext cx="914400" cy="571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4600" y="44590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Test pattern as sent (almost)</a:t>
            </a:r>
            <a:endParaRPr lang="en-US" sz="1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04800" y="3505200"/>
            <a:ext cx="83058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24600" y="2133600"/>
            <a:ext cx="2362200" cy="461665"/>
          </a:xfrm>
          <a:prstGeom prst="rect">
            <a:avLst/>
          </a:prstGeom>
          <a:noFill/>
          <a:ln>
            <a:solidFill>
              <a:srgbClr val="205D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5DE7"/>
                </a:solidFill>
              </a:rPr>
              <a:t>Birds-eye view</a:t>
            </a:r>
            <a:endParaRPr lang="en-US" dirty="0">
              <a:solidFill>
                <a:srgbClr val="205DE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3581400"/>
            <a:ext cx="1981200" cy="830997"/>
          </a:xfrm>
          <a:prstGeom prst="rect">
            <a:avLst/>
          </a:prstGeom>
          <a:noFill/>
          <a:ln>
            <a:solidFill>
              <a:srgbClr val="205D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5DE7"/>
                </a:solidFill>
              </a:rPr>
              <a:t>Zoom in on data phase</a:t>
            </a:r>
            <a:endParaRPr lang="en-US" dirty="0">
              <a:solidFill>
                <a:srgbClr val="205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words received in QRDO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962400"/>
            <a:ext cx="8229600" cy="2438400"/>
          </a:xfrm>
        </p:spPr>
        <p:txBody>
          <a:bodyPr/>
          <a:lstStyle/>
          <a:p>
            <a:endParaRPr lang="en-US" sz="1200" dirty="0"/>
          </a:p>
          <a:p>
            <a:pPr marL="0" indent="0">
              <a:buNone/>
            </a:pPr>
            <a:r>
              <a:rPr lang="en-US" sz="1200" u="sng" dirty="0"/>
              <a:t>Word</a:t>
            </a:r>
            <a:r>
              <a:rPr lang="en-US" sz="1200" dirty="0"/>
              <a:t>  	</a:t>
            </a:r>
            <a:r>
              <a:rPr lang="en-US" sz="1200" dirty="0" smtClean="0"/>
              <a:t>	</a:t>
            </a:r>
            <a:r>
              <a:rPr lang="en-US" sz="1200" u="sng" dirty="0" smtClean="0"/>
              <a:t>Value</a:t>
            </a:r>
            <a:r>
              <a:rPr lang="en-US" sz="1200" dirty="0"/>
              <a:t>		</a:t>
            </a:r>
            <a:r>
              <a:rPr lang="en-US" sz="1200" u="sng" dirty="0"/>
              <a:t>Comment (from Table 52, master document)</a:t>
            </a:r>
          </a:p>
          <a:p>
            <a:pPr marL="0" indent="0">
              <a:buNone/>
            </a:pPr>
            <a:r>
              <a:rPr lang="en-US" sz="1200" dirty="0"/>
              <a:t>  0		07000		configured, </a:t>
            </a:r>
            <a:r>
              <a:rPr lang="en-US" sz="1200" dirty="0" smtClean="0"/>
              <a:t>OK, </a:t>
            </a:r>
            <a:r>
              <a:rPr lang="en-US" sz="1200" dirty="0" err="1"/>
              <a:t>serdes</a:t>
            </a:r>
            <a:r>
              <a:rPr lang="en-US" sz="1200" dirty="0"/>
              <a:t> clock used</a:t>
            </a:r>
          </a:p>
          <a:p>
            <a:pPr marL="0" indent="0">
              <a:buNone/>
            </a:pPr>
            <a:r>
              <a:rPr lang="en-US" sz="1200" dirty="0"/>
              <a:t>  1		04000		</a:t>
            </a:r>
            <a:r>
              <a:rPr lang="en-US" sz="1200" dirty="0" err="1"/>
              <a:t>deserializer</a:t>
            </a:r>
            <a:r>
              <a:rPr lang="en-US" sz="1200" dirty="0"/>
              <a:t> </a:t>
            </a:r>
            <a:r>
              <a:rPr lang="en-US" sz="1200" dirty="0" smtClean="0"/>
              <a:t>lock OK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  2		00000		(no optical transceiver problems)</a:t>
            </a:r>
          </a:p>
          <a:p>
            <a:pPr marL="0" indent="0">
              <a:buNone/>
            </a:pPr>
            <a:r>
              <a:rPr lang="en-US" sz="1200" dirty="0"/>
              <a:t>  3		05000		</a:t>
            </a:r>
            <a:r>
              <a:rPr lang="en-US" sz="1200" dirty="0" err="1"/>
              <a:t>usb</a:t>
            </a:r>
            <a:r>
              <a:rPr lang="en-US" sz="1200" dirty="0"/>
              <a:t> present, debug present</a:t>
            </a:r>
          </a:p>
          <a:p>
            <a:pPr marL="0" indent="0">
              <a:buNone/>
            </a:pPr>
            <a:r>
              <a:rPr lang="en-US" sz="1200" dirty="0"/>
              <a:t>  4		00000		</a:t>
            </a:r>
          </a:p>
          <a:p>
            <a:pPr marL="0" indent="0">
              <a:buNone/>
            </a:pPr>
            <a:r>
              <a:rPr lang="en-US" sz="1200" dirty="0"/>
              <a:t>  5		00000		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6		01000		 </a:t>
            </a:r>
          </a:p>
          <a:p>
            <a:pPr marL="0" indent="0">
              <a:buNone/>
            </a:pPr>
            <a:r>
              <a:rPr lang="en-US" sz="1200" dirty="0"/>
              <a:t>  7		00000		</a:t>
            </a:r>
            <a:r>
              <a:rPr lang="en-US" sz="1200" dirty="0" smtClean="0"/>
              <a:t>ladder </a:t>
            </a:r>
            <a:r>
              <a:rPr lang="en-US" sz="1200" dirty="0"/>
              <a:t>0 (not yet assigned by QRDO)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REAL0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5842000" cy="268605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1905000" y="5562600"/>
            <a:ext cx="228600" cy="381000"/>
          </a:xfrm>
          <a:prstGeom prst="rightBrac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6020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serial #</a:t>
            </a:r>
            <a:r>
              <a:rPr lang="en-US" sz="1200" dirty="0" smtClean="0"/>
              <a:t>1 (</a:t>
            </a:r>
            <a:r>
              <a:rPr lang="en-US" sz="1200" dirty="0"/>
              <a:t>agrees with hardware assignment on board)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7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FPGA development (CR)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r>
              <a:rPr lang="en-US" dirty="0" smtClean="0"/>
              <a:t>Original plan for communication</a:t>
            </a:r>
          </a:p>
          <a:p>
            <a:pPr lvl="1"/>
            <a:r>
              <a:rPr lang="en-US" dirty="0" smtClean="0"/>
              <a:t>5 High speed serial lanes</a:t>
            </a:r>
            <a:endParaRPr lang="en-US" dirty="0"/>
          </a:p>
          <a:p>
            <a:pPr lvl="2"/>
            <a:r>
              <a:rPr lang="en-US" dirty="0" smtClean="0"/>
              <a:t>5 slaves       master</a:t>
            </a:r>
          </a:p>
          <a:p>
            <a:pPr lvl="1"/>
            <a:r>
              <a:rPr lang="en-US" dirty="0" smtClean="0"/>
              <a:t>As implemented by Altera</a:t>
            </a:r>
          </a:p>
          <a:p>
            <a:pPr lvl="2"/>
            <a:r>
              <a:rPr lang="en-US" dirty="0" smtClean="0"/>
              <a:t>Requires more PLLs than available</a:t>
            </a:r>
          </a:p>
          <a:p>
            <a:r>
              <a:rPr lang="en-US" dirty="0" smtClean="0"/>
              <a:t>CR implemented his own serial receivers</a:t>
            </a:r>
          </a:p>
          <a:p>
            <a:pPr lvl="1"/>
            <a:r>
              <a:rPr lang="en-US" dirty="0" smtClean="0"/>
              <a:t>Share common PLL</a:t>
            </a:r>
          </a:p>
          <a:p>
            <a:r>
              <a:rPr lang="en-US" dirty="0" smtClean="0"/>
              <a:t>Validation of new scheme in simulation</a:t>
            </a:r>
          </a:p>
          <a:p>
            <a:pPr lvl="1"/>
            <a:r>
              <a:rPr lang="en-US" dirty="0" smtClean="0"/>
              <a:t>In progress</a:t>
            </a:r>
          </a:p>
          <a:p>
            <a:pPr lvl="1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82900" y="2095500"/>
            <a:ext cx="457200" cy="1524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ADC acquisition (CR)</a:t>
            </a:r>
            <a:endParaRPr lang="en-US" dirty="0"/>
          </a:p>
        </p:txBody>
      </p:sp>
      <p:pic>
        <p:nvPicPr>
          <p:cNvPr id="9" name="Content Placeholder 8" descr="star_ssdU_simul_gbic_fetch11092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9426" r="33231" b="31992"/>
          <a:stretch/>
        </p:blipFill>
        <p:spPr>
          <a:xfrm>
            <a:off x="457200" y="762000"/>
            <a:ext cx="8255000" cy="5372100"/>
          </a:xfrm>
        </p:spPr>
      </p:pic>
    </p:spTree>
    <p:extLst>
      <p:ext uri="{BB962C8B-B14F-4D97-AF65-F5344CB8AC3E}">
        <p14:creationId xmlns:p14="http://schemas.microsoft.com/office/powerpoint/2010/main" val="1071433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488950"/>
          </a:xfrm>
        </p:spPr>
        <p:txBody>
          <a:bodyPr/>
          <a:lstStyle/>
          <a:p>
            <a:r>
              <a:rPr lang="en-US" dirty="0" smtClean="0"/>
              <a:t>Simulation of status words in RDO (CR)</a:t>
            </a:r>
            <a:endParaRPr lang="en-US" dirty="0"/>
          </a:p>
        </p:txBody>
      </p:sp>
      <p:pic>
        <p:nvPicPr>
          <p:cNvPr id="8" name="Content Placeholder 7" descr="star_ssdU_simul_gbic_status11092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r="37199" b="37721"/>
          <a:stretch/>
        </p:blipFill>
        <p:spPr>
          <a:xfrm>
            <a:off x="304800" y="838200"/>
            <a:ext cx="8597900" cy="5054600"/>
          </a:xfrm>
        </p:spPr>
      </p:pic>
    </p:spTree>
    <p:extLst>
      <p:ext uri="{BB962C8B-B14F-4D97-AF65-F5344CB8AC3E}">
        <p14:creationId xmlns:p14="http://schemas.microsoft.com/office/powerpoint/2010/main" val="187801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RDO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FPGA – code completed</a:t>
            </a:r>
          </a:p>
          <a:p>
            <a:r>
              <a:rPr lang="en-US" dirty="0" smtClean="0"/>
              <a:t>VME FPGA – code completed</a:t>
            </a:r>
          </a:p>
          <a:p>
            <a:r>
              <a:rPr lang="en-US" dirty="0" smtClean="0"/>
              <a:t>Master (TRG/DAQ) FPGA</a:t>
            </a:r>
          </a:p>
          <a:p>
            <a:pPr lvl="1"/>
            <a:r>
              <a:rPr lang="en-US" dirty="0" smtClean="0"/>
              <a:t>In late stages of simulation @ </a:t>
            </a:r>
            <a:r>
              <a:rPr lang="en-US" dirty="0" err="1" smtClean="0"/>
              <a:t>Subatech</a:t>
            </a:r>
            <a:endParaRPr lang="en-US" dirty="0" smtClean="0"/>
          </a:p>
          <a:p>
            <a:pPr marL="514350" indent="-457200"/>
            <a:r>
              <a:rPr lang="en-US" dirty="0" smtClean="0"/>
              <a:t>PCB layout expected to start 12/11</a:t>
            </a:r>
          </a:p>
          <a:p>
            <a:pPr marL="514350" indent="-457200"/>
            <a:r>
              <a:rPr lang="en-US" dirty="0" smtClean="0"/>
              <a:t>Assemble prototypes 3/12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3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Status: documentation</a:t>
            </a:r>
            <a:endParaRPr lang="en-US" dirty="0"/>
          </a:p>
        </p:txBody>
      </p:sp>
      <p:pic>
        <p:nvPicPr>
          <p:cNvPr id="2" name="Picture 1" descr="star_ssdU_v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6200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present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en-US" dirty="0" smtClean="0"/>
              <a:t>Ladder card</a:t>
            </a:r>
          </a:p>
          <a:p>
            <a:pPr lvl="1"/>
            <a:r>
              <a:rPr lang="en-US" dirty="0" smtClean="0"/>
              <a:t>3 prototypes functional</a:t>
            </a:r>
          </a:p>
          <a:p>
            <a:pPr lvl="1"/>
            <a:r>
              <a:rPr lang="en-US" dirty="0" smtClean="0"/>
              <a:t>Analog behavior characterized</a:t>
            </a:r>
          </a:p>
          <a:p>
            <a:pPr lvl="1"/>
            <a:r>
              <a:rPr lang="en-US" dirty="0" smtClean="0"/>
              <a:t>Data packing verified</a:t>
            </a:r>
          </a:p>
          <a:p>
            <a:pPr lvl="1"/>
            <a:r>
              <a:rPr lang="en-US" dirty="0" smtClean="0"/>
              <a:t>Beginning to look at exported data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QRDO</a:t>
            </a:r>
          </a:p>
          <a:p>
            <a:pPr lvl="1"/>
            <a:r>
              <a:rPr lang="en-US" dirty="0" smtClean="0"/>
              <a:t>Message protocol working in USB</a:t>
            </a:r>
          </a:p>
          <a:p>
            <a:pPr lvl="1"/>
            <a:r>
              <a:rPr lang="en-US" dirty="0" smtClean="0"/>
              <a:t>Fiber functional</a:t>
            </a:r>
          </a:p>
          <a:p>
            <a:pPr lvl="1"/>
            <a:r>
              <a:rPr lang="en-US" dirty="0" smtClean="0"/>
              <a:t>Still a 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4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211764"/>
          </a:xfrm>
        </p:spPr>
        <p:txBody>
          <a:bodyPr/>
          <a:lstStyle/>
          <a:p>
            <a:r>
              <a:rPr lang="en-US" dirty="0" smtClean="0"/>
              <a:t>RDO</a:t>
            </a:r>
          </a:p>
          <a:p>
            <a:pPr lvl="1"/>
            <a:r>
              <a:rPr lang="en-US" dirty="0" smtClean="0"/>
              <a:t>Layout will begin after </a:t>
            </a:r>
          </a:p>
          <a:p>
            <a:pPr lvl="2"/>
            <a:r>
              <a:rPr lang="en-US" dirty="0" smtClean="0"/>
              <a:t>master FPGA simulation is complete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QRDO debugging completed</a:t>
            </a:r>
          </a:p>
          <a:p>
            <a:r>
              <a:rPr lang="en-US" dirty="0" smtClean="0"/>
              <a:t>DAQ PC</a:t>
            </a:r>
          </a:p>
          <a:p>
            <a:pPr lvl="1"/>
            <a:r>
              <a:rPr lang="en-US" dirty="0" smtClean="0"/>
              <a:t>Delivered</a:t>
            </a:r>
          </a:p>
          <a:p>
            <a:pPr lvl="1"/>
            <a:r>
              <a:rPr lang="en-US" dirty="0" smtClean="0"/>
              <a:t>2 DRORCs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82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delayed 6 months due to ladder card layout error and subsequent fix with interposer.</a:t>
            </a:r>
          </a:p>
          <a:p>
            <a:r>
              <a:rPr lang="en-US" dirty="0" smtClean="0"/>
              <a:t>We have had working ladder cards only since June, 2011</a:t>
            </a:r>
          </a:p>
          <a:p>
            <a:r>
              <a:rPr lang="en-US" dirty="0" smtClean="0"/>
              <a:t>Amazing progress since then 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l</a:t>
            </a:r>
            <a:r>
              <a:rPr lang="en-US" dirty="0" smtClean="0"/>
              <a:t>adder board</a:t>
            </a:r>
            <a:r>
              <a:rPr lang="en-US" dirty="0"/>
              <a:t> </a:t>
            </a:r>
            <a:r>
              <a:rPr lang="en-US" dirty="0" smtClean="0"/>
              <a:t>(inner side)</a:t>
            </a:r>
            <a:endParaRPr lang="en-US" dirty="0"/>
          </a:p>
        </p:txBody>
      </p:sp>
      <p:pic>
        <p:nvPicPr>
          <p:cNvPr id="8" name="Picture 7" descr="P10202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6256362" cy="572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ladder card (outer side)</a:t>
            </a:r>
            <a:endParaRPr lang="en-US" dirty="0"/>
          </a:p>
        </p:txBody>
      </p:sp>
      <p:pic>
        <p:nvPicPr>
          <p:cNvPr id="7" name="Picture 6" descr="P10202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684371" cy="515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752600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05DE7"/>
                </a:solidFill>
              </a:rPr>
              <a:t>Debug connector</a:t>
            </a:r>
            <a:endParaRPr lang="en-US" sz="1400" dirty="0">
              <a:solidFill>
                <a:srgbClr val="205DE7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20574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12122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05DE7"/>
                </a:solidFill>
              </a:rPr>
              <a:t>Optical transceiver</a:t>
            </a:r>
            <a:endParaRPr lang="en-US" sz="1400" dirty="0">
              <a:solidFill>
                <a:srgbClr val="205DE7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71600" y="3429000"/>
            <a:ext cx="914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1905000"/>
            <a:ext cx="16764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05DE7"/>
                </a:solidFill>
              </a:rPr>
              <a:t>Flex cable connectors to ladder modules</a:t>
            </a:r>
            <a:endParaRPr lang="en-US" sz="1400" dirty="0">
              <a:solidFill>
                <a:srgbClr val="205DE7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2667000"/>
            <a:ext cx="1143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4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Interposer</a:t>
            </a:r>
            <a:endParaRPr lang="en-US" dirty="0"/>
          </a:p>
        </p:txBody>
      </p:sp>
      <p:pic>
        <p:nvPicPr>
          <p:cNvPr id="4" name="Content Placeholder 3" descr="BROKEN PIN BD 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00" r="-42300"/>
          <a:stretch>
            <a:fillRect/>
          </a:stretch>
        </p:blipFill>
        <p:spPr>
          <a:xfrm>
            <a:off x="3962400" y="2667000"/>
            <a:ext cx="6151274" cy="3382964"/>
          </a:xfrm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 layout error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Choice of </a:t>
            </a:r>
            <a:r>
              <a:rPr lang="en-US" strike="sngStrike" dirty="0" smtClean="0"/>
              <a:t>redoing the PCB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r designing an interposer between the PCB and FPGA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Interposer design, fabrication, and assembly: 6 months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Present status: installed and operational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4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cards (</a:t>
            </a:r>
            <a:r>
              <a:rPr lang="en-US" dirty="0" err="1" smtClean="0"/>
              <a:t>Subatech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debugV2_IMGP347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101703" cy="4038600"/>
          </a:xfrm>
          <a:prstGeom prst="rect">
            <a:avLst/>
          </a:prstGeom>
        </p:spPr>
      </p:pic>
      <p:pic>
        <p:nvPicPr>
          <p:cNvPr id="7" name="Picture 6" descr="debugV3_IMGP347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505200" cy="3984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876800"/>
            <a:ext cx="586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USB 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JTAG (configuration)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JTAG (slow controls)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3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static source</a:t>
            </a:r>
            <a:endParaRPr lang="en-US" dirty="0"/>
          </a:p>
        </p:txBody>
      </p:sp>
      <p:pic>
        <p:nvPicPr>
          <p:cNvPr id="4" name="Picture 3" descr="P1030554_anot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level shifting</a:t>
            </a:r>
            <a:endParaRPr lang="en-US" dirty="0"/>
          </a:p>
        </p:txBody>
      </p:sp>
      <p:pic>
        <p:nvPicPr>
          <p:cNvPr id="4" name="Content Placeholder 3" descr="level_shifter_calculation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01" t="5521" r="-22223" b="18816"/>
          <a:stretch/>
        </p:blipFill>
        <p:spPr>
          <a:xfrm>
            <a:off x="-152400" y="1143000"/>
            <a:ext cx="9189720" cy="5105400"/>
          </a:xfrm>
        </p:spPr>
      </p:pic>
    </p:spTree>
    <p:extLst>
      <p:ext uri="{BB962C8B-B14F-4D97-AF65-F5344CB8AC3E}">
        <p14:creationId xmlns:p14="http://schemas.microsoft.com/office/powerpoint/2010/main" val="97077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card commissioning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3999"/>
          </a:xfrm>
        </p:spPr>
        <p:txBody>
          <a:bodyPr/>
          <a:lstStyle/>
          <a:p>
            <a:r>
              <a:rPr lang="en-US" dirty="0" smtClean="0"/>
              <a:t>Using debug card</a:t>
            </a:r>
          </a:p>
          <a:p>
            <a:pPr lvl="1"/>
            <a:r>
              <a:rPr lang="en-US" dirty="0" smtClean="0"/>
              <a:t>JTAG FPGA configuration</a:t>
            </a:r>
          </a:p>
          <a:p>
            <a:pPr lvl="1"/>
            <a:r>
              <a:rPr lang="en-US" dirty="0"/>
              <a:t>JTAG slow controls </a:t>
            </a:r>
          </a:p>
          <a:p>
            <a:pPr lvl="1"/>
            <a:r>
              <a:rPr lang="en-US" dirty="0" smtClean="0"/>
              <a:t>USB simple protocol</a:t>
            </a:r>
          </a:p>
          <a:p>
            <a:r>
              <a:rPr lang="en-US" dirty="0" smtClean="0"/>
              <a:t>Using fake static source</a:t>
            </a:r>
          </a:p>
          <a:p>
            <a:pPr lvl="1"/>
            <a:r>
              <a:rPr lang="en-US" dirty="0" smtClean="0"/>
              <a:t>Map analog response </a:t>
            </a:r>
          </a:p>
          <a:p>
            <a:pPr lvl="2"/>
            <a:r>
              <a:rPr lang="en-US" dirty="0" smtClean="0"/>
              <a:t>ADCs and level shifting circuitry</a:t>
            </a:r>
          </a:p>
          <a:p>
            <a:pPr lvl="1"/>
            <a:r>
              <a:rPr lang="en-US" dirty="0" smtClean="0"/>
              <a:t>Verify packing of ADC data working correctly</a:t>
            </a:r>
          </a:p>
        </p:txBody>
      </p:sp>
    </p:spTree>
    <p:extLst>
      <p:ext uri="{BB962C8B-B14F-4D97-AF65-F5344CB8AC3E}">
        <p14:creationId xmlns:p14="http://schemas.microsoft.com/office/powerpoint/2010/main" val="723711239"/>
      </p:ext>
    </p:extLst>
  </p:cSld>
  <p:clrMapOvr>
    <a:masterClrMapping/>
  </p:clrMapOvr>
</p:sld>
</file>

<file path=ppt/theme/theme1.xml><?xml version="1.0" encoding="utf-8"?>
<a:theme xmlns:a="http://schemas.openxmlformats.org/drawingml/2006/main" name="SSD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SSD upgrade.potx</Template>
  <TotalTime>29669</TotalTime>
  <Words>975</Words>
  <Application>Microsoft Macintosh PowerPoint</Application>
  <PresentationFormat>On-screen Show (4:3)</PresentationFormat>
  <Paragraphs>282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SSD upgrade</vt:lpstr>
      <vt:lpstr>SSD readout upgrade </vt:lpstr>
      <vt:lpstr>Readout components</vt:lpstr>
      <vt:lpstr>Prototype ladder board (inner side)</vt:lpstr>
      <vt:lpstr>Prototype ladder card (outer side)</vt:lpstr>
      <vt:lpstr>Interposer</vt:lpstr>
      <vt:lpstr>Debug cards (Subatech)</vt:lpstr>
      <vt:lpstr>Fake static source</vt:lpstr>
      <vt:lpstr>Analog level shifting</vt:lpstr>
      <vt:lpstr>Ladder card commissioning</vt:lpstr>
      <vt:lpstr>Mapping analog response</vt:lpstr>
      <vt:lpstr>Verification of packing code</vt:lpstr>
      <vt:lpstr>Analog response for all ADCs</vt:lpstr>
      <vt:lpstr>Analog response</vt:lpstr>
      <vt:lpstr>RDO proposed layout</vt:lpstr>
      <vt:lpstr>QRDO layout</vt:lpstr>
      <vt:lpstr>QRDO assembled</vt:lpstr>
      <vt:lpstr>QRDO commissioning </vt:lpstr>
      <vt:lpstr>USB message protocol</vt:lpstr>
      <vt:lpstr>Integration of ladder card/QRDO</vt:lpstr>
      <vt:lpstr>ADC data received in QRDO</vt:lpstr>
      <vt:lpstr>Status words received in QRDO</vt:lpstr>
      <vt:lpstr>Master FPGA development (CR)</vt:lpstr>
      <vt:lpstr>Simulation of ADC acquisition (CR)</vt:lpstr>
      <vt:lpstr>Simulation of status words in RDO (CR)</vt:lpstr>
      <vt:lpstr>RDO roadmap</vt:lpstr>
      <vt:lpstr>Status: documentation</vt:lpstr>
      <vt:lpstr>Summary of present status</vt:lpstr>
      <vt:lpstr>Status (cont’d)</vt:lpstr>
      <vt:lpstr>Comments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SSD with 3 mounted ladders</dc:title>
  <dc:subject/>
  <dc:creator>Micheal LeVine</dc:creator>
  <cp:keywords/>
  <dc:description/>
  <cp:lastModifiedBy>Micheal LeVine</cp:lastModifiedBy>
  <cp:revision>178</cp:revision>
  <cp:lastPrinted>2009-11-11T19:19:21Z</cp:lastPrinted>
  <dcterms:created xsi:type="dcterms:W3CDTF">2010-03-09T16:52:20Z</dcterms:created>
  <dcterms:modified xsi:type="dcterms:W3CDTF">2011-09-27T20:55:02Z</dcterms:modified>
  <cp:category/>
</cp:coreProperties>
</file>