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04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7" r:id="rId4"/>
    <p:sldId id="261" r:id="rId5"/>
    <p:sldId id="262" r:id="rId6"/>
    <p:sldId id="259" r:id="rId7"/>
    <p:sldId id="260" r:id="rId8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1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nd" initials="p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205DE7"/>
    <a:srgbClr val="117875"/>
    <a:srgbClr val="62C26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00" autoAdjust="0"/>
    <p:restoredTop sz="81264" autoAdjust="0"/>
  </p:normalViewPr>
  <p:slideViewPr>
    <p:cSldViewPr>
      <p:cViewPr varScale="1">
        <p:scale>
          <a:sx n="91" d="100"/>
          <a:sy n="91" d="100"/>
        </p:scale>
        <p:origin x="-4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442" y="-102"/>
      </p:cViewPr>
      <p:guideLst>
        <p:guide orient="horz" pos="2924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F633BE26-D5BC-5F45-9649-0D4D9DD783C7}" type="datetimeFigureOut">
              <a:rPr lang="en-US" smtClean="0"/>
              <a:pPr/>
              <a:t>11/13/2009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15490C23-C286-9A4B-9FFE-EF32D1D75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ヒラギノ角ゴ Pro W3" pitchFamily="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363" y="0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pitchFamily="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5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ヒラギノ角ゴ Pro W3" pitchFamily="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363" y="8819515"/>
            <a:ext cx="3032337" cy="46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pitchFamily="112" charset="-128"/>
              </a:defRPr>
            </a:lvl1pPr>
          </a:lstStyle>
          <a:p>
            <a:pPr>
              <a:defRPr/>
            </a:pPr>
            <a:fld id="{10AA1E1D-1532-4F0F-8BD3-620A8DED2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99770" y="4409758"/>
            <a:ext cx="5598160" cy="417766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031" tIns="46516" rIns="93031" bIns="46516"/>
          <a:lstStyle/>
          <a:p>
            <a:endParaRPr lang="en-US" sz="16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  <a:p>
            <a:endParaRPr lang="en-US" sz="16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5638800"/>
            <a:ext cx="72390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BDD0A26-EAFF-4D14-847B-72B1F32CA9DE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5638800"/>
            <a:ext cx="72390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E253B0C-5E77-4C5C-BAB0-84ABBD7A038E}" type="slidenum">
              <a:rPr lang="en-US" smtClean="0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CBB6A2D-B9F1-465B-B28D-46C0180E424A}" type="slidenum">
              <a:rPr lang="en-US" smtClean="0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0BCF88-9D68-4EB6-B95F-87F51EAFF0BA}" type="slidenum">
              <a:rPr lang="en-US" smtClean="0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3220B4C-5618-428E-B1E4-07CEF17CD34E}" type="slidenum">
              <a:rPr lang="en-US" smtClean="0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1718599-50A3-46E1-92BB-21C66A6E18AC}" type="slidenum">
              <a:rPr lang="en-US" smtClean="0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620000" cy="488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76200" y="6553200"/>
            <a:ext cx="1143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 i="1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H. Wieman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381000" y="6477000"/>
            <a:ext cx="8382000" cy="0"/>
          </a:xfrm>
          <a:prstGeom prst="line">
            <a:avLst/>
          </a:prstGeom>
          <a:noFill/>
          <a:ln w="76200">
            <a:solidFill>
              <a:srgbClr val="68084E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6"/>
          <p:cNvSpPr txBox="1">
            <a:spLocks noChangeArrowheads="1"/>
          </p:cNvSpPr>
          <p:nvPr/>
        </p:nvSpPr>
        <p:spPr bwMode="auto">
          <a:xfrm>
            <a:off x="6934200" y="65532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C01DA-1EDC-624F-BC4C-9AC3860872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5000" y="6553200"/>
            <a:ext cx="59436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 smtClean="0">
                <a:solidFill>
                  <a:srgbClr val="000090"/>
                </a:solidFill>
              </a:rPr>
              <a:t>STAR HFT CD1 Review,</a:t>
            </a:r>
            <a:r>
              <a:rPr lang="en-US" sz="1200" b="1" i="1" baseline="0" dirty="0" smtClean="0">
                <a:solidFill>
                  <a:srgbClr val="000090"/>
                </a:solidFill>
              </a:rPr>
              <a:t> BNL</a:t>
            </a:r>
            <a:r>
              <a:rPr lang="en-US" sz="1200" b="1" i="1" dirty="0" smtClean="0">
                <a:solidFill>
                  <a:srgbClr val="000090"/>
                </a:solidFill>
              </a:rPr>
              <a:t>, November</a:t>
            </a:r>
            <a:r>
              <a:rPr lang="en-US" sz="1200" b="1" i="1" baseline="0" dirty="0" smtClean="0">
                <a:solidFill>
                  <a:srgbClr val="000090"/>
                </a:solidFill>
              </a:rPr>
              <a:t> </a:t>
            </a:r>
            <a:r>
              <a:rPr lang="en-US" sz="1200" b="1" i="1" dirty="0" smtClean="0">
                <a:solidFill>
                  <a:srgbClr val="000090"/>
                </a:solidFill>
              </a:rPr>
              <a:t>2009</a:t>
            </a:r>
            <a:endParaRPr lang="en-US" sz="1400" b="1" i="1" dirty="0">
              <a:solidFill>
                <a:srgbClr val="000090"/>
              </a:solidFill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134938" y="228600"/>
            <a:ext cx="474662" cy="420688"/>
          </a:xfrm>
          <a:prstGeom prst="star5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b="1" i="1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28600" y="365125"/>
            <a:ext cx="946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 i="1" dirty="0">
                <a:solidFill>
                  <a:srgbClr val="0C057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 Black" pitchFamily="-111" charset="0"/>
              </a:rPr>
              <a:t>STAR</a:t>
            </a:r>
            <a:endParaRPr lang="en-US" sz="1800" b="1" i="1" dirty="0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Helvetica" pitchFamily="-111" charset="0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1219200" y="609600"/>
            <a:ext cx="7543800" cy="0"/>
          </a:xfrm>
          <a:prstGeom prst="line">
            <a:avLst/>
          </a:prstGeom>
          <a:noFill/>
          <a:ln w="57150">
            <a:solidFill>
              <a:srgbClr val="0C0572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" name="Picture 4" descr="SC-Banner-CMYK-whitethumb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39000" y="6531282"/>
            <a:ext cx="838200" cy="326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9" cstate="email"/>
          <a:srcRect b="-8712"/>
          <a:stretch>
            <a:fillRect/>
          </a:stretch>
        </p:blipFill>
        <p:spPr bwMode="auto">
          <a:xfrm>
            <a:off x="1219200" y="6537960"/>
            <a:ext cx="533400" cy="32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Connector 19"/>
          <p:cNvCxnSpPr/>
          <p:nvPr userDrawn="1"/>
        </p:nvCxnSpPr>
        <p:spPr>
          <a:xfrm rot="10800000">
            <a:off x="76200" y="6822830"/>
            <a:ext cx="1143000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1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What is the consequence of running with radiation damage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Expected drop in efficiency for 3x10</a:t>
            </a:r>
            <a:r>
              <a:rPr lang="en-US" baseline="30000" dirty="0" smtClean="0"/>
              <a:t>12</a:t>
            </a:r>
            <a:r>
              <a:rPr lang="en-US" dirty="0" smtClean="0"/>
              <a:t> </a:t>
            </a:r>
            <a:r>
              <a:rPr lang="en-US" dirty="0" err="1" smtClean="0"/>
              <a:t>Neq</a:t>
            </a:r>
            <a:r>
              <a:rPr lang="en-US" dirty="0" smtClean="0"/>
              <a:t>/cm</a:t>
            </a:r>
            <a:r>
              <a:rPr lang="en-US" baseline="30000" dirty="0" smtClean="0"/>
              <a:t>2</a:t>
            </a:r>
            <a:r>
              <a:rPr lang="en-US" dirty="0" smtClean="0"/>
              <a:t>: 5% efficiency reduction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667000"/>
            <a:ext cx="47815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562600" y="5105400"/>
            <a:ext cx="32496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square for correlations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Effect of detector thickness change</a:t>
            </a:r>
            <a:endParaRPr lang="en-US" sz="2800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914400"/>
            <a:ext cx="49053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791200" y="167640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factor of ~2 in significance or factor of 3-4 in events required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472440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factor increase for copper </a:t>
            </a:r>
            <a:r>
              <a:rPr lang="en-US" dirty="0" err="1" smtClean="0"/>
              <a:t>vs</a:t>
            </a:r>
            <a:r>
              <a:rPr lang="en-US" dirty="0" smtClean="0"/>
              <a:t> aluminum</a:t>
            </a:r>
          </a:p>
          <a:p>
            <a:r>
              <a:rPr lang="en-US" dirty="0" smtClean="0"/>
              <a:t>(.52/.37)   1.5-2.5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1066800"/>
            <a:ext cx="2510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thick/thin .62/.32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no IST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657600"/>
            <a:ext cx="342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additional events required for D of average pt (1.0 </a:t>
            </a:r>
            <a:r>
              <a:rPr lang="en-US" dirty="0" err="1" smtClean="0"/>
              <a:t>GeV</a:t>
            </a:r>
            <a:r>
              <a:rPr lang="en-US" dirty="0" smtClean="0"/>
              <a:t>/c) </a:t>
            </a:r>
          </a:p>
          <a:p>
            <a:r>
              <a:rPr lang="en-US" dirty="0" smtClean="0"/>
              <a:t>60%</a:t>
            </a:r>
          </a:p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914401"/>
            <a:ext cx="5105400" cy="1371600"/>
          </a:xfrm>
        </p:spPr>
        <p:txBody>
          <a:bodyPr/>
          <a:lstStyle/>
          <a:p>
            <a:r>
              <a:rPr lang="en-US" dirty="0" smtClean="0"/>
              <a:t>Loose redundancy</a:t>
            </a:r>
          </a:p>
          <a:p>
            <a:r>
              <a:rPr lang="en-US" dirty="0" smtClean="0"/>
              <a:t>Loose fast readout</a:t>
            </a:r>
          </a:p>
          <a:p>
            <a:pPr lvl="1"/>
            <a:r>
              <a:rPr lang="en-US" dirty="0" smtClean="0"/>
              <a:t>With TOF and IST can do tracking to reduce pileup especially in 500 pp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5715000"/>
            <a:ext cx="7173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100% more events required for </a:t>
            </a:r>
            <a:r>
              <a:rPr lang="en-US" dirty="0" smtClean="0">
                <a:sym typeface="Symbol"/>
              </a:rPr>
              <a:t></a:t>
            </a:r>
            <a:r>
              <a:rPr lang="en-US" baseline="-25000" dirty="0" smtClean="0">
                <a:sym typeface="Symbol"/>
              </a:rPr>
              <a:t>c</a:t>
            </a:r>
            <a:r>
              <a:rPr lang="en-US" dirty="0" smtClean="0">
                <a:sym typeface="Symbol"/>
              </a:rPr>
              <a:t> (3 body decays)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105400" y="1143000"/>
            <a:ext cx="327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Previous committee emphasized importance of these two points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928520" y="0"/>
            <a:ext cx="222810" cy="241300"/>
          </a:xfrm>
          <a:prstGeom prst="rect">
            <a:avLst/>
          </a:prstGeom>
        </p:spPr>
        <p:txBody>
          <a:bodyPr/>
          <a:lstStyle/>
          <a:p>
            <a:fld id="{14E963D2-3CF5-42B9-B4E3-B4AB30E56A7B}" type="slidenum">
              <a:rPr lang="en-US"/>
              <a:pPr/>
              <a:t>4</a:t>
            </a:fld>
            <a:endParaRPr lang="en-US"/>
          </a:p>
        </p:txBody>
      </p:sp>
      <p:sp>
        <p:nvSpPr>
          <p:cNvPr id="4097" name="Rectangle 1"/>
          <p:cNvSpPr>
            <a:spLocks/>
          </p:cNvSpPr>
          <p:nvPr/>
        </p:nvSpPr>
        <p:spPr bwMode="auto">
          <a:xfrm>
            <a:off x="8358302" y="0"/>
            <a:ext cx="785698" cy="2921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r">
              <a:spcBef>
                <a:spcPts val="800"/>
              </a:spcBef>
            </a:pPr>
            <a:r>
              <a:rPr lang="en-US" sz="1400">
                <a:solidFill>
                  <a:srgbClr val="000000"/>
                </a:solidFill>
                <a:cs typeface="Times New Roman" charset="0"/>
              </a:rPr>
              <a:t> </a:t>
            </a:r>
          </a:p>
        </p:txBody>
      </p:sp>
      <p:sp>
        <p:nvSpPr>
          <p:cNvPr id="4098" name="Rectangle 2"/>
          <p:cNvSpPr>
            <a:spLocks/>
          </p:cNvSpPr>
          <p:nvPr/>
        </p:nvSpPr>
        <p:spPr bwMode="auto">
          <a:xfrm>
            <a:off x="8356837" y="0"/>
            <a:ext cx="785698" cy="2921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r">
              <a:spcBef>
                <a:spcPts val="800"/>
              </a:spcBef>
            </a:pPr>
            <a:r>
              <a:rPr lang="en-US" sz="1400">
                <a:solidFill>
                  <a:srgbClr val="000000"/>
                </a:solidFill>
                <a:cs typeface="Times New Roman" charset="0"/>
              </a:rPr>
              <a:t> 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624454" y="6426200"/>
            <a:ext cx="1196137" cy="279400"/>
          </a:xfrm>
          <a:prstGeom prst="rect">
            <a:avLst/>
          </a:prstGeom>
          <a:noFill/>
          <a:ln w="936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39200" bIns="0"/>
          <a:lstStyle/>
          <a:p>
            <a:pPr marL="38100">
              <a:lnSpc>
                <a:spcPct val="124000"/>
              </a:lnSpc>
              <a:tabLst>
                <a:tab pos="762000" algn="l"/>
                <a:tab pos="952500" algn="l"/>
              </a:tabLst>
            </a:pPr>
            <a:r>
              <a:rPr lang="en-US" sz="1200">
                <a:solidFill>
                  <a:srgbClr val="000000"/>
                </a:solidFill>
                <a:latin typeface="Arial Bold" charset="0"/>
                <a:cs typeface="Arial Bold" charset="0"/>
                <a:sym typeface="Arial Bold" charset="0"/>
              </a:rPr>
              <a:t>Bernd Surrow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716804" y="6370639"/>
            <a:ext cx="7739711" cy="1587"/>
          </a:xfrm>
          <a:prstGeom prst="line">
            <a:avLst/>
          </a:prstGeom>
          <a:noFill/>
          <a:ln w="76320" cap="flat">
            <a:solidFill>
              <a:srgbClr val="68084E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4101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5997" y="6461126"/>
            <a:ext cx="773971" cy="327025"/>
          </a:xfrm>
          <a:prstGeom prst="rect">
            <a:avLst/>
          </a:prstGeom>
          <a:noFill/>
          <a:ln w="9360" cap="flat">
            <a:noFill/>
            <a:miter lim="800000"/>
            <a:headEnd/>
            <a:tailEnd/>
          </a:ln>
        </p:spPr>
      </p:pic>
      <p:sp>
        <p:nvSpPr>
          <p:cNvPr id="4102" name="AutoShape 6"/>
          <p:cNvSpPr>
            <a:spLocks/>
          </p:cNvSpPr>
          <p:nvPr/>
        </p:nvSpPr>
        <p:spPr bwMode="auto">
          <a:xfrm>
            <a:off x="488130" y="100014"/>
            <a:ext cx="438290" cy="409575"/>
          </a:xfrm>
          <a:prstGeom prst="star5">
            <a:avLst/>
          </a:prstGeom>
          <a:solidFill>
            <a:srgbClr val="FF0000"/>
          </a:solidFill>
          <a:ln w="936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03" name="Rectangle 7"/>
          <p:cNvSpPr>
            <a:spLocks/>
          </p:cNvSpPr>
          <p:nvPr/>
        </p:nvSpPr>
        <p:spPr bwMode="auto">
          <a:xfrm>
            <a:off x="576082" y="307975"/>
            <a:ext cx="891239" cy="457200"/>
          </a:xfrm>
          <a:prstGeom prst="rect">
            <a:avLst/>
          </a:prstGeom>
          <a:noFill/>
          <a:ln w="126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39200" bIns="0"/>
          <a:lstStyle/>
          <a:p>
            <a:pPr marL="38100">
              <a:lnSpc>
                <a:spcPct val="98000"/>
              </a:lnSpc>
              <a:tabLst>
                <a:tab pos="762000" algn="l"/>
                <a:tab pos="952500" algn="l"/>
              </a:tabLst>
            </a:pPr>
            <a:r>
              <a:rPr lang="en-US" sz="2000">
                <a:solidFill>
                  <a:srgbClr val="0C0572"/>
                </a:solidFill>
                <a:latin typeface="Arial Black" charset="0"/>
                <a:ea typeface="Arial Black" charset="0"/>
                <a:cs typeface="Arial Black" charset="0"/>
                <a:sym typeface="Arial Black" charset="0"/>
              </a:rPr>
              <a:t>STAR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490775" y="609600"/>
            <a:ext cx="6965740" cy="1588"/>
          </a:xfrm>
          <a:prstGeom prst="line">
            <a:avLst/>
          </a:prstGeom>
          <a:noFill/>
          <a:ln w="57240" cap="flat">
            <a:solidFill>
              <a:srgbClr val="0C057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 cstate="print"/>
          <a:srcRect l="17026" r="50000" b="54999"/>
          <a:stretch>
            <a:fillRect/>
          </a:stretch>
        </p:blipFill>
        <p:spPr bwMode="auto">
          <a:xfrm>
            <a:off x="1665211" y="6486526"/>
            <a:ext cx="586342" cy="328613"/>
          </a:xfrm>
          <a:prstGeom prst="rect">
            <a:avLst/>
          </a:prstGeom>
          <a:noFill/>
          <a:ln w="12700" cap="flat">
            <a:noFill/>
            <a:round/>
            <a:headEnd/>
            <a:tailEnd/>
          </a:ln>
        </p:spPr>
      </p:pic>
      <p:sp>
        <p:nvSpPr>
          <p:cNvPr id="4106" name="Rectangle 10"/>
          <p:cNvSpPr>
            <a:spLocks/>
          </p:cNvSpPr>
          <p:nvPr/>
        </p:nvSpPr>
        <p:spPr bwMode="auto">
          <a:xfrm>
            <a:off x="2968356" y="6489700"/>
            <a:ext cx="3518051" cy="279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39200" bIns="0"/>
          <a:lstStyle/>
          <a:p>
            <a:pPr marL="38100" algn="ctr">
              <a:lnSpc>
                <a:spcPct val="124000"/>
              </a:lnSpc>
              <a:tabLst>
                <a:tab pos="762000" algn="l"/>
                <a:tab pos="1485900" algn="l"/>
                <a:tab pos="2209800" algn="l"/>
                <a:tab pos="2933700" algn="l"/>
                <a:tab pos="3238500" algn="l"/>
              </a:tabLst>
            </a:pPr>
            <a:r>
              <a:rPr lang="en-US" sz="1200">
                <a:solidFill>
                  <a:srgbClr val="000090"/>
                </a:solidFill>
                <a:latin typeface="Arial Bold Italic" charset="0"/>
                <a:cs typeface="Arial Bold Italic" charset="0"/>
                <a:sym typeface="Arial Bold Italic" charset="0"/>
              </a:rPr>
              <a:t>STAR HFT Pre-CD1 Review, BNL, November 2009</a:t>
            </a:r>
          </a:p>
        </p:txBody>
      </p:sp>
      <p:sp>
        <p:nvSpPr>
          <p:cNvPr id="4107" name="Rectangle 11"/>
          <p:cNvSpPr>
            <a:spLocks noChangeArrowheads="1"/>
          </p:cNvSpPr>
          <p:nvPr>
            <p:ph type="body" idx="1"/>
          </p:nvPr>
        </p:nvSpPr>
        <p:spPr>
          <a:xfrm>
            <a:off x="140722" y="709613"/>
            <a:ext cx="2990343" cy="584200"/>
          </a:xfrm>
          <a:ln/>
        </p:spPr>
        <p:txBody>
          <a:bodyPr rIns="132080"/>
          <a:lstStyle/>
          <a:p>
            <a:pPr>
              <a:buFontTx/>
              <a:buBlip>
                <a:blip r:embed="rId5"/>
              </a:buBlip>
            </a:pPr>
            <a:r>
              <a:rPr lang="en-US"/>
              <a:t>pp - W program</a:t>
            </a:r>
          </a:p>
        </p:txBody>
      </p:sp>
      <p:sp>
        <p:nvSpPr>
          <p:cNvPr id="4108" name="Rectangle 12"/>
          <p:cNvSpPr>
            <a:spLocks/>
          </p:cNvSpPr>
          <p:nvPr/>
        </p:nvSpPr>
        <p:spPr bwMode="auto">
          <a:xfrm>
            <a:off x="1160957" y="0"/>
            <a:ext cx="7036101" cy="64135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3200">
                <a:solidFill>
                  <a:srgbClr val="B5454C"/>
                </a:solidFill>
                <a:latin typeface="Arial" charset="0"/>
                <a:cs typeface="Arial" charset="0"/>
                <a:sym typeface="Arial" charset="0"/>
              </a:rPr>
              <a:t>Impact of IST/SSD - pp program</a:t>
            </a:r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33819" y="819150"/>
            <a:ext cx="5803317" cy="2959100"/>
          </a:xfrm>
          <a:prstGeom prst="rect">
            <a:avLst/>
          </a:prstGeom>
          <a:noFill/>
          <a:ln w="12700" cap="flat">
            <a:noFill/>
            <a:round/>
            <a:headEnd/>
            <a:tailEnd/>
          </a:ln>
        </p:spPr>
      </p:pic>
      <p:sp>
        <p:nvSpPr>
          <p:cNvPr id="4110" name="Rectangle 14"/>
          <p:cNvSpPr>
            <a:spLocks/>
          </p:cNvSpPr>
          <p:nvPr/>
        </p:nvSpPr>
        <p:spPr bwMode="auto">
          <a:xfrm>
            <a:off x="140722" y="3871913"/>
            <a:ext cx="8982756" cy="2349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400050" indent="-360363">
              <a:lnSpc>
                <a:spcPct val="190000"/>
              </a:lnSpc>
              <a:buSzPct val="77000"/>
              <a:buFontTx/>
              <a:buBlip>
                <a:blip r:embed="rId7"/>
              </a:buBlip>
            </a:pP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Evaluated impact of IST/SSD improvement over </a:t>
            </a:r>
            <a:r>
              <a:rPr lang="en-US" sz="1200">
                <a:solidFill>
                  <a:srgbClr val="0000FF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Vertex and outer TPC only</a:t>
            </a: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 due to potential TPC performance degradation of TPC inner sectors at 500GeV high-luminosity pp collisions</a:t>
            </a:r>
          </a:p>
          <a:p>
            <a:pPr marL="400050" indent="-360363">
              <a:lnSpc>
                <a:spcPct val="190000"/>
              </a:lnSpc>
              <a:buSzPct val="77000"/>
              <a:buFontTx/>
              <a:buBlip>
                <a:blip r:embed="rId7"/>
              </a:buBlip>
            </a:pP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Normalized momentum resolution dramatically improves with IST layer </a:t>
            </a:r>
            <a:r>
              <a:rPr lang="en-US" sz="1200">
                <a:solidFill>
                  <a:srgbClr val="0000FF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Vertex+outer TPC</a:t>
            </a:r>
            <a:r>
              <a:rPr lang="en-US" sz="1200">
                <a:solidFill>
                  <a:srgbClr val="000000"/>
                </a:solidFill>
                <a:latin typeface="Comic Sans MS" charset="0"/>
                <a:ea typeface="ヒラギノ角ゴ ProN W3" charset="0"/>
                <a:cs typeface="ヒラギノ角ゴ ProN W3" charset="0"/>
                <a:sym typeface="Comic Sans MS" charset="0"/>
              </a:rPr>
              <a:t>  ⇒ </a:t>
            </a:r>
            <a:r>
              <a:rPr lang="en-US" sz="1200">
                <a:solidFill>
                  <a:srgbClr val="279388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Vertex+IST+outer TPC</a:t>
            </a:r>
            <a:r>
              <a:rPr lang="en-US" sz="1200">
                <a:solidFill>
                  <a:srgbClr val="FB65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 </a:t>
            </a:r>
          </a:p>
          <a:p>
            <a:pPr marL="400050" indent="-360363">
              <a:lnSpc>
                <a:spcPct val="190000"/>
              </a:lnSpc>
              <a:buSzPct val="77000"/>
              <a:buFontTx/>
              <a:buBlip>
                <a:blip r:embed="rId7"/>
              </a:buBlip>
            </a:pP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The role of the </a:t>
            </a:r>
            <a:r>
              <a:rPr lang="en-US" sz="1200">
                <a:solidFill>
                  <a:srgbClr val="FB65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SSD layer in addition to an IST layer</a:t>
            </a: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 is to increase the single-track efficiency at the level of ~30% (absolute)</a:t>
            </a:r>
          </a:p>
          <a:p>
            <a:pPr marL="400050" indent="-360363">
              <a:lnSpc>
                <a:spcPct val="190000"/>
              </a:lnSpc>
              <a:buSzPct val="77000"/>
              <a:buFontTx/>
              <a:buBlip>
                <a:blip r:embed="rId7"/>
              </a:buBlip>
            </a:pP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Exchanging the IST to the SSD layer is not expected to change this conclusion significantly!</a:t>
            </a:r>
          </a:p>
          <a:p>
            <a:pPr marL="400050" indent="-360363">
              <a:lnSpc>
                <a:spcPct val="190000"/>
              </a:lnSpc>
              <a:buSzPct val="77000"/>
              <a:buFontTx/>
              <a:buBlip>
                <a:blip r:embed="rId7"/>
              </a:buBlip>
            </a:pP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Therefore: The combination of both, the IST and SSD layers are essential for efficient high-p</a:t>
            </a:r>
            <a:r>
              <a:rPr lang="en-US" sz="1200" baseline="-60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T</a:t>
            </a:r>
            <a:r>
              <a:rPr lang="en-US" sz="12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 tracking</a:t>
            </a:r>
            <a:r>
              <a:rPr lang="en-US" sz="1400">
                <a:solidFill>
                  <a:srgbClr val="00000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 </a:t>
            </a:r>
            <a:r>
              <a:rPr lang="en-US" sz="1400">
                <a:solidFill>
                  <a:srgbClr val="000080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 </a:t>
            </a:r>
          </a:p>
        </p:txBody>
      </p:sp>
      <p:sp>
        <p:nvSpPr>
          <p:cNvPr id="4111" name="Rectangle 15"/>
          <p:cNvSpPr>
            <a:spLocks/>
          </p:cNvSpPr>
          <p:nvPr/>
        </p:nvSpPr>
        <p:spPr bwMode="auto">
          <a:xfrm>
            <a:off x="187629" y="2647950"/>
            <a:ext cx="1782479" cy="825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 anchor="ctr"/>
          <a:lstStyle/>
          <a:p>
            <a:pPr marL="39688"/>
            <a:r>
              <a:rPr lang="en-US" sz="1400">
                <a:solidFill>
                  <a:srgbClr val="F91B1A"/>
                </a:solidFill>
                <a:latin typeface="Comic Sans MS" charset="0"/>
                <a:ea typeface="Comic Sans MS" charset="0"/>
                <a:cs typeface="Comic Sans MS" charset="0"/>
                <a:sym typeface="Comic Sans MS" charset="0"/>
              </a:rPr>
              <a:t>Normalized to Vertex + standard TPC</a:t>
            </a: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1553806" y="2405064"/>
            <a:ext cx="1087664" cy="490537"/>
          </a:xfrm>
          <a:prstGeom prst="line">
            <a:avLst/>
          </a:prstGeom>
          <a:noFill/>
          <a:ln w="12700" cap="flat">
            <a:solidFill>
              <a:srgbClr val="F91B1A"/>
            </a:solidFill>
            <a:prstDash val="solid"/>
            <a:round/>
            <a:headEnd type="arrow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399" y="1066800"/>
            <a:ext cx="7394861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simulation</a:t>
            </a:r>
          </a:p>
        </p:txBody>
      </p:sp>
      <p:pic>
        <p:nvPicPr>
          <p:cNvPr id="5124" name="Picture 4" descr="full_si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5575" y="1981200"/>
            <a:ext cx="6292850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Fast simulation</a:t>
            </a:r>
          </a:p>
        </p:txBody>
      </p:sp>
      <p:pic>
        <p:nvPicPr>
          <p:cNvPr id="6148" name="Picture 4" descr="fast-sim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08100" y="1981200"/>
            <a:ext cx="6526213" cy="4114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 CD-1 review November 20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 CD-1 review November 2009</Template>
  <TotalTime>1673</TotalTime>
  <Words>255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white CD-1 review November 2009</vt:lpstr>
      <vt:lpstr>What is the consequence of running with radiation damage</vt:lpstr>
      <vt:lpstr>Effect of detector thickness change</vt:lpstr>
      <vt:lpstr>Effect of no IST</vt:lpstr>
      <vt:lpstr>Slide 4</vt:lpstr>
      <vt:lpstr>Slide 5</vt:lpstr>
      <vt:lpstr>Full simulation</vt:lpstr>
      <vt:lpstr>Fast simulation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Detector </dc:title>
  <dc:creator>ECAnderssen_local</dc:creator>
  <cp:lastModifiedBy> </cp:lastModifiedBy>
  <cp:revision>48</cp:revision>
  <cp:lastPrinted>2009-10-06T19:02:25Z</cp:lastPrinted>
  <dcterms:created xsi:type="dcterms:W3CDTF">2009-10-25T18:41:13Z</dcterms:created>
  <dcterms:modified xsi:type="dcterms:W3CDTF">2009-11-13T05:52:53Z</dcterms:modified>
</cp:coreProperties>
</file>