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7" r:id="rId2"/>
    <p:sldId id="481" r:id="rId3"/>
    <p:sldId id="485" r:id="rId4"/>
    <p:sldId id="484" r:id="rId5"/>
    <p:sldId id="465" r:id="rId6"/>
    <p:sldId id="475" r:id="rId7"/>
    <p:sldId id="48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F4FF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05" autoAdjust="0"/>
  </p:normalViewPr>
  <p:slideViewPr>
    <p:cSldViewPr>
      <p:cViewPr>
        <p:scale>
          <a:sx n="100" d="100"/>
          <a:sy n="100" d="100"/>
        </p:scale>
        <p:origin x="-352" y="-93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9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9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0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1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1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1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3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3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4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2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2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62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4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4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4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7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7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7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9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9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9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71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71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72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4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4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74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9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9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9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2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phys.kent.edu/~margetis/STAR/HFT/Survey/Alignment%20How-To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76672"/>
            <a:ext cx="7772400" cy="792088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Alignment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1268760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1916832"/>
            <a:ext cx="8475585" cy="4785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Old pages for SSD/SVT are here:</a:t>
            </a:r>
          </a:p>
          <a:p>
            <a:endParaRPr lang="en-US" sz="1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en-US" sz="1800" dirty="0" smtClean="0">
                <a:latin typeface="Comic Sans MS"/>
                <a:cs typeface="Comic Sans MS"/>
                <a:hlinkClick r:id="rId3"/>
              </a:rPr>
              <a:t>http://phys.kent.edu/~margetis/STAR/HFT/Survey/Alignment How-To.html</a:t>
            </a:r>
            <a:endParaRPr lang="en-US" sz="1800" dirty="0" smtClean="0">
              <a:latin typeface="Comic Sans MS"/>
              <a:cs typeface="Comic Sans MS"/>
            </a:endParaRPr>
          </a:p>
          <a:p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en-US" sz="1800" dirty="0" smtClean="0">
                <a:latin typeface="Comic Sans MS"/>
                <a:cs typeface="Comic Sans MS"/>
              </a:rPr>
              <a:t>Working directory:</a:t>
            </a:r>
          </a:p>
          <a:p>
            <a:endParaRPr lang="en-US" sz="1800" dirty="0">
              <a:latin typeface="Comic Sans MS"/>
              <a:cs typeface="Comic Sans MS"/>
            </a:endParaRPr>
          </a:p>
          <a:p>
            <a:r>
              <a:rPr lang="en-US" sz="1800" dirty="0">
                <a:latin typeface="Comic Sans MS"/>
                <a:cs typeface="Comic Sans MS"/>
              </a:rPr>
              <a:t>/star/institutions/</a:t>
            </a:r>
            <a:r>
              <a:rPr lang="en-US" sz="1800" dirty="0" err="1">
                <a:latin typeface="Comic Sans MS"/>
                <a:cs typeface="Comic Sans MS"/>
              </a:rPr>
              <a:t>ksu</a:t>
            </a:r>
            <a:r>
              <a:rPr lang="en-US" sz="1800" dirty="0">
                <a:latin typeface="Comic Sans MS"/>
                <a:cs typeface="Comic Sans MS"/>
              </a:rPr>
              <a:t>/</a:t>
            </a:r>
            <a:r>
              <a:rPr lang="en-US" sz="1800" dirty="0" err="1">
                <a:latin typeface="Comic Sans MS"/>
                <a:cs typeface="Comic Sans MS"/>
              </a:rPr>
              <a:t>margetis</a:t>
            </a:r>
            <a:r>
              <a:rPr lang="en-US" sz="1800" dirty="0">
                <a:latin typeface="Comic Sans MS"/>
                <a:cs typeface="Comic Sans MS"/>
              </a:rPr>
              <a:t>/</a:t>
            </a:r>
            <a:r>
              <a:rPr lang="en-US" sz="1800" dirty="0" err="1">
                <a:latin typeface="Comic Sans MS"/>
                <a:cs typeface="Comic Sans MS"/>
              </a:rPr>
              <a:t>hft</a:t>
            </a:r>
            <a:r>
              <a:rPr lang="en-US" sz="1800" dirty="0">
                <a:latin typeface="Comic Sans MS"/>
                <a:cs typeface="Comic Sans MS"/>
              </a:rPr>
              <a:t>/</a:t>
            </a:r>
            <a:r>
              <a:rPr lang="en-US" sz="1800" dirty="0" smtClean="0">
                <a:latin typeface="Comic Sans MS"/>
                <a:cs typeface="Comic Sans MS"/>
              </a:rPr>
              <a:t>align</a:t>
            </a:r>
          </a:p>
          <a:p>
            <a:endParaRPr lang="en-US" sz="1800" dirty="0" smtClean="0">
              <a:latin typeface="Comic Sans MS"/>
              <a:cs typeface="Comic Sans MS"/>
            </a:endParaRPr>
          </a:p>
          <a:p>
            <a:r>
              <a:rPr lang="en-US" sz="1100" dirty="0" err="1">
                <a:latin typeface="Comic Sans MS"/>
                <a:cs typeface="Comic Sans MS"/>
              </a:rPr>
              <a:t>lrwxrwxrwx</a:t>
            </a:r>
            <a:r>
              <a:rPr lang="en-US" sz="1100" dirty="0">
                <a:latin typeface="Comic Sans MS"/>
                <a:cs typeface="Comic Sans MS"/>
              </a:rPr>
              <a:t>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  26 Sep  4 10:55 data1 -&gt; /star/data03/</a:t>
            </a:r>
            <a:r>
              <a:rPr lang="en-US" sz="1100" dirty="0" err="1">
                <a:latin typeface="Comic Sans MS"/>
                <a:cs typeface="Comic Sans MS"/>
              </a:rPr>
              <a:t>daq</a:t>
            </a:r>
            <a:r>
              <a:rPr lang="en-US" sz="1100" dirty="0">
                <a:latin typeface="Comic Sans MS"/>
                <a:cs typeface="Comic Sans MS"/>
              </a:rPr>
              <a:t>/2005/073//</a:t>
            </a:r>
          </a:p>
          <a:p>
            <a:r>
              <a:rPr lang="en-US" sz="1100" dirty="0" err="1">
                <a:latin typeface="Comic Sans MS"/>
                <a:cs typeface="Comic Sans MS"/>
              </a:rPr>
              <a:t>lrwxrwxrwx</a:t>
            </a:r>
            <a:r>
              <a:rPr lang="en-US" sz="1100" dirty="0">
                <a:latin typeface="Comic Sans MS"/>
                <a:cs typeface="Comic Sans MS"/>
              </a:rPr>
              <a:t>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  26 Sep  4 10:55 data2 -&gt; /star/data03/</a:t>
            </a:r>
            <a:r>
              <a:rPr lang="en-US" sz="1100" dirty="0" err="1">
                <a:latin typeface="Comic Sans MS"/>
                <a:cs typeface="Comic Sans MS"/>
              </a:rPr>
              <a:t>daq</a:t>
            </a:r>
            <a:r>
              <a:rPr lang="en-US" sz="1100" dirty="0">
                <a:latin typeface="Comic Sans MS"/>
                <a:cs typeface="Comic Sans MS"/>
              </a:rPr>
              <a:t>/2005/076//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32801490 Sep  4 19:38 Event_6073006_raw_2020004.root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32148513 Sep  6 11:00 Event_6076003_raw_1030001.root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1237 Sep  6 08:27 </a:t>
            </a:r>
            <a:r>
              <a:rPr lang="en-US" sz="1100" dirty="0" err="1">
                <a:latin typeface="Comic Sans MS"/>
                <a:cs typeface="Comic Sans MS"/>
              </a:rPr>
              <a:t>history.txt</a:t>
            </a:r>
            <a:endParaRPr lang="en-US" sz="1100" dirty="0">
              <a:latin typeface="Comic Sans MS"/>
              <a:cs typeface="Comic Sans MS"/>
            </a:endParaRPr>
          </a:p>
          <a:p>
            <a:r>
              <a:rPr lang="en-US" sz="1100" dirty="0" err="1">
                <a:latin typeface="Comic Sans MS"/>
                <a:cs typeface="Comic Sans MS"/>
              </a:rPr>
              <a:t>drwxr</a:t>
            </a:r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xr</a:t>
            </a:r>
            <a:r>
              <a:rPr lang="en-US" sz="1100" dirty="0">
                <a:latin typeface="Comic Sans MS"/>
                <a:cs typeface="Comic Sans MS"/>
              </a:rPr>
              <a:t>-x  4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2048 Sep  5 10:22 plots/</a:t>
            </a:r>
          </a:p>
          <a:p>
            <a:r>
              <a:rPr lang="en-US" sz="1100" dirty="0" err="1">
                <a:latin typeface="Comic Sans MS"/>
                <a:cs typeface="Comic Sans MS"/>
              </a:rPr>
              <a:t>drwxr</a:t>
            </a:r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xr</a:t>
            </a:r>
            <a:r>
              <a:rPr lang="en-US" sz="1100" dirty="0">
                <a:latin typeface="Comic Sans MS"/>
                <a:cs typeface="Comic Sans MS"/>
              </a:rPr>
              <a:t>-x  3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2048 Aug 31 09:28 </a:t>
            </a:r>
            <a:r>
              <a:rPr lang="en-US" sz="1100" dirty="0" err="1">
                <a:latin typeface="Comic Sans MS"/>
                <a:cs typeface="Comic Sans MS"/>
              </a:rPr>
              <a:t>StarDb</a:t>
            </a:r>
            <a:r>
              <a:rPr lang="en-US" sz="1100" dirty="0">
                <a:latin typeface="Comic Sans MS"/>
                <a:cs typeface="Comic Sans MS"/>
              </a:rPr>
              <a:t>/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971656435 Sep  4 19:38 st_physics_6073006_raw_2020004.event.root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12047357 Sep  4 19:38 st_physics_6073006_raw_2020004.log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891354647 Sep  6 11:00 st_physics_6076003_raw_1030001.event.root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</a:t>
            </a:r>
            <a:r>
              <a:rPr lang="en-US" sz="1100" dirty="0">
                <a:latin typeface="Comic Sans MS"/>
                <a:cs typeface="Comic Sans MS"/>
              </a:rPr>
              <a:t>-r--r--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10721763 Sep  6 11:01 st_physics_6076003_raw_1030001.log</a:t>
            </a:r>
          </a:p>
          <a:p>
            <a:r>
              <a:rPr lang="en-US" sz="1100" dirty="0" err="1">
                <a:latin typeface="Comic Sans MS"/>
                <a:cs typeface="Comic Sans MS"/>
              </a:rPr>
              <a:t>drwxr</a:t>
            </a:r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xr</a:t>
            </a:r>
            <a:r>
              <a:rPr lang="en-US" sz="1100" dirty="0">
                <a:latin typeface="Comic Sans MS"/>
                <a:cs typeface="Comic Sans MS"/>
              </a:rPr>
              <a:t>-x  3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2048 Aug 31 09:28 </a:t>
            </a:r>
            <a:r>
              <a:rPr lang="en-US" sz="1100" dirty="0" err="1">
                <a:latin typeface="Comic Sans MS"/>
                <a:cs typeface="Comic Sans MS"/>
              </a:rPr>
              <a:t>StRoot</a:t>
            </a:r>
            <a:r>
              <a:rPr lang="en-US" sz="1100" dirty="0">
                <a:latin typeface="Comic Sans MS"/>
                <a:cs typeface="Comic Sans MS"/>
              </a:rPr>
              <a:t>/</a:t>
            </a:r>
          </a:p>
          <a:p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rwxr</a:t>
            </a:r>
            <a:r>
              <a:rPr lang="en-US" sz="1100" dirty="0">
                <a:latin typeface="Comic Sans MS"/>
                <a:cs typeface="Comic Sans MS"/>
              </a:rPr>
              <a:t>-</a:t>
            </a:r>
            <a:r>
              <a:rPr lang="en-US" sz="1100" dirty="0" err="1">
                <a:latin typeface="Comic Sans MS"/>
                <a:cs typeface="Comic Sans MS"/>
              </a:rPr>
              <a:t>xr</a:t>
            </a:r>
            <a:r>
              <a:rPr lang="en-US" sz="1100" dirty="0">
                <a:latin typeface="Comic Sans MS"/>
                <a:cs typeface="Comic Sans MS"/>
              </a:rPr>
              <a:t>-x  1 </a:t>
            </a:r>
            <a:r>
              <a:rPr lang="en-US" sz="1100" dirty="0" err="1">
                <a:latin typeface="Comic Sans MS"/>
                <a:cs typeface="Comic Sans MS"/>
              </a:rPr>
              <a:t>margetis</a:t>
            </a:r>
            <a:r>
              <a:rPr lang="en-US" sz="1100" dirty="0">
                <a:latin typeface="Comic Sans MS"/>
                <a:cs typeface="Comic Sans MS"/>
              </a:rPr>
              <a:t> </a:t>
            </a:r>
            <a:r>
              <a:rPr lang="en-US" sz="1100" dirty="0" err="1">
                <a:latin typeface="Comic Sans MS"/>
                <a:cs typeface="Comic Sans MS"/>
              </a:rPr>
              <a:t>rhstar</a:t>
            </a:r>
            <a:r>
              <a:rPr lang="en-US" sz="1100" dirty="0">
                <a:latin typeface="Comic Sans MS"/>
                <a:cs typeface="Comic Sans MS"/>
              </a:rPr>
              <a:t>      1512 Aug 31 09:50 </a:t>
            </a:r>
            <a:r>
              <a:rPr lang="en-US" sz="1100" dirty="0" err="1">
                <a:latin typeface="Comic Sans MS"/>
                <a:cs typeface="Comic Sans MS"/>
              </a:rPr>
              <a:t>subm.pl</a:t>
            </a:r>
            <a:r>
              <a:rPr lang="en-US" sz="1100" dirty="0">
                <a:latin typeface="Comic Sans MS"/>
                <a:cs typeface="Comic Sans MS"/>
              </a:rPr>
              <a:t>*</a:t>
            </a:r>
          </a:p>
          <a:p>
            <a:endParaRPr lang="en-US" sz="1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2267744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Comic Sans MS" charset="0"/>
              </a:rPr>
              <a:t>Procedure:</a:t>
            </a:r>
            <a:endParaRPr lang="en-US" sz="2800" b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  <a:cs typeface="Comic Sans MS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980728"/>
            <a:ext cx="8208912" cy="5544616"/>
          </a:xfrm>
          <a:ln>
            <a:solidFill>
              <a:srgbClr val="FF6600"/>
            </a:solidFill>
          </a:ln>
        </p:spPr>
        <p:txBody>
          <a:bodyPr/>
          <a:lstStyle/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ea typeface="Arial" charset="0"/>
                <a:cs typeface="Arial" charset="0"/>
              </a:rPr>
              <a:t>TPC </a:t>
            </a:r>
            <a:r>
              <a:rPr lang="en-US" sz="1600" b="1" dirty="0">
                <a:ea typeface="Arial" charset="0"/>
                <a:cs typeface="Arial" charset="0"/>
              </a:rPr>
              <a:t>only tracks</a:t>
            </a:r>
            <a:endParaRPr lang="en-US" sz="1600" dirty="0"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Global alignment of SSD (+SVT) with respect to TPC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(Local) Alignment of SSD ladders</a:t>
            </a:r>
            <a:r>
              <a:rPr lang="en-US" sz="1600" dirty="0" smtClean="0">
                <a:ea typeface="Arial" charset="0"/>
                <a:cs typeface="Arial" charset="0"/>
              </a:rPr>
              <a:t>:</a:t>
            </a:r>
            <a:endParaRPr lang="en-US" sz="1600" dirty="0">
              <a:solidFill>
                <a:srgbClr val="B500B5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ea typeface="Arial" charset="0"/>
                <a:cs typeface="Arial" charset="0"/>
              </a:rPr>
              <a:t>TPC + SSD tracks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(Global) Alignment of SVT Clam Shells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(Local) Alignment of SVT </a:t>
            </a:r>
            <a:r>
              <a:rPr lang="en-US" sz="1600" dirty="0" smtClean="0">
                <a:ea typeface="Arial" charset="0"/>
                <a:cs typeface="Arial" charset="0"/>
              </a:rPr>
              <a:t>ladders</a:t>
            </a:r>
            <a:endParaRPr lang="en-US" sz="1600" dirty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ea typeface="Arial" charset="0"/>
                <a:cs typeface="Arial" charset="0"/>
              </a:rPr>
              <a:t>TPC + SSD + SVT tracks</a:t>
            </a:r>
            <a:endParaRPr lang="en-US" sz="1600" dirty="0"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ea typeface="Arial" charset="0"/>
                <a:cs typeface="Arial" charset="0"/>
              </a:rPr>
              <a:t>Check consistency and 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ea typeface="Arial" charset="0"/>
                <a:cs typeface="Arial" charset="0"/>
              </a:rPr>
              <a:t>re-evaluate SVT &amp; SSD hit errors</a:t>
            </a:r>
            <a:endParaRPr lang="en-US" sz="1600" b="1" dirty="0">
              <a:ea typeface="Arial" charset="0"/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n-US" sz="1600" b="1" dirty="0">
              <a:cs typeface="Arial" charset="0"/>
            </a:endParaRPr>
          </a:p>
        </p:txBody>
      </p:sp>
      <p:sp>
        <p:nvSpPr>
          <p:cNvPr id="37891" name="Rectangle 6"/>
          <p:cNvSpPr>
            <a:spLocks noChangeArrowheads="1"/>
          </p:cNvSpPr>
          <p:nvPr/>
        </p:nvSpPr>
        <p:spPr bwMode="auto">
          <a:xfrm>
            <a:off x="1619672" y="3501008"/>
            <a:ext cx="5686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Statistics needed:  </a:t>
            </a:r>
          </a:p>
          <a:p>
            <a:r>
              <a:rPr lang="en-US" sz="1800" dirty="0">
                <a:solidFill>
                  <a:srgbClr val="0000FF"/>
                </a:solidFill>
              </a:rPr>
              <a:t>1 mm </a:t>
            </a:r>
            <a:r>
              <a:rPr lang="en-US" sz="1800" dirty="0">
                <a:solidFill>
                  <a:srgbClr val="0000FF"/>
                </a:solidFill>
                <a:sym typeface="Wingdings" charset="0"/>
              </a:rPr>
              <a:t> ~20 micron:</a:t>
            </a:r>
            <a:r>
              <a:rPr lang="en-US" sz="1800" dirty="0">
                <a:solidFill>
                  <a:srgbClr val="0000FF"/>
                </a:solidFill>
              </a:rPr>
              <a:t>  reduction factor 50 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~2,500 tracks per SVT sensor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data sample with ~250,000 tracks -&gt; 250K </a:t>
            </a:r>
            <a:r>
              <a:rPr lang="en-US" sz="1800" dirty="0" err="1">
                <a:solidFill>
                  <a:srgbClr val="0000FF"/>
                </a:solidFill>
              </a:rPr>
              <a:t>CuCu</a:t>
            </a:r>
            <a:r>
              <a:rPr lang="en-US" sz="1800" dirty="0">
                <a:solidFill>
                  <a:srgbClr val="0000FF"/>
                </a:solidFill>
              </a:rPr>
              <a:t> events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35896" y="188640"/>
            <a:ext cx="2343009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OLD </a:t>
            </a:r>
            <a:r>
              <a:rPr lang="en-US" sz="2400" dirty="0" smtClean="0">
                <a:latin typeface="Comic Sans MS"/>
                <a:cs typeface="Comic Sans MS"/>
              </a:rPr>
              <a:t>SSD/SVT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11097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15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365104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sequence to be followed for each detector is:</a:t>
            </a:r>
          </a:p>
          <a:p>
            <a:r>
              <a:rPr lang="en-US" sz="1600" dirty="0" smtClean="0"/>
              <a:t>1) </a:t>
            </a:r>
            <a:r>
              <a:rPr lang="en-US" sz="1600" b="1" dirty="0" smtClean="0"/>
              <a:t>SSD </a:t>
            </a:r>
            <a:r>
              <a:rPr lang="en-US" sz="1600" b="1" dirty="0"/>
              <a:t>Alignment</a:t>
            </a:r>
            <a:r>
              <a:rPr lang="en-US" sz="1600" dirty="0"/>
              <a:t>: (TPC </a:t>
            </a:r>
            <a:r>
              <a:rPr lang="en-US" sz="1600" dirty="0" smtClean="0"/>
              <a:t>tracks Only</a:t>
            </a:r>
            <a:r>
              <a:rPr lang="en-US" sz="1600" dirty="0"/>
              <a:t>)</a:t>
            </a:r>
          </a:p>
          <a:p>
            <a:r>
              <a:rPr lang="en-US" sz="1600" dirty="0" smtClean="0"/>
              <a:t>	Global </a:t>
            </a:r>
            <a:r>
              <a:rPr lang="en-US" sz="1600" dirty="0"/>
              <a:t>- SSD on Global and Sectors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SSD Ladders on Sectors;</a:t>
            </a:r>
          </a:p>
          <a:p>
            <a:r>
              <a:rPr lang="en-US" sz="1600" dirty="0" smtClean="0"/>
              <a:t>2) </a:t>
            </a:r>
            <a:r>
              <a:rPr lang="en-US" sz="1600" b="1" dirty="0" smtClean="0"/>
              <a:t>SVT </a:t>
            </a:r>
            <a:r>
              <a:rPr lang="en-US" sz="1600" b="1" dirty="0"/>
              <a:t>Alignment</a:t>
            </a:r>
            <a:r>
              <a:rPr lang="en-US" sz="1600" dirty="0"/>
              <a:t>: (TPC+</a:t>
            </a:r>
            <a:r>
              <a:rPr lang="en-US" sz="1600" dirty="0" smtClean="0"/>
              <a:t>SSD hits on tracks)</a:t>
            </a:r>
            <a:endParaRPr lang="en-US" sz="1600" dirty="0"/>
          </a:p>
          <a:p>
            <a:r>
              <a:rPr lang="en-US" sz="1600" dirty="0" smtClean="0"/>
              <a:t>	Global </a:t>
            </a:r>
            <a:r>
              <a:rPr lang="en-US" sz="1600" dirty="0"/>
              <a:t>- SVT on Global and Shells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SVT Ladders on Shells</a:t>
            </a:r>
            <a:r>
              <a:rPr lang="en-US" sz="1600" dirty="0" smtClean="0"/>
              <a:t>; (Drift Velocities);</a:t>
            </a:r>
            <a:endParaRPr lang="en-US" sz="1600" dirty="0"/>
          </a:p>
          <a:p>
            <a:r>
              <a:rPr lang="en-US" sz="1600" dirty="0" smtClean="0"/>
              <a:t>3) </a:t>
            </a:r>
            <a:r>
              <a:rPr lang="en-US" sz="1600" b="1" dirty="0" smtClean="0"/>
              <a:t>Consistency </a:t>
            </a:r>
            <a:r>
              <a:rPr lang="en-US" sz="1600" b="1" dirty="0"/>
              <a:t>Check</a:t>
            </a:r>
            <a:r>
              <a:rPr lang="en-US" sz="1600" dirty="0"/>
              <a:t>: (TPC+SSD+</a:t>
            </a:r>
            <a:r>
              <a:rPr lang="en-US" sz="1600" dirty="0" smtClean="0"/>
              <a:t>SVT hits on tracks)</a:t>
            </a:r>
            <a:endParaRPr lang="en-US" sz="1600" dirty="0"/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Global;Local</a:t>
            </a:r>
            <a:r>
              <a:rPr lang="en-US" sz="1600" dirty="0" smtClean="0"/>
              <a:t> </a:t>
            </a:r>
            <a:r>
              <a:rPr lang="en-US" sz="1600" dirty="0"/>
              <a:t>(ladders)</a:t>
            </a:r>
            <a:r>
              <a:rPr lang="en-US" sz="1600" dirty="0" smtClean="0"/>
              <a:t>;Drift </a:t>
            </a:r>
            <a:r>
              <a:rPr lang="en-US" sz="1600" dirty="0"/>
              <a:t>Velocities;</a:t>
            </a:r>
          </a:p>
        </p:txBody>
      </p:sp>
    </p:spTree>
    <p:extLst>
      <p:ext uri="{BB962C8B-B14F-4D97-AF65-F5344CB8AC3E}">
        <p14:creationId xmlns:p14="http://schemas.microsoft.com/office/powerpoint/2010/main" val="406136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2267744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Comic Sans MS" charset="0"/>
              </a:rPr>
              <a:t>Procedure:</a:t>
            </a:r>
            <a:endParaRPr lang="en-US" sz="2800" b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  <a:cs typeface="Comic Sans MS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052736"/>
            <a:ext cx="8064896" cy="396044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solidFill>
                  <a:srgbClr val="800000"/>
                </a:solidFill>
                <a:ea typeface="Arial" charset="0"/>
                <a:cs typeface="Arial" charset="0"/>
              </a:rPr>
              <a:t>Remember: PXL </a:t>
            </a:r>
            <a:r>
              <a:rPr lang="en-US" sz="1600" dirty="0" smtClean="0">
                <a:solidFill>
                  <a:srgbClr val="800000"/>
                </a:solidFill>
                <a:ea typeface="Arial" charset="0"/>
                <a:cs typeface="Arial" charset="0"/>
              </a:rPr>
              <a:t>detector is a big asset (avoid TPC distortions):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600" dirty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600" dirty="0" smtClean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Global Alignment of PXL sectors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sz="1600" dirty="0" smtClean="0">
                <a:ea typeface="Arial" charset="0"/>
                <a:cs typeface="Arial" charset="0"/>
              </a:rPr>
              <a:t>Relative </a:t>
            </a:r>
            <a:r>
              <a:rPr lang="en-US" sz="1600" dirty="0">
                <a:ea typeface="Arial" charset="0"/>
                <a:cs typeface="Arial" charset="0"/>
              </a:rPr>
              <a:t>alignment of PXL halves </a:t>
            </a:r>
            <a:r>
              <a:rPr lang="en-US" sz="1600" dirty="0" smtClean="0">
                <a:ea typeface="Arial" charset="0"/>
                <a:cs typeface="Arial" charset="0"/>
              </a:rPr>
              <a:t>using overlap region AND using Event vertex found by each half (hit level) </a:t>
            </a:r>
            <a:endParaRPr lang="en-US" sz="1600" dirty="0">
              <a:ea typeface="Arial" charset="0"/>
              <a:cs typeface="Arial" charset="0"/>
            </a:endParaRP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sz="1600" dirty="0" smtClean="0">
                <a:ea typeface="Arial" charset="0"/>
                <a:cs typeface="Arial" charset="0"/>
              </a:rPr>
              <a:t>Global positioning in STAR (TPC) using </a:t>
            </a:r>
            <a:r>
              <a:rPr lang="en-US" sz="1600" dirty="0">
                <a:ea typeface="Arial" charset="0"/>
                <a:cs typeface="Arial" charset="0"/>
              </a:rPr>
              <a:t>primary TPC </a:t>
            </a:r>
            <a:r>
              <a:rPr lang="en-US" sz="1600" dirty="0" smtClean="0">
                <a:ea typeface="Arial" charset="0"/>
                <a:cs typeface="Arial" charset="0"/>
              </a:rPr>
              <a:t>tracks</a:t>
            </a:r>
            <a:endParaRPr lang="en-US" sz="1600" dirty="0">
              <a:ea typeface="Arial" charset="0"/>
              <a:cs typeface="Arial" charset="0"/>
            </a:endParaRP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Primary </a:t>
            </a:r>
            <a:r>
              <a:rPr lang="en-US" sz="1600" dirty="0" smtClean="0">
                <a:ea typeface="Arial" charset="0"/>
                <a:cs typeface="Arial" charset="0"/>
              </a:rPr>
              <a:t>tracks with TPC+PXL </a:t>
            </a:r>
            <a:r>
              <a:rPr lang="en-US" sz="1600" dirty="0" smtClean="0">
                <a:ea typeface="Arial" charset="0"/>
                <a:cs typeface="Arial" charset="0"/>
              </a:rPr>
              <a:t>hits</a:t>
            </a:r>
            <a:endParaRPr lang="en-US" sz="1600" dirty="0" smtClean="0"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ea typeface="Arial" charset="0"/>
                <a:cs typeface="Arial" charset="0"/>
              </a:rPr>
              <a:t>Alignment </a:t>
            </a:r>
            <a:r>
              <a:rPr lang="en-US" sz="1600" dirty="0" smtClean="0">
                <a:ea typeface="Arial" charset="0"/>
                <a:cs typeface="Arial" charset="0"/>
              </a:rPr>
              <a:t>of IST ladders with respect to </a:t>
            </a:r>
            <a:r>
              <a:rPr lang="en-US" sz="1600" dirty="0" smtClean="0">
                <a:ea typeface="Arial" charset="0"/>
                <a:cs typeface="Arial" charset="0"/>
              </a:rPr>
              <a:t>PXL</a:t>
            </a:r>
          </a:p>
          <a:p>
            <a:pPr marL="514432" lvl="1" indent="0" eaLnBrk="1" hangingPunct="1">
              <a:lnSpc>
                <a:spcPct val="80000"/>
              </a:lnSpc>
              <a:buNone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Primary tracks with (All – SSD)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ea typeface="Arial" charset="0"/>
                <a:cs typeface="Arial" charset="0"/>
              </a:rPr>
              <a:t>Alignment of SSD </a:t>
            </a:r>
            <a:r>
              <a:rPr lang="en-US" sz="1600" dirty="0" smtClean="0">
                <a:ea typeface="Arial" charset="0"/>
                <a:cs typeface="Arial" charset="0"/>
              </a:rPr>
              <a:t>ladders</a:t>
            </a:r>
          </a:p>
          <a:p>
            <a:pPr marL="895432" lvl="1" indent="-381000" eaLnBrk="1" hangingPunct="1">
              <a:lnSpc>
                <a:spcPct val="80000"/>
              </a:lnSpc>
            </a:pPr>
            <a:endParaRPr lang="en-US" sz="1600" dirty="0">
              <a:ea typeface="Arial" charset="0"/>
              <a:cs typeface="Arial" charset="0"/>
            </a:endParaRPr>
          </a:p>
          <a:p>
            <a:pPr marL="495465" indent="-3810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Check</a:t>
            </a:r>
            <a:endParaRPr lang="en-US" sz="1600" dirty="0" smtClean="0"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6" y="116632"/>
            <a:ext cx="817051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HFT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5661248"/>
            <a:ext cx="850745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+mn-lt"/>
              </a:rPr>
              <a:t> We assume that ladders on sectors and sectors in halves are pre-surveyed to specs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+mn-lt"/>
              </a:rPr>
              <a:t>Other methods (</a:t>
            </a:r>
            <a:r>
              <a:rPr lang="en-US" sz="1600" dirty="0" err="1" smtClean="0">
                <a:latin typeface="+mn-lt"/>
              </a:rPr>
              <a:t>Millepede</a:t>
            </a:r>
            <a:r>
              <a:rPr lang="en-US" sz="1600" dirty="0" smtClean="0">
                <a:latin typeface="+mn-lt"/>
              </a:rPr>
              <a:t>) should be developed in parallel 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633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87624" y="2780928"/>
            <a:ext cx="6705600" cy="609600"/>
          </a:xfrm>
        </p:spPr>
        <p:txBody>
          <a:bodyPr/>
          <a:lstStyle/>
          <a:p>
            <a:r>
              <a:rPr lang="en-US" dirty="0" err="1" smtClean="0"/>
              <a:t>BackUp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7112"/>
            <a:ext cx="6264696" cy="465584"/>
          </a:xfrm>
        </p:spPr>
        <p:txBody>
          <a:bodyPr/>
          <a:lstStyle/>
          <a:p>
            <a:r>
              <a:rPr lang="en-US" sz="2800" b="0" dirty="0" smtClean="0"/>
              <a:t>Alignment methods (outline only)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There are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and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Alignment 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methods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use ‘external’ track info or ‘internal’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lack a hardware monitoring system.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Once detectors are </a:t>
            </a:r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installed we rely on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survey and alignment software</a:t>
            </a: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have successful ‘Global’ methods already in place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lvl="1"/>
            <a:r>
              <a:rPr lang="en-US" sz="1800" b="0" dirty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Software can be 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re-checked </a:t>
            </a:r>
            <a:r>
              <a:rPr lang="en-US" sz="1800" b="0" dirty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with simulations 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[-</a:t>
            </a:r>
            <a:r>
              <a:rPr lang="en-US" sz="1800" b="0" dirty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&gt;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need (now have) geometry]. In SVT era precision was 10 microns and 0.1mrad </a:t>
            </a: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In PXL era should practically vanish</a:t>
            </a: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Specific alignment </a:t>
            </a:r>
            <a:r>
              <a:rPr lang="en-US" sz="1800" b="0" dirty="0" smtClean="0">
                <a:solidFill>
                  <a:srgbClr val="0000FF"/>
                </a:solidFill>
                <a:latin typeface="Comic Sans MS" charset="0"/>
                <a:ea typeface="Arial" charset="0"/>
                <a:cs typeface="Comic Sans MS" charset="0"/>
              </a:rPr>
              <a:t>procedures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 might be different (next slide)</a:t>
            </a:r>
          </a:p>
          <a:p>
            <a:pPr lvl="1"/>
            <a:endParaRPr lang="en-US" sz="1800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We now have significant sensor overlap to make use of ‘Self’ alignment methods. Industry standard is ‘</a:t>
            </a:r>
            <a:r>
              <a:rPr lang="en-US" b="0" i="1" dirty="0" err="1" smtClean="0">
                <a:solidFill>
                  <a:srgbClr val="0000FF"/>
                </a:solidFill>
                <a:latin typeface="Comic Sans MS" charset="0"/>
                <a:ea typeface="Arial" charset="0"/>
                <a:cs typeface="Comic Sans MS" charset="0"/>
              </a:rPr>
              <a:t>Millepede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’ code which was successfully used in Alice and elsewhere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94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458200" cy="252028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For 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alignment we use 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“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good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”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(well defined) 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tracks fitted with the primary vertex.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Use of primary tracks significantly improves precision of track predictions in Silicon detectors and reduces influence of systematics.</a:t>
            </a:r>
          </a:p>
          <a:p>
            <a:pPr lvl="1" eaLnBrk="1" hangingPunct="1">
              <a:lnSpc>
                <a:spcPct val="80000"/>
              </a:lnSpc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In order to minimize TPC space-charge distortions (and PXL pileup) we will need to use low luminosity data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81000" y="3356992"/>
            <a:ext cx="8382000" cy="32403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US" sz="1800" b="0" dirty="0" smtClean="0">
                <a:solidFill>
                  <a:srgbClr val="FE191F"/>
                </a:solidFill>
                <a:latin typeface="Comic Sans MS"/>
                <a:cs typeface="Comic Sans MS"/>
              </a:rPr>
              <a:t>Pointing accuracy</a:t>
            </a:r>
            <a:r>
              <a:rPr lang="en-US" sz="1800" b="0" dirty="0" smtClean="0">
                <a:latin typeface="Comic Sans MS"/>
                <a:cs typeface="Comic Sans MS"/>
              </a:rPr>
              <a:t>, aka Impact parameter resolution:</a:t>
            </a:r>
          </a:p>
          <a:p>
            <a:pPr lvl="1" eaLnBrk="1" hangingPunct="1"/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DCA resolution (in bending XY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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plane: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), and r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esolution in non-bending plane: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z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, is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</a:rPr>
              <a:t>figure of merit</a:t>
            </a:r>
            <a:endParaRPr lang="en-US" sz="1800" b="0" dirty="0" smtClean="0">
              <a:latin typeface="Comic Sans MS"/>
              <a:ea typeface="Arial" charset="0"/>
              <a:cs typeface="Comic Sans MS"/>
            </a:endParaRPr>
          </a:p>
          <a:p>
            <a:pPr lvl="1" eaLnBrk="1" hangingPunct="1"/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30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=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vertex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track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MCS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(the same for non-bending plane),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primary vertex resolution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vertex 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~ 3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m+(120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/ √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N</a:t>
            </a:r>
            <a:r>
              <a:rPr lang="en-US" sz="1800" b="0" baseline="-25000" dirty="0" err="1" smtClean="0">
                <a:latin typeface="Comic Sans MS"/>
                <a:ea typeface="Arial" charset="0"/>
                <a:cs typeface="Comic Sans MS"/>
              </a:rPr>
              <a:t>ch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); for central 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Au+Au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collisions turns out to be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</a:rPr>
              <a:t>~5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</a:t>
            </a:r>
            <a:endParaRPr lang="en-US" sz="1800" b="0" dirty="0" smtClean="0"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pointing resolution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track 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~ 1.5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in our case, where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is intrinsic detector precision (~10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m)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  alignment errors,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Multiple Coulomb Scattering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(MCS):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MCS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~ 20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/ </a:t>
            </a:r>
            <a:r>
              <a:rPr lang="en-US" sz="1800" b="0" dirty="0" err="1" smtClean="0"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p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(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GeV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/c) (for thin PXL)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Overall 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mis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-alignments of &lt; 10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 are acceptable (no big impact)</a:t>
            </a:r>
            <a:endParaRPr lang="en-US" sz="1800" b="0" dirty="0"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576" y="2852936"/>
            <a:ext cx="7391400" cy="513928"/>
          </a:xfrm>
        </p:spPr>
        <p:txBody>
          <a:bodyPr/>
          <a:lstStyle/>
          <a:p>
            <a:pPr eaLnBrk="1" hangingPunct="1"/>
            <a:r>
              <a:rPr lang="en-US" sz="24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Figure </a:t>
            </a:r>
            <a:r>
              <a:rPr lang="en-US" sz="2400" b="0" dirty="0">
                <a:solidFill>
                  <a:srgbClr val="0000FF"/>
                </a:solidFill>
                <a:latin typeface="Comic Sans MS" charset="0"/>
                <a:cs typeface="Comic Sans MS" charset="0"/>
              </a:rPr>
              <a:t>of merit for </a:t>
            </a:r>
            <a:r>
              <a:rPr lang="en-US" sz="24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alignment.</a:t>
            </a:r>
            <a:endParaRPr lang="en-US" sz="16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20573</TotalTime>
  <Words>901</Words>
  <Application>Microsoft Macintosh PowerPoint</Application>
  <PresentationFormat>On-screen Show (4:3)</PresentationFormat>
  <Paragraphs>99</Paragraphs>
  <Slides>7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Blank Presentation</vt:lpstr>
      <vt:lpstr>PowerPoint.Show.8</vt:lpstr>
      <vt:lpstr>Alignment </vt:lpstr>
      <vt:lpstr>Procedure:</vt:lpstr>
      <vt:lpstr>PowerPoint Presentation</vt:lpstr>
      <vt:lpstr>Procedure:</vt:lpstr>
      <vt:lpstr>BackUp</vt:lpstr>
      <vt:lpstr>Alignment methods (outline only)</vt:lpstr>
      <vt:lpstr>Figure of merit for HFT alignment.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436</cp:revision>
  <cp:lastPrinted>2005-05-03T16:20:45Z</cp:lastPrinted>
  <dcterms:created xsi:type="dcterms:W3CDTF">2010-12-08T17:11:25Z</dcterms:created>
  <dcterms:modified xsi:type="dcterms:W3CDTF">2012-09-07T17:08:03Z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