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vml" ContentType="application/vnd.openxmlformats-officedocument.vmlDrawin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67" r:id="rId2"/>
    <p:sldId id="481" r:id="rId3"/>
    <p:sldId id="485" r:id="rId4"/>
    <p:sldId id="484" r:id="rId5"/>
    <p:sldId id="465" r:id="rId6"/>
    <p:sldId id="475" r:id="rId7"/>
    <p:sldId id="482" r:id="rId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10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21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31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421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552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2630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19973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6841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F4FF"/>
    <a:srgbClr val="075014"/>
    <a:srgbClr val="0D8222"/>
    <a:srgbClr val="FFFF00"/>
    <a:srgbClr val="000099"/>
    <a:srgbClr val="FFFF99"/>
    <a:srgbClr val="FFF5E6"/>
    <a:srgbClr val="F0E0FF"/>
    <a:srgbClr val="E9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05" autoAdjust="0"/>
  </p:normalViewPr>
  <p:slideViewPr>
    <p:cSldViewPr>
      <p:cViewPr>
        <p:scale>
          <a:sx n="100" d="100"/>
          <a:sy n="100" d="100"/>
        </p:scale>
        <p:origin x="-352" y="-936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059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778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2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3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42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55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FF56CD-7100-4342-B87D-73C0996FED56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FF56CD-7100-4342-B87D-73C0996FED56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September 5, 07</a:t>
            </a:r>
          </a:p>
        </p:txBody>
      </p:sp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C31AC7-023F-0548-8EF3-E74D78447C5C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Heavy 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oleObject" Target="../embeddings/oleObject30.bin"/><Relationship Id="rId5" Type="http://schemas.openxmlformats.org/officeDocument/2006/relationships/oleObject" Target="../embeddings/oleObject31.bin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oleObject" Target="../embeddings/oleObject33.bin"/><Relationship Id="rId5" Type="http://schemas.openxmlformats.org/officeDocument/2006/relationships/oleObject" Target="../embeddings/oleObject34.bin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oleObject" Target="../embeddings/oleObject15.bin"/><Relationship Id="rId5" Type="http://schemas.openxmlformats.org/officeDocument/2006/relationships/oleObject" Target="../embeddings/oleObject16.bin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oleObject" Target="../embeddings/oleObject18.bin"/><Relationship Id="rId5" Type="http://schemas.openxmlformats.org/officeDocument/2006/relationships/oleObject" Target="../embeddings/oleObject19.bin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oleObject" Target="../embeddings/oleObject21.bin"/><Relationship Id="rId5" Type="http://schemas.openxmlformats.org/officeDocument/2006/relationships/oleObject" Target="../embeddings/oleObject22.bin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oleObject" Target="../embeddings/oleObject24.bin"/><Relationship Id="rId5" Type="http://schemas.openxmlformats.org/officeDocument/2006/relationships/oleObject" Target="../embeddings/oleObject25.bin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oleObject" Target="../embeddings/oleObject27.bin"/><Relationship Id="rId5" Type="http://schemas.openxmlformats.org/officeDocument/2006/relationships/oleObject" Target="../embeddings/oleObject28.bin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9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9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0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1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1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16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3AAEA-CCE8-5E49-BC51-45FA2FFB3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3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3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4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D3278-2F6C-344B-A623-16A741C6C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2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2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2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AC4D-0739-984B-8047-6E97FCCB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4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4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4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73B9-D3FB-C244-AADE-D7A237F16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70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71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72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AD54C-26E4-1149-AD66-5B964545C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9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9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96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F2A36-4459-CB41-8D36-CB03AEDA6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1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1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2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1CF5-9CC1-A442-B6F0-FFA50AAE1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4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4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4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1DB2-E436-114C-BB6C-60A34271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6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6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6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820EE-628E-4041-919D-2F9BDDDE3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90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91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92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21044-B7E1-0B4A-ABF7-178C34404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2"/>
            <a:ext cx="6705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1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37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fld id="{457A2924-550F-A844-B488-20E48614E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latin typeface="Helvetic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" r:id="rId14" imgW="0" imgH="0" progId="PowerPoint.Show.8">
                  <p:embed/>
                </p:oleObj>
              </mc:Choice>
              <mc:Fallback>
                <p:oleObj r:id="rId14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0000"/>
          </a:solidFill>
          <a:latin typeface="+mn-lt"/>
          <a:ea typeface="ＭＳ Ｐゴシック" charset="-128"/>
          <a:cs typeface="ＭＳ Ｐゴシック" charset="-128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rgbClr val="000099"/>
          </a:solidFill>
          <a:latin typeface="+mn-lt"/>
          <a:ea typeface="ＭＳ Ｐゴシック" charset="-128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07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18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28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39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phys.kent.edu/~margetis/STAR/HFT/Survey/Alignment%20How-To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476672"/>
            <a:ext cx="7772400" cy="792088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Alignment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9632" y="1268760"/>
            <a:ext cx="6400800" cy="504056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 S. Margetis, KSU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1916832"/>
            <a:ext cx="8475585" cy="4785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omic Sans MS"/>
                <a:cs typeface="Comic Sans MS"/>
              </a:rPr>
              <a:t>Old pages for SSD/SVT are here:</a:t>
            </a:r>
          </a:p>
          <a:p>
            <a:endParaRPr lang="en-US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en-US" sz="1800" dirty="0" smtClean="0">
                <a:latin typeface="Comic Sans MS"/>
                <a:cs typeface="Comic Sans MS"/>
                <a:hlinkClick r:id="rId3"/>
              </a:rPr>
              <a:t>http://phys.kent.edu/~margetis/STAR/HFT/Survey/Alignment How-To.html</a:t>
            </a:r>
            <a:endParaRPr lang="en-US" sz="1800" dirty="0" smtClean="0">
              <a:latin typeface="Comic Sans MS"/>
              <a:cs typeface="Comic Sans MS"/>
            </a:endParaRPr>
          </a:p>
          <a:p>
            <a:endParaRPr lang="en-US" sz="18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en-US" sz="1800" dirty="0" smtClean="0">
                <a:latin typeface="Comic Sans MS"/>
                <a:cs typeface="Comic Sans MS"/>
              </a:rPr>
              <a:t>Working directory:</a:t>
            </a:r>
          </a:p>
          <a:p>
            <a:endParaRPr lang="en-US" sz="1800" dirty="0">
              <a:latin typeface="Comic Sans MS"/>
              <a:cs typeface="Comic Sans MS"/>
            </a:endParaRPr>
          </a:p>
          <a:p>
            <a:r>
              <a:rPr lang="en-US" sz="1800" dirty="0">
                <a:latin typeface="Comic Sans MS"/>
                <a:cs typeface="Comic Sans MS"/>
              </a:rPr>
              <a:t>/star/institutions/</a:t>
            </a:r>
            <a:r>
              <a:rPr lang="en-US" sz="1800" dirty="0" err="1">
                <a:latin typeface="Comic Sans MS"/>
                <a:cs typeface="Comic Sans MS"/>
              </a:rPr>
              <a:t>ksu</a:t>
            </a:r>
            <a:r>
              <a:rPr lang="en-US" sz="1800" dirty="0">
                <a:latin typeface="Comic Sans MS"/>
                <a:cs typeface="Comic Sans MS"/>
              </a:rPr>
              <a:t>/</a:t>
            </a:r>
            <a:r>
              <a:rPr lang="en-US" sz="1800" dirty="0" err="1">
                <a:latin typeface="Comic Sans MS"/>
                <a:cs typeface="Comic Sans MS"/>
              </a:rPr>
              <a:t>margetis</a:t>
            </a:r>
            <a:r>
              <a:rPr lang="en-US" sz="1800" dirty="0">
                <a:latin typeface="Comic Sans MS"/>
                <a:cs typeface="Comic Sans MS"/>
              </a:rPr>
              <a:t>/</a:t>
            </a:r>
            <a:r>
              <a:rPr lang="en-US" sz="1800" dirty="0" err="1">
                <a:latin typeface="Comic Sans MS"/>
                <a:cs typeface="Comic Sans MS"/>
              </a:rPr>
              <a:t>hft</a:t>
            </a:r>
            <a:r>
              <a:rPr lang="en-US" sz="1800" dirty="0">
                <a:latin typeface="Comic Sans MS"/>
                <a:cs typeface="Comic Sans MS"/>
              </a:rPr>
              <a:t>/</a:t>
            </a:r>
            <a:r>
              <a:rPr lang="en-US" sz="1800" dirty="0" smtClean="0">
                <a:latin typeface="Comic Sans MS"/>
                <a:cs typeface="Comic Sans MS"/>
              </a:rPr>
              <a:t>align</a:t>
            </a:r>
          </a:p>
          <a:p>
            <a:endParaRPr lang="en-US" sz="1800" dirty="0" smtClean="0">
              <a:latin typeface="Comic Sans MS"/>
              <a:cs typeface="Comic Sans MS"/>
            </a:endParaRPr>
          </a:p>
          <a:p>
            <a:r>
              <a:rPr lang="en-US" sz="1100" dirty="0" err="1">
                <a:latin typeface="Comic Sans MS"/>
                <a:cs typeface="Comic Sans MS"/>
              </a:rPr>
              <a:t>lrwxrwxrwx</a:t>
            </a:r>
            <a:r>
              <a:rPr lang="en-US" sz="1100" dirty="0">
                <a:latin typeface="Comic Sans MS"/>
                <a:cs typeface="Comic Sans MS"/>
              </a:rPr>
              <a:t>  1 </a:t>
            </a:r>
            <a:r>
              <a:rPr lang="en-US" sz="1100" dirty="0" err="1">
                <a:latin typeface="Comic Sans MS"/>
                <a:cs typeface="Comic Sans MS"/>
              </a:rPr>
              <a:t>margetis</a:t>
            </a:r>
            <a:r>
              <a:rPr lang="en-US" sz="1100" dirty="0">
                <a:latin typeface="Comic Sans MS"/>
                <a:cs typeface="Comic Sans MS"/>
              </a:rPr>
              <a:t> </a:t>
            </a:r>
            <a:r>
              <a:rPr lang="en-US" sz="1100" dirty="0" err="1">
                <a:latin typeface="Comic Sans MS"/>
                <a:cs typeface="Comic Sans MS"/>
              </a:rPr>
              <a:t>rhstar</a:t>
            </a:r>
            <a:r>
              <a:rPr lang="en-US" sz="1100" dirty="0">
                <a:latin typeface="Comic Sans MS"/>
                <a:cs typeface="Comic Sans MS"/>
              </a:rPr>
              <a:t>        26 Sep  4 10:55 data1 -&gt; /star/data03/</a:t>
            </a:r>
            <a:r>
              <a:rPr lang="en-US" sz="1100" dirty="0" err="1">
                <a:latin typeface="Comic Sans MS"/>
                <a:cs typeface="Comic Sans MS"/>
              </a:rPr>
              <a:t>daq</a:t>
            </a:r>
            <a:r>
              <a:rPr lang="en-US" sz="1100" dirty="0">
                <a:latin typeface="Comic Sans MS"/>
                <a:cs typeface="Comic Sans MS"/>
              </a:rPr>
              <a:t>/2005/073//</a:t>
            </a:r>
          </a:p>
          <a:p>
            <a:r>
              <a:rPr lang="en-US" sz="1100" dirty="0" err="1">
                <a:latin typeface="Comic Sans MS"/>
                <a:cs typeface="Comic Sans MS"/>
              </a:rPr>
              <a:t>lrwxrwxrwx</a:t>
            </a:r>
            <a:r>
              <a:rPr lang="en-US" sz="1100" dirty="0">
                <a:latin typeface="Comic Sans MS"/>
                <a:cs typeface="Comic Sans MS"/>
              </a:rPr>
              <a:t>  1 </a:t>
            </a:r>
            <a:r>
              <a:rPr lang="en-US" sz="1100" dirty="0" err="1">
                <a:latin typeface="Comic Sans MS"/>
                <a:cs typeface="Comic Sans MS"/>
              </a:rPr>
              <a:t>margetis</a:t>
            </a:r>
            <a:r>
              <a:rPr lang="en-US" sz="1100" dirty="0">
                <a:latin typeface="Comic Sans MS"/>
                <a:cs typeface="Comic Sans MS"/>
              </a:rPr>
              <a:t> </a:t>
            </a:r>
            <a:r>
              <a:rPr lang="en-US" sz="1100" dirty="0" err="1">
                <a:latin typeface="Comic Sans MS"/>
                <a:cs typeface="Comic Sans MS"/>
              </a:rPr>
              <a:t>rhstar</a:t>
            </a:r>
            <a:r>
              <a:rPr lang="en-US" sz="1100" dirty="0">
                <a:latin typeface="Comic Sans MS"/>
                <a:cs typeface="Comic Sans MS"/>
              </a:rPr>
              <a:t>        26 Sep  4 10:55 data2 -&gt; /star/data03/</a:t>
            </a:r>
            <a:r>
              <a:rPr lang="en-US" sz="1100" dirty="0" err="1">
                <a:latin typeface="Comic Sans MS"/>
                <a:cs typeface="Comic Sans MS"/>
              </a:rPr>
              <a:t>daq</a:t>
            </a:r>
            <a:r>
              <a:rPr lang="en-US" sz="1100" dirty="0">
                <a:latin typeface="Comic Sans MS"/>
                <a:cs typeface="Comic Sans MS"/>
              </a:rPr>
              <a:t>/2005/076//</a:t>
            </a:r>
          </a:p>
          <a:p>
            <a:r>
              <a:rPr lang="en-US" sz="1100" dirty="0">
                <a:latin typeface="Comic Sans MS"/>
                <a:cs typeface="Comic Sans MS"/>
              </a:rPr>
              <a:t>-</a:t>
            </a:r>
            <a:r>
              <a:rPr lang="en-US" sz="1100" dirty="0" err="1">
                <a:latin typeface="Comic Sans MS"/>
                <a:cs typeface="Comic Sans MS"/>
              </a:rPr>
              <a:t>rw</a:t>
            </a:r>
            <a:r>
              <a:rPr lang="en-US" sz="1100" dirty="0">
                <a:latin typeface="Comic Sans MS"/>
                <a:cs typeface="Comic Sans MS"/>
              </a:rPr>
              <a:t>-r--r--  1 </a:t>
            </a:r>
            <a:r>
              <a:rPr lang="en-US" sz="1100" dirty="0" err="1">
                <a:latin typeface="Comic Sans MS"/>
                <a:cs typeface="Comic Sans MS"/>
              </a:rPr>
              <a:t>margetis</a:t>
            </a:r>
            <a:r>
              <a:rPr lang="en-US" sz="1100" dirty="0">
                <a:latin typeface="Comic Sans MS"/>
                <a:cs typeface="Comic Sans MS"/>
              </a:rPr>
              <a:t> </a:t>
            </a:r>
            <a:r>
              <a:rPr lang="en-US" sz="1100" dirty="0" err="1">
                <a:latin typeface="Comic Sans MS"/>
                <a:cs typeface="Comic Sans MS"/>
              </a:rPr>
              <a:t>rhstar</a:t>
            </a:r>
            <a:r>
              <a:rPr lang="en-US" sz="1100" dirty="0">
                <a:latin typeface="Comic Sans MS"/>
                <a:cs typeface="Comic Sans MS"/>
              </a:rPr>
              <a:t>  32801490 Sep  4 19:38 Event_6073006_raw_2020004.root</a:t>
            </a:r>
          </a:p>
          <a:p>
            <a:r>
              <a:rPr lang="en-US" sz="1100" dirty="0">
                <a:latin typeface="Comic Sans MS"/>
                <a:cs typeface="Comic Sans MS"/>
              </a:rPr>
              <a:t>-</a:t>
            </a:r>
            <a:r>
              <a:rPr lang="en-US" sz="1100" dirty="0" err="1">
                <a:latin typeface="Comic Sans MS"/>
                <a:cs typeface="Comic Sans MS"/>
              </a:rPr>
              <a:t>rw</a:t>
            </a:r>
            <a:r>
              <a:rPr lang="en-US" sz="1100" dirty="0">
                <a:latin typeface="Comic Sans MS"/>
                <a:cs typeface="Comic Sans MS"/>
              </a:rPr>
              <a:t>-r--r--  1 </a:t>
            </a:r>
            <a:r>
              <a:rPr lang="en-US" sz="1100" dirty="0" err="1">
                <a:latin typeface="Comic Sans MS"/>
                <a:cs typeface="Comic Sans MS"/>
              </a:rPr>
              <a:t>margetis</a:t>
            </a:r>
            <a:r>
              <a:rPr lang="en-US" sz="1100" dirty="0">
                <a:latin typeface="Comic Sans MS"/>
                <a:cs typeface="Comic Sans MS"/>
              </a:rPr>
              <a:t> </a:t>
            </a:r>
            <a:r>
              <a:rPr lang="en-US" sz="1100" dirty="0" err="1">
                <a:latin typeface="Comic Sans MS"/>
                <a:cs typeface="Comic Sans MS"/>
              </a:rPr>
              <a:t>rhstar</a:t>
            </a:r>
            <a:r>
              <a:rPr lang="en-US" sz="1100" dirty="0">
                <a:latin typeface="Comic Sans MS"/>
                <a:cs typeface="Comic Sans MS"/>
              </a:rPr>
              <a:t>  32148513 Sep  6 11:00 Event_6076003_raw_1030001.root</a:t>
            </a:r>
          </a:p>
          <a:p>
            <a:r>
              <a:rPr lang="en-US" sz="1100" dirty="0">
                <a:latin typeface="Comic Sans MS"/>
                <a:cs typeface="Comic Sans MS"/>
              </a:rPr>
              <a:t>-</a:t>
            </a:r>
            <a:r>
              <a:rPr lang="en-US" sz="1100" dirty="0" err="1">
                <a:latin typeface="Comic Sans MS"/>
                <a:cs typeface="Comic Sans MS"/>
              </a:rPr>
              <a:t>rw</a:t>
            </a:r>
            <a:r>
              <a:rPr lang="en-US" sz="1100" dirty="0">
                <a:latin typeface="Comic Sans MS"/>
                <a:cs typeface="Comic Sans MS"/>
              </a:rPr>
              <a:t>-r--r--  1 </a:t>
            </a:r>
            <a:r>
              <a:rPr lang="en-US" sz="1100" dirty="0" err="1">
                <a:latin typeface="Comic Sans MS"/>
                <a:cs typeface="Comic Sans MS"/>
              </a:rPr>
              <a:t>margetis</a:t>
            </a:r>
            <a:r>
              <a:rPr lang="en-US" sz="1100" dirty="0">
                <a:latin typeface="Comic Sans MS"/>
                <a:cs typeface="Comic Sans MS"/>
              </a:rPr>
              <a:t> </a:t>
            </a:r>
            <a:r>
              <a:rPr lang="en-US" sz="1100" dirty="0" err="1">
                <a:latin typeface="Comic Sans MS"/>
                <a:cs typeface="Comic Sans MS"/>
              </a:rPr>
              <a:t>rhstar</a:t>
            </a:r>
            <a:r>
              <a:rPr lang="en-US" sz="1100" dirty="0">
                <a:latin typeface="Comic Sans MS"/>
                <a:cs typeface="Comic Sans MS"/>
              </a:rPr>
              <a:t>      1237 Sep  6 08:27 </a:t>
            </a:r>
            <a:r>
              <a:rPr lang="en-US" sz="1100" dirty="0" err="1">
                <a:latin typeface="Comic Sans MS"/>
                <a:cs typeface="Comic Sans MS"/>
              </a:rPr>
              <a:t>history.txt</a:t>
            </a:r>
            <a:endParaRPr lang="en-US" sz="1100" dirty="0">
              <a:latin typeface="Comic Sans MS"/>
              <a:cs typeface="Comic Sans MS"/>
            </a:endParaRPr>
          </a:p>
          <a:p>
            <a:r>
              <a:rPr lang="en-US" sz="1100" dirty="0" err="1">
                <a:latin typeface="Comic Sans MS"/>
                <a:cs typeface="Comic Sans MS"/>
              </a:rPr>
              <a:t>drwxr</a:t>
            </a:r>
            <a:r>
              <a:rPr lang="en-US" sz="1100" dirty="0">
                <a:latin typeface="Comic Sans MS"/>
                <a:cs typeface="Comic Sans MS"/>
              </a:rPr>
              <a:t>-</a:t>
            </a:r>
            <a:r>
              <a:rPr lang="en-US" sz="1100" dirty="0" err="1">
                <a:latin typeface="Comic Sans MS"/>
                <a:cs typeface="Comic Sans MS"/>
              </a:rPr>
              <a:t>xr</a:t>
            </a:r>
            <a:r>
              <a:rPr lang="en-US" sz="1100" dirty="0">
                <a:latin typeface="Comic Sans MS"/>
                <a:cs typeface="Comic Sans MS"/>
              </a:rPr>
              <a:t>-x  4 </a:t>
            </a:r>
            <a:r>
              <a:rPr lang="en-US" sz="1100" dirty="0" err="1">
                <a:latin typeface="Comic Sans MS"/>
                <a:cs typeface="Comic Sans MS"/>
              </a:rPr>
              <a:t>margetis</a:t>
            </a:r>
            <a:r>
              <a:rPr lang="en-US" sz="1100" dirty="0">
                <a:latin typeface="Comic Sans MS"/>
                <a:cs typeface="Comic Sans MS"/>
              </a:rPr>
              <a:t> </a:t>
            </a:r>
            <a:r>
              <a:rPr lang="en-US" sz="1100" dirty="0" err="1">
                <a:latin typeface="Comic Sans MS"/>
                <a:cs typeface="Comic Sans MS"/>
              </a:rPr>
              <a:t>rhstar</a:t>
            </a:r>
            <a:r>
              <a:rPr lang="en-US" sz="1100" dirty="0">
                <a:latin typeface="Comic Sans MS"/>
                <a:cs typeface="Comic Sans MS"/>
              </a:rPr>
              <a:t>      2048 Sep  5 10:22 plots/</a:t>
            </a:r>
          </a:p>
          <a:p>
            <a:r>
              <a:rPr lang="en-US" sz="1100" dirty="0" err="1">
                <a:latin typeface="Comic Sans MS"/>
                <a:cs typeface="Comic Sans MS"/>
              </a:rPr>
              <a:t>drwxr</a:t>
            </a:r>
            <a:r>
              <a:rPr lang="en-US" sz="1100" dirty="0">
                <a:latin typeface="Comic Sans MS"/>
                <a:cs typeface="Comic Sans MS"/>
              </a:rPr>
              <a:t>-</a:t>
            </a:r>
            <a:r>
              <a:rPr lang="en-US" sz="1100" dirty="0" err="1">
                <a:latin typeface="Comic Sans MS"/>
                <a:cs typeface="Comic Sans MS"/>
              </a:rPr>
              <a:t>xr</a:t>
            </a:r>
            <a:r>
              <a:rPr lang="en-US" sz="1100" dirty="0">
                <a:latin typeface="Comic Sans MS"/>
                <a:cs typeface="Comic Sans MS"/>
              </a:rPr>
              <a:t>-x  3 </a:t>
            </a:r>
            <a:r>
              <a:rPr lang="en-US" sz="1100" dirty="0" err="1">
                <a:latin typeface="Comic Sans MS"/>
                <a:cs typeface="Comic Sans MS"/>
              </a:rPr>
              <a:t>margetis</a:t>
            </a:r>
            <a:r>
              <a:rPr lang="en-US" sz="1100" dirty="0">
                <a:latin typeface="Comic Sans MS"/>
                <a:cs typeface="Comic Sans MS"/>
              </a:rPr>
              <a:t> </a:t>
            </a:r>
            <a:r>
              <a:rPr lang="en-US" sz="1100" dirty="0" err="1">
                <a:latin typeface="Comic Sans MS"/>
                <a:cs typeface="Comic Sans MS"/>
              </a:rPr>
              <a:t>rhstar</a:t>
            </a:r>
            <a:r>
              <a:rPr lang="en-US" sz="1100" dirty="0">
                <a:latin typeface="Comic Sans MS"/>
                <a:cs typeface="Comic Sans MS"/>
              </a:rPr>
              <a:t>      2048 Aug 31 09:28 </a:t>
            </a:r>
            <a:r>
              <a:rPr lang="en-US" sz="1100" dirty="0" err="1">
                <a:latin typeface="Comic Sans MS"/>
                <a:cs typeface="Comic Sans MS"/>
              </a:rPr>
              <a:t>StarDb</a:t>
            </a:r>
            <a:r>
              <a:rPr lang="en-US" sz="1100" dirty="0">
                <a:latin typeface="Comic Sans MS"/>
                <a:cs typeface="Comic Sans MS"/>
              </a:rPr>
              <a:t>/</a:t>
            </a:r>
          </a:p>
          <a:p>
            <a:r>
              <a:rPr lang="en-US" sz="1100" dirty="0">
                <a:latin typeface="Comic Sans MS"/>
                <a:cs typeface="Comic Sans MS"/>
              </a:rPr>
              <a:t>-</a:t>
            </a:r>
            <a:r>
              <a:rPr lang="en-US" sz="1100" dirty="0" err="1">
                <a:latin typeface="Comic Sans MS"/>
                <a:cs typeface="Comic Sans MS"/>
              </a:rPr>
              <a:t>rw</a:t>
            </a:r>
            <a:r>
              <a:rPr lang="en-US" sz="1100" dirty="0">
                <a:latin typeface="Comic Sans MS"/>
                <a:cs typeface="Comic Sans MS"/>
              </a:rPr>
              <a:t>-r--r--  1 </a:t>
            </a:r>
            <a:r>
              <a:rPr lang="en-US" sz="1100" dirty="0" err="1">
                <a:latin typeface="Comic Sans MS"/>
                <a:cs typeface="Comic Sans MS"/>
              </a:rPr>
              <a:t>margetis</a:t>
            </a:r>
            <a:r>
              <a:rPr lang="en-US" sz="1100" dirty="0">
                <a:latin typeface="Comic Sans MS"/>
                <a:cs typeface="Comic Sans MS"/>
              </a:rPr>
              <a:t> </a:t>
            </a:r>
            <a:r>
              <a:rPr lang="en-US" sz="1100" dirty="0" err="1">
                <a:latin typeface="Comic Sans MS"/>
                <a:cs typeface="Comic Sans MS"/>
              </a:rPr>
              <a:t>rhstar</a:t>
            </a:r>
            <a:r>
              <a:rPr lang="en-US" sz="1100" dirty="0">
                <a:latin typeface="Comic Sans MS"/>
                <a:cs typeface="Comic Sans MS"/>
              </a:rPr>
              <a:t> 971656435 Sep  4 19:38 st_physics_6073006_raw_2020004.event.root</a:t>
            </a:r>
          </a:p>
          <a:p>
            <a:r>
              <a:rPr lang="en-US" sz="1100" dirty="0">
                <a:latin typeface="Comic Sans MS"/>
                <a:cs typeface="Comic Sans MS"/>
              </a:rPr>
              <a:t>-</a:t>
            </a:r>
            <a:r>
              <a:rPr lang="en-US" sz="1100" dirty="0" err="1">
                <a:latin typeface="Comic Sans MS"/>
                <a:cs typeface="Comic Sans MS"/>
              </a:rPr>
              <a:t>rw</a:t>
            </a:r>
            <a:r>
              <a:rPr lang="en-US" sz="1100" dirty="0">
                <a:latin typeface="Comic Sans MS"/>
                <a:cs typeface="Comic Sans MS"/>
              </a:rPr>
              <a:t>-r--r--  1 </a:t>
            </a:r>
            <a:r>
              <a:rPr lang="en-US" sz="1100" dirty="0" err="1">
                <a:latin typeface="Comic Sans MS"/>
                <a:cs typeface="Comic Sans MS"/>
              </a:rPr>
              <a:t>margetis</a:t>
            </a:r>
            <a:r>
              <a:rPr lang="en-US" sz="1100" dirty="0">
                <a:latin typeface="Comic Sans MS"/>
                <a:cs typeface="Comic Sans MS"/>
              </a:rPr>
              <a:t> </a:t>
            </a:r>
            <a:r>
              <a:rPr lang="en-US" sz="1100" dirty="0" err="1">
                <a:latin typeface="Comic Sans MS"/>
                <a:cs typeface="Comic Sans MS"/>
              </a:rPr>
              <a:t>rhstar</a:t>
            </a:r>
            <a:r>
              <a:rPr lang="en-US" sz="1100" dirty="0">
                <a:latin typeface="Comic Sans MS"/>
                <a:cs typeface="Comic Sans MS"/>
              </a:rPr>
              <a:t>  12047357 Sep  4 19:38 st_physics_6073006_raw_2020004.log</a:t>
            </a:r>
          </a:p>
          <a:p>
            <a:r>
              <a:rPr lang="en-US" sz="1100" dirty="0">
                <a:latin typeface="Comic Sans MS"/>
                <a:cs typeface="Comic Sans MS"/>
              </a:rPr>
              <a:t>-</a:t>
            </a:r>
            <a:r>
              <a:rPr lang="en-US" sz="1100" dirty="0" err="1">
                <a:latin typeface="Comic Sans MS"/>
                <a:cs typeface="Comic Sans MS"/>
              </a:rPr>
              <a:t>rw</a:t>
            </a:r>
            <a:r>
              <a:rPr lang="en-US" sz="1100" dirty="0">
                <a:latin typeface="Comic Sans MS"/>
                <a:cs typeface="Comic Sans MS"/>
              </a:rPr>
              <a:t>-r--r--  1 </a:t>
            </a:r>
            <a:r>
              <a:rPr lang="en-US" sz="1100" dirty="0" err="1">
                <a:latin typeface="Comic Sans MS"/>
                <a:cs typeface="Comic Sans MS"/>
              </a:rPr>
              <a:t>margetis</a:t>
            </a:r>
            <a:r>
              <a:rPr lang="en-US" sz="1100" dirty="0">
                <a:latin typeface="Comic Sans MS"/>
                <a:cs typeface="Comic Sans MS"/>
              </a:rPr>
              <a:t> </a:t>
            </a:r>
            <a:r>
              <a:rPr lang="en-US" sz="1100" dirty="0" err="1">
                <a:latin typeface="Comic Sans MS"/>
                <a:cs typeface="Comic Sans MS"/>
              </a:rPr>
              <a:t>rhstar</a:t>
            </a:r>
            <a:r>
              <a:rPr lang="en-US" sz="1100" dirty="0">
                <a:latin typeface="Comic Sans MS"/>
                <a:cs typeface="Comic Sans MS"/>
              </a:rPr>
              <a:t> 891354647 Sep  6 11:00 st_physics_6076003_raw_1030001.event.root</a:t>
            </a:r>
          </a:p>
          <a:p>
            <a:r>
              <a:rPr lang="en-US" sz="1100" dirty="0">
                <a:latin typeface="Comic Sans MS"/>
                <a:cs typeface="Comic Sans MS"/>
              </a:rPr>
              <a:t>-</a:t>
            </a:r>
            <a:r>
              <a:rPr lang="en-US" sz="1100" dirty="0" err="1">
                <a:latin typeface="Comic Sans MS"/>
                <a:cs typeface="Comic Sans MS"/>
              </a:rPr>
              <a:t>rw</a:t>
            </a:r>
            <a:r>
              <a:rPr lang="en-US" sz="1100" dirty="0">
                <a:latin typeface="Comic Sans MS"/>
                <a:cs typeface="Comic Sans MS"/>
              </a:rPr>
              <a:t>-r--r--  1 </a:t>
            </a:r>
            <a:r>
              <a:rPr lang="en-US" sz="1100" dirty="0" err="1">
                <a:latin typeface="Comic Sans MS"/>
                <a:cs typeface="Comic Sans MS"/>
              </a:rPr>
              <a:t>margetis</a:t>
            </a:r>
            <a:r>
              <a:rPr lang="en-US" sz="1100" dirty="0">
                <a:latin typeface="Comic Sans MS"/>
                <a:cs typeface="Comic Sans MS"/>
              </a:rPr>
              <a:t> </a:t>
            </a:r>
            <a:r>
              <a:rPr lang="en-US" sz="1100" dirty="0" err="1">
                <a:latin typeface="Comic Sans MS"/>
                <a:cs typeface="Comic Sans MS"/>
              </a:rPr>
              <a:t>rhstar</a:t>
            </a:r>
            <a:r>
              <a:rPr lang="en-US" sz="1100" dirty="0">
                <a:latin typeface="Comic Sans MS"/>
                <a:cs typeface="Comic Sans MS"/>
              </a:rPr>
              <a:t>  10721763 Sep  6 11:01 st_physics_6076003_raw_1030001.log</a:t>
            </a:r>
          </a:p>
          <a:p>
            <a:r>
              <a:rPr lang="en-US" sz="1100" dirty="0" err="1">
                <a:latin typeface="Comic Sans MS"/>
                <a:cs typeface="Comic Sans MS"/>
              </a:rPr>
              <a:t>drwxr</a:t>
            </a:r>
            <a:r>
              <a:rPr lang="en-US" sz="1100" dirty="0">
                <a:latin typeface="Comic Sans MS"/>
                <a:cs typeface="Comic Sans MS"/>
              </a:rPr>
              <a:t>-</a:t>
            </a:r>
            <a:r>
              <a:rPr lang="en-US" sz="1100" dirty="0" err="1">
                <a:latin typeface="Comic Sans MS"/>
                <a:cs typeface="Comic Sans MS"/>
              </a:rPr>
              <a:t>xr</a:t>
            </a:r>
            <a:r>
              <a:rPr lang="en-US" sz="1100" dirty="0">
                <a:latin typeface="Comic Sans MS"/>
                <a:cs typeface="Comic Sans MS"/>
              </a:rPr>
              <a:t>-x  3 </a:t>
            </a:r>
            <a:r>
              <a:rPr lang="en-US" sz="1100" dirty="0" err="1">
                <a:latin typeface="Comic Sans MS"/>
                <a:cs typeface="Comic Sans MS"/>
              </a:rPr>
              <a:t>margetis</a:t>
            </a:r>
            <a:r>
              <a:rPr lang="en-US" sz="1100" dirty="0">
                <a:latin typeface="Comic Sans MS"/>
                <a:cs typeface="Comic Sans MS"/>
              </a:rPr>
              <a:t> </a:t>
            </a:r>
            <a:r>
              <a:rPr lang="en-US" sz="1100" dirty="0" err="1">
                <a:latin typeface="Comic Sans MS"/>
                <a:cs typeface="Comic Sans MS"/>
              </a:rPr>
              <a:t>rhstar</a:t>
            </a:r>
            <a:r>
              <a:rPr lang="en-US" sz="1100" dirty="0">
                <a:latin typeface="Comic Sans MS"/>
                <a:cs typeface="Comic Sans MS"/>
              </a:rPr>
              <a:t>      2048 Aug 31 09:28 </a:t>
            </a:r>
            <a:r>
              <a:rPr lang="en-US" sz="1100" dirty="0" err="1">
                <a:latin typeface="Comic Sans MS"/>
                <a:cs typeface="Comic Sans MS"/>
              </a:rPr>
              <a:t>StRoot</a:t>
            </a:r>
            <a:r>
              <a:rPr lang="en-US" sz="1100" dirty="0">
                <a:latin typeface="Comic Sans MS"/>
                <a:cs typeface="Comic Sans MS"/>
              </a:rPr>
              <a:t>/</a:t>
            </a:r>
          </a:p>
          <a:p>
            <a:r>
              <a:rPr lang="en-US" sz="1100" dirty="0">
                <a:latin typeface="Comic Sans MS"/>
                <a:cs typeface="Comic Sans MS"/>
              </a:rPr>
              <a:t>-</a:t>
            </a:r>
            <a:r>
              <a:rPr lang="en-US" sz="1100" dirty="0" err="1">
                <a:latin typeface="Comic Sans MS"/>
                <a:cs typeface="Comic Sans MS"/>
              </a:rPr>
              <a:t>rwxr</a:t>
            </a:r>
            <a:r>
              <a:rPr lang="en-US" sz="1100" dirty="0">
                <a:latin typeface="Comic Sans MS"/>
                <a:cs typeface="Comic Sans MS"/>
              </a:rPr>
              <a:t>-</a:t>
            </a:r>
            <a:r>
              <a:rPr lang="en-US" sz="1100" dirty="0" err="1">
                <a:latin typeface="Comic Sans MS"/>
                <a:cs typeface="Comic Sans MS"/>
              </a:rPr>
              <a:t>xr</a:t>
            </a:r>
            <a:r>
              <a:rPr lang="en-US" sz="1100" dirty="0">
                <a:latin typeface="Comic Sans MS"/>
                <a:cs typeface="Comic Sans MS"/>
              </a:rPr>
              <a:t>-x  1 </a:t>
            </a:r>
            <a:r>
              <a:rPr lang="en-US" sz="1100" dirty="0" err="1">
                <a:latin typeface="Comic Sans MS"/>
                <a:cs typeface="Comic Sans MS"/>
              </a:rPr>
              <a:t>margetis</a:t>
            </a:r>
            <a:r>
              <a:rPr lang="en-US" sz="1100" dirty="0">
                <a:latin typeface="Comic Sans MS"/>
                <a:cs typeface="Comic Sans MS"/>
              </a:rPr>
              <a:t> </a:t>
            </a:r>
            <a:r>
              <a:rPr lang="en-US" sz="1100" dirty="0" err="1">
                <a:latin typeface="Comic Sans MS"/>
                <a:cs typeface="Comic Sans MS"/>
              </a:rPr>
              <a:t>rhstar</a:t>
            </a:r>
            <a:r>
              <a:rPr lang="en-US" sz="1100" dirty="0">
                <a:latin typeface="Comic Sans MS"/>
                <a:cs typeface="Comic Sans MS"/>
              </a:rPr>
              <a:t>      1512 Aug 31 09:50 </a:t>
            </a:r>
            <a:r>
              <a:rPr lang="en-US" sz="1100" dirty="0" err="1">
                <a:latin typeface="Comic Sans MS"/>
                <a:cs typeface="Comic Sans MS"/>
              </a:rPr>
              <a:t>subm.pl</a:t>
            </a:r>
            <a:r>
              <a:rPr lang="en-US" sz="1100" dirty="0">
                <a:latin typeface="Comic Sans MS"/>
                <a:cs typeface="Comic Sans MS"/>
              </a:rPr>
              <a:t>*</a:t>
            </a:r>
          </a:p>
          <a:p>
            <a:endParaRPr lang="en-US" sz="18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2267744" cy="416768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800" b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</a:rPr>
              <a:t>Procedure:</a:t>
            </a:r>
            <a:endParaRPr lang="en-US" sz="2800" b="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Comic Sans MS" charset="0"/>
            </a:endParaRP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980728"/>
            <a:ext cx="8208912" cy="5544616"/>
          </a:xfrm>
          <a:ln>
            <a:solidFill>
              <a:srgbClr val="FF6600"/>
            </a:solidFill>
          </a:ln>
        </p:spPr>
        <p:txBody>
          <a:bodyPr/>
          <a:lstStyle/>
          <a:p>
            <a:pPr marL="514433" indent="-457200" eaLnBrk="1" hangingPunct="1">
              <a:lnSpc>
                <a:spcPct val="80000"/>
              </a:lnSpc>
              <a:buFontTx/>
              <a:buNone/>
            </a:pPr>
            <a:r>
              <a:rPr lang="en-US" sz="1600" b="1" dirty="0" smtClean="0">
                <a:ea typeface="Arial" charset="0"/>
                <a:cs typeface="Arial" charset="0"/>
              </a:rPr>
              <a:t>TPC </a:t>
            </a:r>
            <a:r>
              <a:rPr lang="en-US" sz="1600" b="1" dirty="0">
                <a:ea typeface="Arial" charset="0"/>
                <a:cs typeface="Arial" charset="0"/>
              </a:rPr>
              <a:t>only tracks</a:t>
            </a:r>
            <a:endParaRPr lang="en-US" sz="1600" dirty="0">
              <a:ea typeface="Arial" charset="0"/>
              <a:cs typeface="Arial" charset="0"/>
            </a:endParaRP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>
                <a:ea typeface="Arial" charset="0"/>
                <a:cs typeface="Arial" charset="0"/>
              </a:rPr>
              <a:t>Global alignment of SSD (+SVT) with respect to TPC</a:t>
            </a: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>
                <a:ea typeface="Arial" charset="0"/>
                <a:cs typeface="Arial" charset="0"/>
              </a:rPr>
              <a:t>(Local) Alignment of SSD ladders</a:t>
            </a:r>
            <a:r>
              <a:rPr lang="en-US" sz="1600" dirty="0" smtClean="0">
                <a:ea typeface="Arial" charset="0"/>
                <a:cs typeface="Arial" charset="0"/>
              </a:rPr>
              <a:t>:</a:t>
            </a:r>
            <a:endParaRPr lang="en-US" sz="1600" dirty="0">
              <a:solidFill>
                <a:srgbClr val="B500B5"/>
              </a:solidFill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Tx/>
              <a:buNone/>
            </a:pPr>
            <a:r>
              <a:rPr lang="en-US" sz="1600" b="1" dirty="0">
                <a:ea typeface="Arial" charset="0"/>
                <a:cs typeface="Arial" charset="0"/>
              </a:rPr>
              <a:t>TPC + SSD tracks</a:t>
            </a: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>
                <a:ea typeface="Arial" charset="0"/>
                <a:cs typeface="Arial" charset="0"/>
              </a:rPr>
              <a:t>(Global) Alignment of SVT Clam Shells</a:t>
            </a: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>
                <a:ea typeface="Arial" charset="0"/>
                <a:cs typeface="Arial" charset="0"/>
              </a:rPr>
              <a:t>(Local) Alignment of SVT </a:t>
            </a:r>
            <a:r>
              <a:rPr lang="en-US" sz="1600" dirty="0" smtClean="0">
                <a:ea typeface="Arial" charset="0"/>
                <a:cs typeface="Arial" charset="0"/>
              </a:rPr>
              <a:t>ladders</a:t>
            </a:r>
            <a:endParaRPr lang="en-US" sz="1600" dirty="0"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Tx/>
              <a:buNone/>
            </a:pPr>
            <a:r>
              <a:rPr lang="en-US" sz="1600" b="1" dirty="0">
                <a:ea typeface="Arial" charset="0"/>
                <a:cs typeface="Arial" charset="0"/>
              </a:rPr>
              <a:t>TPC + SSD + SVT tracks</a:t>
            </a:r>
            <a:endParaRPr lang="en-US" sz="1600" dirty="0">
              <a:ea typeface="Arial" charset="0"/>
              <a:cs typeface="Arial" charset="0"/>
            </a:endParaRP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>
                <a:solidFill>
                  <a:srgbClr val="B500B5"/>
                </a:solidFill>
                <a:ea typeface="Arial" charset="0"/>
                <a:cs typeface="Arial" charset="0"/>
              </a:rPr>
              <a:t>Check consistency and </a:t>
            </a: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>
                <a:solidFill>
                  <a:srgbClr val="B500B5"/>
                </a:solidFill>
                <a:ea typeface="Arial" charset="0"/>
                <a:cs typeface="Arial" charset="0"/>
              </a:rPr>
              <a:t>re-evaluate SVT &amp; SSD hit errors</a:t>
            </a:r>
            <a:endParaRPr lang="en-US" sz="1600" b="1" dirty="0">
              <a:ea typeface="Arial" charset="0"/>
              <a:cs typeface="Arial" charset="0"/>
            </a:endParaRP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en-US" sz="1600" b="1" dirty="0">
              <a:cs typeface="Arial" charset="0"/>
            </a:endParaRPr>
          </a:p>
        </p:txBody>
      </p:sp>
      <p:sp>
        <p:nvSpPr>
          <p:cNvPr id="37891" name="Rectangle 6"/>
          <p:cNvSpPr>
            <a:spLocks noChangeArrowheads="1"/>
          </p:cNvSpPr>
          <p:nvPr/>
        </p:nvSpPr>
        <p:spPr bwMode="auto">
          <a:xfrm>
            <a:off x="1619672" y="3501008"/>
            <a:ext cx="5686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Statistics needed:  </a:t>
            </a:r>
          </a:p>
          <a:p>
            <a:r>
              <a:rPr lang="en-US" sz="1800" dirty="0">
                <a:solidFill>
                  <a:srgbClr val="0000FF"/>
                </a:solidFill>
              </a:rPr>
              <a:t>1 mm </a:t>
            </a:r>
            <a:r>
              <a:rPr lang="en-US" sz="1800" dirty="0">
                <a:solidFill>
                  <a:srgbClr val="0000FF"/>
                </a:solidFill>
                <a:sym typeface="Wingdings" charset="0"/>
              </a:rPr>
              <a:t> ~20 micron:</a:t>
            </a:r>
            <a:r>
              <a:rPr lang="en-US" sz="1800" dirty="0">
                <a:solidFill>
                  <a:srgbClr val="0000FF"/>
                </a:solidFill>
              </a:rPr>
              <a:t>  reduction factor 50 </a:t>
            </a:r>
          </a:p>
          <a:p>
            <a:pPr>
              <a:buFont typeface="Wingdings" charset="0"/>
              <a:buChar char="à"/>
            </a:pPr>
            <a:r>
              <a:rPr lang="en-US" sz="1800" dirty="0">
                <a:solidFill>
                  <a:srgbClr val="0000FF"/>
                </a:solidFill>
              </a:rPr>
              <a:t> ~2,500 tracks per SVT sensor</a:t>
            </a:r>
          </a:p>
          <a:p>
            <a:pPr>
              <a:buFont typeface="Wingdings" charset="0"/>
              <a:buChar char="à"/>
            </a:pPr>
            <a:r>
              <a:rPr lang="en-US" sz="1800" dirty="0">
                <a:solidFill>
                  <a:srgbClr val="0000FF"/>
                </a:solidFill>
              </a:rPr>
              <a:t> data sample with ~250,000 tracks -&gt; 250K </a:t>
            </a:r>
            <a:r>
              <a:rPr lang="en-US" sz="1800" dirty="0" err="1">
                <a:solidFill>
                  <a:srgbClr val="0000FF"/>
                </a:solidFill>
              </a:rPr>
              <a:t>CuCu</a:t>
            </a:r>
            <a:r>
              <a:rPr lang="en-US" sz="1800" dirty="0">
                <a:solidFill>
                  <a:srgbClr val="0000FF"/>
                </a:solidFill>
              </a:rPr>
              <a:t> events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35896" y="188640"/>
            <a:ext cx="2343009" cy="461665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OLD </a:t>
            </a:r>
            <a:r>
              <a:rPr lang="en-US" sz="2400" dirty="0" smtClean="0">
                <a:latin typeface="Comic Sans MS"/>
                <a:cs typeface="Comic Sans MS"/>
              </a:rPr>
              <a:t>SSD/SVT</a:t>
            </a:r>
            <a:endParaRPr 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51109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15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4365104"/>
            <a:ext cx="7632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sequence to be followed for each detector is:</a:t>
            </a:r>
          </a:p>
          <a:p>
            <a:r>
              <a:rPr lang="en-US" sz="1600" dirty="0" smtClean="0"/>
              <a:t>1) </a:t>
            </a:r>
            <a:r>
              <a:rPr lang="en-US" sz="1600" b="1" dirty="0" smtClean="0"/>
              <a:t>SSD </a:t>
            </a:r>
            <a:r>
              <a:rPr lang="en-US" sz="1600" b="1" dirty="0"/>
              <a:t>Alignment</a:t>
            </a:r>
            <a:r>
              <a:rPr lang="en-US" sz="1600" dirty="0"/>
              <a:t>: (TPC </a:t>
            </a:r>
            <a:r>
              <a:rPr lang="en-US" sz="1600" dirty="0" smtClean="0"/>
              <a:t>tracks Only</a:t>
            </a:r>
            <a:r>
              <a:rPr lang="en-US" sz="1600" dirty="0"/>
              <a:t>)</a:t>
            </a:r>
          </a:p>
          <a:p>
            <a:r>
              <a:rPr lang="en-US" sz="1600" dirty="0" smtClean="0"/>
              <a:t>	Global </a:t>
            </a:r>
            <a:r>
              <a:rPr lang="en-US" sz="1600" dirty="0"/>
              <a:t>- SSD on Global and Sectors on Global;</a:t>
            </a:r>
          </a:p>
          <a:p>
            <a:r>
              <a:rPr lang="en-US" sz="1600" dirty="0" smtClean="0"/>
              <a:t>	Local </a:t>
            </a:r>
            <a:r>
              <a:rPr lang="en-US" sz="1600" dirty="0"/>
              <a:t>- SSD Ladders on Sectors;</a:t>
            </a:r>
          </a:p>
          <a:p>
            <a:r>
              <a:rPr lang="en-US" sz="1600" dirty="0" smtClean="0"/>
              <a:t>2) </a:t>
            </a:r>
            <a:r>
              <a:rPr lang="en-US" sz="1600" b="1" dirty="0" smtClean="0"/>
              <a:t>SVT </a:t>
            </a:r>
            <a:r>
              <a:rPr lang="en-US" sz="1600" b="1" dirty="0"/>
              <a:t>Alignment</a:t>
            </a:r>
            <a:r>
              <a:rPr lang="en-US" sz="1600" dirty="0"/>
              <a:t>: (TPC+</a:t>
            </a:r>
            <a:r>
              <a:rPr lang="en-US" sz="1600" dirty="0" smtClean="0"/>
              <a:t>SSD hits on tracks)</a:t>
            </a:r>
            <a:endParaRPr lang="en-US" sz="1600" dirty="0"/>
          </a:p>
          <a:p>
            <a:r>
              <a:rPr lang="en-US" sz="1600" dirty="0" smtClean="0"/>
              <a:t>	Global </a:t>
            </a:r>
            <a:r>
              <a:rPr lang="en-US" sz="1600" dirty="0"/>
              <a:t>- SVT on Global and Shells on Global;</a:t>
            </a:r>
          </a:p>
          <a:p>
            <a:r>
              <a:rPr lang="en-US" sz="1600" dirty="0" smtClean="0"/>
              <a:t>	Local </a:t>
            </a:r>
            <a:r>
              <a:rPr lang="en-US" sz="1600" dirty="0"/>
              <a:t>- SVT Ladders on Shells</a:t>
            </a:r>
            <a:r>
              <a:rPr lang="en-US" sz="1600" dirty="0" smtClean="0"/>
              <a:t>; (Drift Velocities);</a:t>
            </a:r>
            <a:endParaRPr lang="en-US" sz="1600" dirty="0"/>
          </a:p>
          <a:p>
            <a:r>
              <a:rPr lang="en-US" sz="1600" dirty="0" smtClean="0"/>
              <a:t>3) </a:t>
            </a:r>
            <a:r>
              <a:rPr lang="en-US" sz="1600" b="1" dirty="0" smtClean="0"/>
              <a:t>Consistency </a:t>
            </a:r>
            <a:r>
              <a:rPr lang="en-US" sz="1600" b="1" dirty="0"/>
              <a:t>Check</a:t>
            </a:r>
            <a:r>
              <a:rPr lang="en-US" sz="1600" dirty="0"/>
              <a:t>: (TPC+SSD+</a:t>
            </a:r>
            <a:r>
              <a:rPr lang="en-US" sz="1600" dirty="0" smtClean="0"/>
              <a:t>SVT hits on tracks)</a:t>
            </a:r>
            <a:endParaRPr lang="en-US" sz="1600" dirty="0"/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Global;Local</a:t>
            </a:r>
            <a:r>
              <a:rPr lang="en-US" sz="1600" dirty="0" smtClean="0"/>
              <a:t> </a:t>
            </a:r>
            <a:r>
              <a:rPr lang="en-US" sz="1600" dirty="0"/>
              <a:t>(ladders)</a:t>
            </a:r>
            <a:r>
              <a:rPr lang="en-US" sz="1600" dirty="0" smtClean="0"/>
              <a:t>;Drift </a:t>
            </a:r>
            <a:r>
              <a:rPr lang="en-US" sz="1600" dirty="0"/>
              <a:t>Velocities;</a:t>
            </a:r>
          </a:p>
        </p:txBody>
      </p:sp>
    </p:spTree>
    <p:extLst>
      <p:ext uri="{BB962C8B-B14F-4D97-AF65-F5344CB8AC3E}">
        <p14:creationId xmlns:p14="http://schemas.microsoft.com/office/powerpoint/2010/main" val="4061361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2267744" cy="416768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800" b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</a:rPr>
              <a:t>Procedure:</a:t>
            </a:r>
            <a:endParaRPr lang="en-US" sz="2800" b="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Comic Sans MS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1052736"/>
            <a:ext cx="8064896" cy="396044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>
            <a:lvl1pPr marL="342829" indent="-342829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rgbClr val="000099"/>
                </a:solidFill>
                <a:latin typeface="+mn-lt"/>
                <a:ea typeface="ＭＳ Ｐゴシック" charset="-128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07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18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28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39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433" indent="-457200" eaLnBrk="1" hangingPunct="1"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rgbClr val="800000"/>
                </a:solidFill>
                <a:ea typeface="Arial" charset="0"/>
                <a:cs typeface="Arial" charset="0"/>
              </a:rPr>
              <a:t>Remember: PXL </a:t>
            </a:r>
            <a:r>
              <a:rPr lang="en-US" sz="1600" dirty="0" smtClean="0">
                <a:solidFill>
                  <a:srgbClr val="800000"/>
                </a:solidFill>
                <a:ea typeface="Arial" charset="0"/>
                <a:cs typeface="Arial" charset="0"/>
              </a:rPr>
              <a:t>detector is a big asset (avoid TPC distortions):</a:t>
            </a:r>
          </a:p>
          <a:p>
            <a:pPr marL="514433" indent="-457200" eaLnBrk="1" hangingPunct="1">
              <a:lnSpc>
                <a:spcPct val="80000"/>
              </a:lnSpc>
              <a:buFontTx/>
              <a:buNone/>
            </a:pPr>
            <a:endParaRPr lang="en-US" sz="1600" dirty="0">
              <a:solidFill>
                <a:srgbClr val="800000"/>
              </a:solidFill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Tx/>
              <a:buNone/>
            </a:pPr>
            <a:endParaRPr lang="en-US" sz="1600" dirty="0" smtClean="0">
              <a:solidFill>
                <a:srgbClr val="800000"/>
              </a:solidFill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1600" dirty="0" smtClean="0">
                <a:ea typeface="Arial" charset="0"/>
                <a:cs typeface="Arial" charset="0"/>
              </a:rPr>
              <a:t>Global Alignment of PXL sectors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-"/>
            </a:pPr>
            <a:r>
              <a:rPr lang="en-US" sz="1600" dirty="0" smtClean="0">
                <a:ea typeface="Arial" charset="0"/>
                <a:cs typeface="Arial" charset="0"/>
              </a:rPr>
              <a:t>Relative </a:t>
            </a:r>
            <a:r>
              <a:rPr lang="en-US" sz="1600" dirty="0">
                <a:ea typeface="Arial" charset="0"/>
                <a:cs typeface="Arial" charset="0"/>
              </a:rPr>
              <a:t>alignment of PXL halves </a:t>
            </a:r>
            <a:r>
              <a:rPr lang="en-US" sz="1600" dirty="0" smtClean="0">
                <a:ea typeface="Arial" charset="0"/>
                <a:cs typeface="Arial" charset="0"/>
              </a:rPr>
              <a:t>using overlap region AND using Event vertex found by each half (hit level) </a:t>
            </a:r>
            <a:endParaRPr lang="en-US" sz="1600" dirty="0">
              <a:ea typeface="Arial" charset="0"/>
              <a:cs typeface="Arial" charset="0"/>
            </a:endParaRPr>
          </a:p>
          <a:p>
            <a:pPr marL="742950" lvl="1" indent="-285750" eaLnBrk="1" hangingPunct="1">
              <a:lnSpc>
                <a:spcPct val="80000"/>
              </a:lnSpc>
              <a:buFontTx/>
              <a:buChar char="-"/>
            </a:pPr>
            <a:r>
              <a:rPr lang="en-US" sz="1600" dirty="0" smtClean="0">
                <a:ea typeface="Arial" charset="0"/>
                <a:cs typeface="Arial" charset="0"/>
              </a:rPr>
              <a:t>Global positioning in STAR (TPC) using </a:t>
            </a:r>
            <a:r>
              <a:rPr lang="en-US" sz="1600" dirty="0">
                <a:ea typeface="Arial" charset="0"/>
                <a:cs typeface="Arial" charset="0"/>
              </a:rPr>
              <a:t>primary TPC </a:t>
            </a:r>
            <a:r>
              <a:rPr lang="en-US" sz="1600" dirty="0" smtClean="0">
                <a:ea typeface="Arial" charset="0"/>
                <a:cs typeface="Arial" charset="0"/>
              </a:rPr>
              <a:t>tracks</a:t>
            </a:r>
            <a:endParaRPr lang="en-US" sz="1600" dirty="0">
              <a:ea typeface="Arial" charset="0"/>
              <a:cs typeface="Arial" charset="0"/>
            </a:endParaRP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sz="1600" dirty="0" smtClean="0"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1600" dirty="0" smtClean="0">
                <a:ea typeface="Arial" charset="0"/>
                <a:cs typeface="Arial" charset="0"/>
              </a:rPr>
              <a:t>Primary </a:t>
            </a:r>
            <a:r>
              <a:rPr lang="en-US" sz="1600" dirty="0" smtClean="0">
                <a:ea typeface="Arial" charset="0"/>
                <a:cs typeface="Arial" charset="0"/>
              </a:rPr>
              <a:t>tracks with TPC+PXL </a:t>
            </a:r>
            <a:r>
              <a:rPr lang="en-US" sz="1600" dirty="0" smtClean="0">
                <a:ea typeface="Arial" charset="0"/>
                <a:cs typeface="Arial" charset="0"/>
              </a:rPr>
              <a:t>hits</a:t>
            </a:r>
            <a:endParaRPr lang="en-US" sz="1600" dirty="0" smtClean="0">
              <a:ea typeface="Arial" charset="0"/>
              <a:cs typeface="Arial" charset="0"/>
            </a:endParaRP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 smtClean="0">
                <a:ea typeface="Arial" charset="0"/>
                <a:cs typeface="Arial" charset="0"/>
              </a:rPr>
              <a:t>Alignment </a:t>
            </a:r>
            <a:r>
              <a:rPr lang="en-US" sz="1600" dirty="0" smtClean="0">
                <a:ea typeface="Arial" charset="0"/>
                <a:cs typeface="Arial" charset="0"/>
              </a:rPr>
              <a:t>of IST ladders with respect to </a:t>
            </a:r>
            <a:r>
              <a:rPr lang="en-US" sz="1600" dirty="0" smtClean="0">
                <a:ea typeface="Arial" charset="0"/>
                <a:cs typeface="Arial" charset="0"/>
              </a:rPr>
              <a:t>PXL</a:t>
            </a:r>
          </a:p>
          <a:p>
            <a:pPr marL="514432" lvl="1" indent="0" eaLnBrk="1" hangingPunct="1">
              <a:lnSpc>
                <a:spcPct val="80000"/>
              </a:lnSpc>
              <a:buNone/>
            </a:pPr>
            <a:endParaRPr lang="en-US" sz="1600" dirty="0" smtClean="0"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1600" dirty="0" smtClean="0">
                <a:ea typeface="Arial" charset="0"/>
                <a:cs typeface="Arial" charset="0"/>
              </a:rPr>
              <a:t>Primary tracks with (All – SSD) hits</a:t>
            </a: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 smtClean="0">
                <a:ea typeface="Arial" charset="0"/>
                <a:cs typeface="Arial" charset="0"/>
              </a:rPr>
              <a:t>Alignment of SSD </a:t>
            </a:r>
            <a:r>
              <a:rPr lang="en-US" sz="1600" dirty="0" smtClean="0">
                <a:ea typeface="Arial" charset="0"/>
                <a:cs typeface="Arial" charset="0"/>
              </a:rPr>
              <a:t>ladders</a:t>
            </a:r>
          </a:p>
          <a:p>
            <a:pPr marL="895432" lvl="1" indent="-381000" eaLnBrk="1" hangingPunct="1">
              <a:lnSpc>
                <a:spcPct val="80000"/>
              </a:lnSpc>
            </a:pPr>
            <a:endParaRPr lang="en-US" sz="1600" dirty="0">
              <a:ea typeface="Arial" charset="0"/>
              <a:cs typeface="Arial" charset="0"/>
            </a:endParaRPr>
          </a:p>
          <a:p>
            <a:pPr marL="495465" indent="-3810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1600" dirty="0" smtClean="0">
                <a:ea typeface="Arial" charset="0"/>
                <a:cs typeface="Arial" charset="0"/>
              </a:rPr>
              <a:t>Check</a:t>
            </a:r>
            <a:endParaRPr lang="en-US" sz="1600" dirty="0" smtClean="0"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116632"/>
            <a:ext cx="817051" cy="461665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HFT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5661248"/>
            <a:ext cx="85074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+mn-lt"/>
              </a:rPr>
              <a:t> We assume that ladders on sectors and sectors in halves are pre-surveyed to specs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+mn-lt"/>
              </a:rPr>
              <a:t>Other methods (</a:t>
            </a:r>
            <a:r>
              <a:rPr lang="en-US" sz="1600" dirty="0" err="1" smtClean="0">
                <a:latin typeface="+mn-lt"/>
              </a:rPr>
              <a:t>Millepede</a:t>
            </a:r>
            <a:r>
              <a:rPr lang="en-US" sz="1600" dirty="0" smtClean="0">
                <a:latin typeface="+mn-lt"/>
              </a:rPr>
              <a:t>) should be developed in parallel 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6335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7624" y="2780928"/>
            <a:ext cx="6705600" cy="609600"/>
          </a:xfrm>
        </p:spPr>
        <p:txBody>
          <a:bodyPr/>
          <a:lstStyle/>
          <a:p>
            <a:r>
              <a:rPr lang="en-US" dirty="0" err="1" smtClean="0"/>
              <a:t>BackUp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27112"/>
            <a:ext cx="6264696" cy="465584"/>
          </a:xfrm>
        </p:spPr>
        <p:txBody>
          <a:bodyPr/>
          <a:lstStyle/>
          <a:p>
            <a:r>
              <a:rPr lang="en-US" sz="2800" b="0" dirty="0" smtClean="0"/>
              <a:t>Alignment methods (outline only)</a:t>
            </a:r>
            <a:endParaRPr lang="en-US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184576"/>
          </a:xfrm>
        </p:spPr>
        <p:txBody>
          <a:bodyPr/>
          <a:lstStyle/>
          <a:p>
            <a:r>
              <a:rPr lang="en-US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There are </a:t>
            </a:r>
            <a:r>
              <a:rPr lang="ja-JP" altLang="en-US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‘</a:t>
            </a:r>
            <a:r>
              <a:rPr lang="en-US" altLang="ja-JP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Global</a:t>
            </a:r>
            <a:r>
              <a:rPr lang="ja-JP" altLang="en-US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’</a:t>
            </a:r>
            <a:r>
              <a:rPr lang="en-US" altLang="ja-JP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 and </a:t>
            </a:r>
            <a:r>
              <a:rPr lang="ja-JP" altLang="en-US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‘</a:t>
            </a:r>
            <a:r>
              <a:rPr lang="en-US" altLang="ja-JP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Self</a:t>
            </a:r>
            <a:r>
              <a:rPr lang="ja-JP" altLang="en-US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’</a:t>
            </a:r>
            <a:r>
              <a:rPr lang="en-US" altLang="ja-JP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 Alignment </a:t>
            </a:r>
            <a:r>
              <a:rPr lang="en-US" altLang="ja-JP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methods</a:t>
            </a:r>
          </a:p>
          <a:p>
            <a:pPr lvl="1"/>
            <a:r>
              <a:rPr lang="en-US" altLang="ja-JP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use ‘external’ track info or ‘internal’</a:t>
            </a:r>
          </a:p>
          <a:p>
            <a:endParaRPr lang="en-US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r>
              <a:rPr lang="en-US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We lack a hardware monitoring system. </a:t>
            </a:r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Once detectors are </a:t>
            </a:r>
            <a:r>
              <a:rPr lang="en-US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installed we rely on </a:t>
            </a:r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survey and alignment software</a:t>
            </a:r>
          </a:p>
          <a:p>
            <a:endParaRPr lang="en-US" b="0" dirty="0" smtClean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We have successful ‘Global’ methods already in place</a:t>
            </a:r>
            <a:endParaRPr lang="en-US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pPr lvl="1"/>
            <a:r>
              <a:rPr lang="en-US" sz="1800" b="0" dirty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Software can be </a:t>
            </a:r>
            <a:r>
              <a:rPr lang="en-US" sz="1800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re-checked </a:t>
            </a:r>
            <a:r>
              <a:rPr lang="en-US" sz="1800" b="0" dirty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with simulations </a:t>
            </a:r>
            <a:r>
              <a:rPr lang="en-US" sz="1800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[-</a:t>
            </a:r>
            <a:r>
              <a:rPr lang="en-US" sz="1800" b="0" dirty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&gt;</a:t>
            </a:r>
            <a:r>
              <a:rPr lang="en-US" sz="1800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need (now have) geometry]. In SVT era precision was 10 microns and 0.1mrad </a:t>
            </a:r>
          </a:p>
          <a:p>
            <a:pPr lvl="1"/>
            <a:r>
              <a:rPr lang="en-US" sz="1800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In PXL era should practically vanish</a:t>
            </a:r>
          </a:p>
          <a:p>
            <a:pPr lvl="1"/>
            <a:r>
              <a:rPr lang="en-US" sz="1800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Specific alignment </a:t>
            </a:r>
            <a:r>
              <a:rPr lang="en-US" sz="1800" b="0" dirty="0" smtClean="0">
                <a:solidFill>
                  <a:srgbClr val="0000FF"/>
                </a:solidFill>
                <a:latin typeface="Comic Sans MS" charset="0"/>
                <a:ea typeface="Arial" charset="0"/>
                <a:cs typeface="Comic Sans MS" charset="0"/>
              </a:rPr>
              <a:t>procedures</a:t>
            </a:r>
            <a:r>
              <a:rPr lang="en-US" sz="1800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 might be different (next slide)</a:t>
            </a:r>
          </a:p>
          <a:p>
            <a:pPr lvl="1"/>
            <a:endParaRPr lang="en-US" sz="1800" b="0" dirty="0" smtClean="0">
              <a:solidFill>
                <a:srgbClr val="000090"/>
              </a:solidFill>
              <a:latin typeface="Comic Sans MS" charset="0"/>
              <a:ea typeface="Arial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We now have significant sensor overlap to make use of ‘Self’ alignment methods. Industry standard is ‘</a:t>
            </a:r>
            <a:r>
              <a:rPr lang="en-US" b="0" i="1" dirty="0" err="1" smtClean="0">
                <a:solidFill>
                  <a:srgbClr val="0000FF"/>
                </a:solidFill>
                <a:latin typeface="Comic Sans MS" charset="0"/>
                <a:ea typeface="Arial" charset="0"/>
                <a:cs typeface="Comic Sans MS" charset="0"/>
              </a:rPr>
              <a:t>Millepede</a:t>
            </a:r>
            <a:r>
              <a:rPr lang="en-US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’ code which was successfully used in Alice and elsewhere</a:t>
            </a:r>
            <a:endParaRPr lang="en-US" b="0" dirty="0">
              <a:solidFill>
                <a:srgbClr val="000090"/>
              </a:solidFill>
              <a:latin typeface="Comic Sans MS" charset="0"/>
              <a:ea typeface="Arial" charset="0"/>
              <a:cs typeface="Comic Sans MS" charset="0"/>
            </a:endParaRPr>
          </a:p>
          <a:p>
            <a:pPr marL="0" indent="0">
              <a:buNone/>
            </a:pPr>
            <a:endParaRPr lang="en-US" sz="1600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pPr marL="0" indent="0">
              <a:buNone/>
            </a:pPr>
            <a:endParaRPr lang="en-US" sz="1600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39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60648"/>
            <a:ext cx="8458200" cy="252028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endParaRPr lang="en-US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eaLnBrk="1" hangingPunct="1">
              <a:lnSpc>
                <a:spcPct val="80000"/>
              </a:lnSpc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For </a:t>
            </a:r>
            <a:r>
              <a:rPr lang="en-US" b="0" dirty="0">
                <a:solidFill>
                  <a:srgbClr val="000090"/>
                </a:solidFill>
                <a:latin typeface="Comic Sans MS"/>
                <a:cs typeface="Comic Sans MS"/>
              </a:rPr>
              <a:t>alignment we use </a:t>
            </a:r>
            <a:r>
              <a:rPr lang="ja-JP" altLang="en-US" b="0" dirty="0">
                <a:solidFill>
                  <a:srgbClr val="000090"/>
                </a:solidFill>
                <a:latin typeface="Comic Sans MS"/>
                <a:cs typeface="Comic Sans MS"/>
              </a:rPr>
              <a:t>“</a:t>
            </a:r>
            <a:r>
              <a:rPr lang="en-US" altLang="ja-JP" b="0" dirty="0">
                <a:solidFill>
                  <a:srgbClr val="000090"/>
                </a:solidFill>
                <a:latin typeface="Comic Sans MS"/>
                <a:cs typeface="Comic Sans MS"/>
              </a:rPr>
              <a:t>good</a:t>
            </a:r>
            <a:r>
              <a:rPr lang="ja-JP" altLang="en-US" b="0" dirty="0">
                <a:solidFill>
                  <a:srgbClr val="000090"/>
                </a:solidFill>
                <a:latin typeface="Comic Sans MS"/>
                <a:cs typeface="Comic Sans MS"/>
              </a:rPr>
              <a:t>”</a:t>
            </a:r>
            <a:r>
              <a:rPr lang="en-US" altLang="ja-JP" b="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altLang="ja-JP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(well defined) </a:t>
            </a:r>
            <a:r>
              <a:rPr lang="en-US" altLang="ja-JP" b="0" dirty="0">
                <a:solidFill>
                  <a:srgbClr val="000090"/>
                </a:solidFill>
                <a:latin typeface="Comic Sans MS"/>
                <a:cs typeface="Comic Sans MS"/>
              </a:rPr>
              <a:t>tracks fitted with the primary vertex.</a:t>
            </a:r>
          </a:p>
          <a:p>
            <a:pPr lvl="1" eaLnBrk="1" hangingPunct="1">
              <a:lnSpc>
                <a:spcPct val="80000"/>
              </a:lnSpc>
            </a:pPr>
            <a:r>
              <a:rPr lang="en-US" b="0" dirty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Use of primary tracks significantly improves precision of track predictions in Silicon detectors and reduces influence of systematics.</a:t>
            </a:r>
          </a:p>
          <a:p>
            <a:pPr lvl="1" eaLnBrk="1" hangingPunct="1">
              <a:lnSpc>
                <a:spcPct val="80000"/>
              </a:lnSpc>
            </a:pPr>
            <a:endParaRPr lang="en-US" b="0" dirty="0" smtClean="0">
              <a:solidFill>
                <a:srgbClr val="000090"/>
              </a:solidFill>
              <a:latin typeface="Comic Sans MS"/>
              <a:ea typeface="Arial" charset="0"/>
              <a:cs typeface="Comic Sans MS"/>
            </a:endParaRPr>
          </a:p>
          <a:p>
            <a:pPr eaLnBrk="1" hangingPunct="1">
              <a:lnSpc>
                <a:spcPct val="80000"/>
              </a:lnSpc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In order to minimize TPC space-charge distortions (and PXL pileup) we will need to use low luminosity data</a:t>
            </a:r>
            <a:endParaRPr lang="en-US" b="0" dirty="0">
              <a:solidFill>
                <a:srgbClr val="000090"/>
              </a:solidFill>
              <a:latin typeface="Comic Sans MS"/>
              <a:ea typeface="Arial" charset="0"/>
              <a:cs typeface="Comic Sans MS"/>
            </a:endParaRP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381000" y="3356992"/>
            <a:ext cx="8382000" cy="32403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>
            <a:lvl1pPr marL="342829" indent="-342829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rgbClr val="000099"/>
                </a:solidFill>
                <a:latin typeface="+mn-lt"/>
                <a:ea typeface="ＭＳ Ｐゴシック" charset="-128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07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18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28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39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/>
            <a:r>
              <a:rPr lang="en-US" sz="1800" b="0" dirty="0" smtClean="0">
                <a:solidFill>
                  <a:srgbClr val="FE191F"/>
                </a:solidFill>
                <a:latin typeface="Comic Sans MS"/>
                <a:cs typeface="Comic Sans MS"/>
              </a:rPr>
              <a:t>Pointing accuracy</a:t>
            </a:r>
            <a:r>
              <a:rPr lang="en-US" sz="1800" b="0" dirty="0" smtClean="0">
                <a:latin typeface="Comic Sans MS"/>
                <a:cs typeface="Comic Sans MS"/>
              </a:rPr>
              <a:t>, aka Impact parameter resolution:</a:t>
            </a:r>
          </a:p>
          <a:p>
            <a:pPr lvl="1" eaLnBrk="1" hangingPunct="1"/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DCA resolution (in bending XY 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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 plane: </a:t>
            </a:r>
            <a:r>
              <a:rPr lang="en-US" sz="1800" b="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</a:t>
            </a:r>
            <a:r>
              <a:rPr lang="en-US" sz="1800" b="0" baseline="-2500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DCA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), and r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esolution in non-bending plane: </a:t>
            </a:r>
            <a:r>
              <a:rPr lang="en-US" sz="1800" b="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</a:t>
            </a:r>
            <a:r>
              <a:rPr lang="en-US" sz="1800" b="0" baseline="-2500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z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, is </a:t>
            </a:r>
            <a:r>
              <a:rPr lang="en-US" sz="1800" b="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</a:rPr>
              <a:t>figure of merit</a:t>
            </a:r>
            <a:endParaRPr lang="en-US" sz="1800" b="0" dirty="0" smtClean="0">
              <a:latin typeface="Comic Sans MS"/>
              <a:ea typeface="Arial" charset="0"/>
              <a:cs typeface="Comic Sans MS"/>
            </a:endParaRPr>
          </a:p>
          <a:p>
            <a:pPr lvl="1" eaLnBrk="1" hangingPunct="1"/>
            <a:r>
              <a:rPr lang="en-US" sz="1800" b="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</a:t>
            </a:r>
            <a:r>
              <a:rPr lang="en-US" sz="1800" b="0" baseline="3000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2</a:t>
            </a:r>
            <a:r>
              <a:rPr lang="en-US" sz="1800" b="0" baseline="-2500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DCA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= </a:t>
            </a:r>
            <a:r>
              <a:rPr lang="en-US" sz="1800" b="0" baseline="30000" dirty="0" smtClean="0">
                <a:latin typeface="Comic Sans MS"/>
                <a:ea typeface="Arial" charset="0"/>
                <a:cs typeface="Comic Sans MS"/>
                <a:sym typeface="Symbol" charset="0"/>
              </a:rPr>
              <a:t>2</a:t>
            </a:r>
            <a:r>
              <a:rPr lang="en-US" sz="1800" b="0" baseline="-25000" dirty="0" smtClean="0">
                <a:latin typeface="Comic Sans MS"/>
                <a:ea typeface="Arial" charset="0"/>
                <a:cs typeface="Comic Sans MS"/>
                <a:sym typeface="Symbol" charset="0"/>
              </a:rPr>
              <a:t>vertex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+ </a:t>
            </a:r>
            <a:r>
              <a:rPr lang="en-US" sz="1800" b="0" baseline="30000" dirty="0" smtClean="0">
                <a:latin typeface="Comic Sans MS"/>
                <a:ea typeface="Arial" charset="0"/>
                <a:cs typeface="Comic Sans MS"/>
                <a:sym typeface="Symbol" charset="0"/>
              </a:rPr>
              <a:t>2</a:t>
            </a:r>
            <a:r>
              <a:rPr lang="en-US" sz="1800" b="0" baseline="-25000" dirty="0" smtClean="0">
                <a:latin typeface="Comic Sans MS"/>
                <a:ea typeface="Arial" charset="0"/>
                <a:cs typeface="Comic Sans MS"/>
                <a:sym typeface="Symbol" charset="0"/>
              </a:rPr>
              <a:t>track 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+ </a:t>
            </a:r>
            <a:r>
              <a:rPr lang="en-US" sz="1800" b="0" baseline="30000" dirty="0" smtClean="0">
                <a:latin typeface="Comic Sans MS"/>
                <a:ea typeface="Arial" charset="0"/>
                <a:cs typeface="Comic Sans MS"/>
                <a:sym typeface="Symbol" charset="0"/>
              </a:rPr>
              <a:t>2</a:t>
            </a:r>
            <a:r>
              <a:rPr lang="en-US" sz="1800" b="0" baseline="-25000" dirty="0" smtClean="0">
                <a:latin typeface="Comic Sans MS"/>
                <a:ea typeface="Arial" charset="0"/>
                <a:cs typeface="Comic Sans MS"/>
                <a:sym typeface="Symbol" charset="0"/>
              </a:rPr>
              <a:t>MCS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 (the same for non-bending plane),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800" b="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primary vertex resolution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: </a:t>
            </a:r>
            <a:r>
              <a:rPr lang="en-US" sz="1800" b="0" baseline="-25000" dirty="0" smtClean="0">
                <a:latin typeface="Comic Sans MS"/>
                <a:ea typeface="Arial" charset="0"/>
                <a:cs typeface="Comic Sans MS"/>
                <a:sym typeface="Symbol" charset="0"/>
              </a:rPr>
              <a:t>vertex  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~ 3</a:t>
            </a:r>
            <a:r>
              <a:rPr lang="en-US" sz="1800" b="0" dirty="0" smtClean="0"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m+(120 </a:t>
            </a:r>
            <a:r>
              <a:rPr lang="en-US" sz="1800" b="0" dirty="0" smtClean="0"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sz="1800" b="0" dirty="0" smtClean="0">
                <a:ea typeface="Arial" charset="0"/>
                <a:cs typeface="Comic Sans MS"/>
                <a:sym typeface="Symbol" charset="0"/>
              </a:rPr>
              <a:t>m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 / √</a:t>
            </a:r>
            <a:r>
              <a:rPr lang="en-US" sz="1800" b="0" dirty="0" err="1" smtClean="0">
                <a:latin typeface="Comic Sans MS"/>
                <a:ea typeface="Arial" charset="0"/>
                <a:cs typeface="Comic Sans MS"/>
              </a:rPr>
              <a:t>N</a:t>
            </a:r>
            <a:r>
              <a:rPr lang="en-US" sz="1800" b="0" baseline="-25000" dirty="0" err="1" smtClean="0">
                <a:latin typeface="Comic Sans MS"/>
                <a:ea typeface="Arial" charset="0"/>
                <a:cs typeface="Comic Sans MS"/>
              </a:rPr>
              <a:t>ch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); for central </a:t>
            </a:r>
            <a:r>
              <a:rPr lang="en-US" sz="1800" b="0" dirty="0" err="1" smtClean="0">
                <a:latin typeface="Comic Sans MS"/>
                <a:ea typeface="Arial" charset="0"/>
                <a:cs typeface="Comic Sans MS"/>
              </a:rPr>
              <a:t>Au+Au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 collisions turns out to be </a:t>
            </a:r>
            <a:r>
              <a:rPr lang="en-US" sz="1800" b="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</a:rPr>
              <a:t>~5 </a:t>
            </a:r>
            <a:r>
              <a:rPr lang="en-US" sz="1800" b="0" dirty="0" smtClean="0"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sz="1800" b="0" dirty="0" smtClean="0">
                <a:ea typeface="Arial" charset="0"/>
                <a:cs typeface="Comic Sans MS"/>
                <a:sym typeface="Symbol" charset="0"/>
              </a:rPr>
              <a:t>m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 </a:t>
            </a:r>
            <a:endParaRPr lang="en-US" sz="1800" b="0" dirty="0" smtClean="0">
              <a:latin typeface="Comic Sans MS"/>
              <a:ea typeface="Arial" charset="0"/>
              <a:cs typeface="Comic Sans MS"/>
              <a:sym typeface="Symbol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sz="1800" b="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track pointing resolution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: </a:t>
            </a:r>
            <a:r>
              <a:rPr lang="en-US" sz="1800" b="0" baseline="-25000" dirty="0" smtClean="0">
                <a:latin typeface="Comic Sans MS"/>
                <a:ea typeface="Arial" charset="0"/>
                <a:cs typeface="Comic Sans MS"/>
                <a:sym typeface="Symbol" charset="0"/>
              </a:rPr>
              <a:t>track  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~ 1.5 </a:t>
            </a:r>
            <a:r>
              <a:rPr lang="en-US" sz="1800" b="0" baseline="-25000" dirty="0" smtClean="0">
                <a:latin typeface="Comic Sans MS"/>
                <a:ea typeface="Arial" charset="0"/>
                <a:cs typeface="Comic Sans MS"/>
                <a:sym typeface="Symbol" charset="0"/>
              </a:rPr>
              <a:t>XY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 in our case, where </a:t>
            </a:r>
            <a:r>
              <a:rPr lang="en-US" sz="1800" b="0" baseline="-25000" dirty="0" smtClean="0">
                <a:latin typeface="Comic Sans MS"/>
                <a:ea typeface="Arial" charset="0"/>
                <a:cs typeface="Comic Sans MS"/>
                <a:sym typeface="Symbol" charset="0"/>
              </a:rPr>
              <a:t>XY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 is intrinsic detector precision (~10</a:t>
            </a:r>
            <a:r>
              <a:rPr lang="en-US" sz="1800" b="0" dirty="0" smtClean="0"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sz="1800" b="0" dirty="0" smtClean="0">
                <a:ea typeface="Arial" charset="0"/>
                <a:cs typeface="Comic Sans MS"/>
                <a:sym typeface="Symbol" charset="0"/>
              </a:rPr>
              <a:t>m)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   alignment errors,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800" b="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Multiple Coulomb Scattering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 (MCS): </a:t>
            </a:r>
            <a:r>
              <a:rPr lang="en-US" sz="1800" b="0" baseline="-25000" dirty="0" smtClean="0">
                <a:latin typeface="Comic Sans MS"/>
                <a:ea typeface="Arial" charset="0"/>
                <a:cs typeface="Comic Sans MS"/>
                <a:sym typeface="Symbol" charset="0"/>
              </a:rPr>
              <a:t>MCS 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~ 20</a:t>
            </a:r>
            <a:r>
              <a:rPr lang="en-US" sz="1800" b="0" dirty="0" smtClean="0"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sz="1800" b="0" dirty="0" smtClean="0">
                <a:ea typeface="Arial" charset="0"/>
                <a:cs typeface="Comic Sans MS"/>
                <a:sym typeface="Symbol" charset="0"/>
              </a:rPr>
              <a:t>m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 / </a:t>
            </a:r>
            <a:r>
              <a:rPr lang="en-US" sz="1800" b="0" dirty="0" err="1" smtClean="0">
                <a:latin typeface="Symbol" charset="2"/>
                <a:ea typeface="Arial" charset="0"/>
                <a:cs typeface="Symbol" charset="2"/>
              </a:rPr>
              <a:t>b</a:t>
            </a:r>
            <a:r>
              <a:rPr lang="en-US" sz="1800" b="0" dirty="0" err="1" smtClean="0">
                <a:latin typeface="Comic Sans MS"/>
                <a:ea typeface="Arial" charset="0"/>
                <a:cs typeface="Comic Sans MS"/>
              </a:rPr>
              <a:t>p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 (</a:t>
            </a:r>
            <a:r>
              <a:rPr lang="en-US" sz="1800" b="0" dirty="0" err="1" smtClean="0">
                <a:latin typeface="Comic Sans MS"/>
                <a:ea typeface="Arial" charset="0"/>
                <a:cs typeface="Comic Sans MS"/>
              </a:rPr>
              <a:t>GeV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/c) (for thin PXL)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Overall </a:t>
            </a:r>
            <a:r>
              <a:rPr lang="en-US" sz="1800" b="0" dirty="0" err="1" smtClean="0">
                <a:latin typeface="Comic Sans MS"/>
                <a:ea typeface="Arial" charset="0"/>
                <a:cs typeface="Comic Sans MS"/>
              </a:rPr>
              <a:t>mis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-alignments of &lt; 10 </a:t>
            </a:r>
            <a:r>
              <a:rPr lang="en-US" sz="1800" b="0" dirty="0" smtClean="0"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sz="1800" b="0" dirty="0" smtClean="0">
                <a:ea typeface="Arial" charset="0"/>
                <a:cs typeface="Comic Sans MS"/>
                <a:sym typeface="Symbol" charset="0"/>
              </a:rPr>
              <a:t>m are acceptable (no big impact)</a:t>
            </a:r>
            <a:endParaRPr lang="en-US" sz="1800" b="0" dirty="0">
              <a:latin typeface="Comic Sans MS"/>
              <a:ea typeface="Arial" charset="0"/>
              <a:cs typeface="Comic Sans MS"/>
            </a:endParaRPr>
          </a:p>
        </p:txBody>
      </p:sp>
      <p:sp>
        <p:nvSpPr>
          <p:cNvPr id="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55576" y="2852936"/>
            <a:ext cx="7391400" cy="513928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Figure </a:t>
            </a:r>
            <a:r>
              <a:rPr lang="en-US" sz="2400" b="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of merit for </a:t>
            </a:r>
            <a:r>
              <a:rPr lang="en-US" sz="2400" b="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HFT alignment.</a:t>
            </a:r>
            <a:endParaRPr lang="en-US" sz="1600" b="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895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20573</TotalTime>
  <Words>901</Words>
  <Application>Microsoft Macintosh PowerPoint</Application>
  <PresentationFormat>On-screen Show (4:3)</PresentationFormat>
  <Paragraphs>99</Paragraphs>
  <Slides>7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Blank Presentation</vt:lpstr>
      <vt:lpstr>PowerPoint.Show.8</vt:lpstr>
      <vt:lpstr>Alignment </vt:lpstr>
      <vt:lpstr>Procedure:</vt:lpstr>
      <vt:lpstr>PowerPoint Presentation</vt:lpstr>
      <vt:lpstr>Procedure:</vt:lpstr>
      <vt:lpstr>BackUp</vt:lpstr>
      <vt:lpstr>Alignment methods (outline only)</vt:lpstr>
      <vt:lpstr>Figure of merit for HFT alignment.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HFT Project Overview</dc:title>
  <dc:subject/>
  <dc:creator>HG HGR</dc:creator>
  <cp:keywords/>
  <dc:description/>
  <cp:lastModifiedBy>Spyridon Margetis</cp:lastModifiedBy>
  <cp:revision>436</cp:revision>
  <cp:lastPrinted>2005-05-03T16:20:45Z</cp:lastPrinted>
  <dcterms:created xsi:type="dcterms:W3CDTF">2010-12-08T17:11:25Z</dcterms:created>
  <dcterms:modified xsi:type="dcterms:W3CDTF">2012-09-07T17:08:03Z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74911593</vt:i4>
  </property>
  <property fmtid="{D5CDD505-2E9C-101B-9397-08002B2CF9AE}" pid="3" name="_EmailSubject">
    <vt:lpwstr/>
  </property>
  <property fmtid="{D5CDD505-2E9C-101B-9397-08002B2CF9AE}" pid="4" name="_AuthorEmail">
    <vt:lpwstr>HHWieman@lbl.gov</vt:lpwstr>
  </property>
  <property fmtid="{D5CDD505-2E9C-101B-9397-08002B2CF9AE}" pid="5" name="_AuthorEmailDisplayName">
    <vt:lpwstr>Howard Wieman</vt:lpwstr>
  </property>
  <property fmtid="{D5CDD505-2E9C-101B-9397-08002B2CF9AE}" pid="6" name="_ReviewingToolsShownOnce">
    <vt:lpwstr/>
  </property>
</Properties>
</file>