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66" r:id="rId4"/>
    <p:sldId id="267" r:id="rId5"/>
    <p:sldId id="268" r:id="rId6"/>
    <p:sldId id="265" r:id="rId7"/>
    <p:sldId id="258" r:id="rId8"/>
    <p:sldId id="259" r:id="rId9"/>
    <p:sldId id="261" r:id="rId10"/>
    <p:sldId id="262" r:id="rId11"/>
    <p:sldId id="263" r:id="rId12"/>
    <p:sldId id="270" r:id="rId13"/>
    <p:sldId id="260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705" autoAdjust="0"/>
  </p:normalViewPr>
  <p:slideViewPr>
    <p:cSldViewPr snapToGrid="0" snapToObjects="1">
      <p:cViewPr varScale="1">
        <p:scale>
          <a:sx n="83" d="100"/>
          <a:sy n="83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6F77-DE2C-8B48-9DE1-02C1892B9E97}" type="datetimeFigureOut">
              <a:rPr lang="en-US" smtClean="0"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34AE8-46FD-6C46-B37B-805E4778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7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E5475-AA97-0341-B936-747899162F5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ACE7-A931-A849-B1F0-4D667D0A4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0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our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ACE7-A931-A849-B1F0-4D667D0A41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AACE7-A931-A849-B1F0-4D667D0A41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9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1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5823"/>
            <a:ext cx="2057400" cy="49103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5823"/>
            <a:ext cx="6019800" cy="49103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90" y="274638"/>
            <a:ext cx="6978491" cy="6046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7" descr="STAR HFT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79205" y="151984"/>
            <a:ext cx="980131" cy="5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1413" y="6356350"/>
            <a:ext cx="1103662" cy="365125"/>
          </a:xfrm>
        </p:spPr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7436" y="6356350"/>
            <a:ext cx="3132364" cy="365125"/>
          </a:xfrm>
        </p:spPr>
        <p:txBody>
          <a:bodyPr/>
          <a:lstStyle/>
          <a:p>
            <a:r>
              <a:rPr lang="en-US" smtClean="0"/>
              <a:t>F2F LBNL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4426" y="6356350"/>
            <a:ext cx="632373" cy="365125"/>
          </a:xfrm>
        </p:spPr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51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3514"/>
            <a:ext cx="5111750" cy="4832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5068"/>
            <a:ext cx="3008313" cy="36510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990"/>
            <a:ext cx="5486400" cy="4063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9833"/>
            <a:ext cx="5486400" cy="35877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6336"/>
            <a:ext cx="5486400" cy="635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07235" cy="60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6090"/>
            <a:ext cx="8229600" cy="478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3978" y="6356350"/>
            <a:ext cx="1016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5465" y="6356350"/>
            <a:ext cx="3603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3366FF"/>
                </a:solidFill>
              </a:defRPr>
            </a:lvl1pPr>
          </a:lstStyle>
          <a:p>
            <a:r>
              <a:rPr lang="en-US" smtClean="0"/>
              <a:t>F2F LBNL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066" y="6356350"/>
            <a:ext cx="979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A86D-EEB9-C74E-AC24-B9D1E6A4A8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 descr="BNL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6780" y="6367880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C-Banner-CMYK-whitethumb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3835" y="6372946"/>
            <a:ext cx="99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7" descr="STAR HFT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79205" y="151984"/>
            <a:ext cx="980131" cy="5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36565" y="990184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" y="6248816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HFT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Flemming </a:t>
            </a:r>
            <a:r>
              <a:rPr lang="en-US" dirty="0" err="1" smtClean="0"/>
              <a:t>Videbæk</a:t>
            </a:r>
            <a:endParaRPr lang="en-US" dirty="0" smtClean="0"/>
          </a:p>
          <a:p>
            <a:r>
              <a:rPr lang="en-US" dirty="0" smtClean="0"/>
              <a:t>BNL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by Sarah</a:t>
            </a:r>
          </a:p>
          <a:p>
            <a:r>
              <a:rPr lang="en-US" dirty="0" smtClean="0"/>
              <a:t>High level as per last month</a:t>
            </a:r>
          </a:p>
          <a:p>
            <a:pPr lvl="1"/>
            <a:r>
              <a:rPr lang="en-US" dirty="0" smtClean="0"/>
              <a:t>We have spend k$ 3,178 ( k$385 redirect)</a:t>
            </a:r>
          </a:p>
          <a:p>
            <a:pPr lvl="1"/>
            <a:r>
              <a:rPr lang="en-US" dirty="0" smtClean="0"/>
              <a:t>We have used k$150 of contingency (efficiency on PXL, increase on integration and IST)</a:t>
            </a:r>
          </a:p>
          <a:p>
            <a:pPr lvl="1"/>
            <a:r>
              <a:rPr lang="en-US" dirty="0" smtClean="0"/>
              <a:t>Remaining contingency k$ 3,514 </a:t>
            </a:r>
          </a:p>
          <a:p>
            <a:pPr lvl="2"/>
            <a:r>
              <a:rPr lang="en-US" dirty="0" smtClean="0"/>
              <a:t>This is a healthy 35% of cost to complete.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Preparations for summer/fall </a:t>
            </a:r>
            <a:r>
              <a:rPr lang="en-US" dirty="0" smtClean="0"/>
              <a:t>installation.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ollaborator integration </a:t>
            </a:r>
            <a:r>
              <a:rPr lang="en-US" dirty="0" smtClean="0"/>
              <a:t>into IST efforts (UIC) (positive issues)</a:t>
            </a:r>
          </a:p>
          <a:p>
            <a:r>
              <a:rPr lang="en-US" dirty="0" smtClean="0"/>
              <a:t>Sub-contracts awards.  Continue to be diligent.</a:t>
            </a:r>
          </a:p>
          <a:p>
            <a:pPr lvl="1"/>
            <a:r>
              <a:rPr lang="en-US" dirty="0" smtClean="0"/>
              <a:t>MIT 2. installment in place (5 weeks after receiving)</a:t>
            </a:r>
          </a:p>
          <a:p>
            <a:pPr lvl="1"/>
            <a:r>
              <a:rPr lang="en-US" dirty="0" smtClean="0"/>
              <a:t>Indiana (IST/SSD) has taken longer but is in process..</a:t>
            </a:r>
          </a:p>
          <a:p>
            <a:r>
              <a:rPr lang="en-US" dirty="0" smtClean="0"/>
              <a:t>Work on all awards for rest of year</a:t>
            </a:r>
            <a:endParaRPr lang="en-US" dirty="0" smtClean="0"/>
          </a:p>
          <a:p>
            <a:r>
              <a:rPr lang="en-US" dirty="0" smtClean="0"/>
              <a:t>Continue to properly signoff on design and preproduction reviews (internal)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Action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Ladder Assembly Plan; IST (CD)</a:t>
            </a:r>
          </a:p>
          <a:p>
            <a:r>
              <a:rPr lang="en-US" dirty="0" smtClean="0"/>
              <a:t>Grounding plan completion; SSD IST (CD)</a:t>
            </a:r>
          </a:p>
          <a:p>
            <a:r>
              <a:rPr lang="en-US" dirty="0" smtClean="0"/>
              <a:t>Initial Safety reviews; IST,SSD</a:t>
            </a:r>
          </a:p>
          <a:p>
            <a:r>
              <a:rPr lang="en-US" dirty="0" smtClean="0"/>
              <a:t>IST cooling liquid</a:t>
            </a:r>
          </a:p>
          <a:p>
            <a:r>
              <a:rPr lang="en-US" dirty="0" smtClean="0"/>
              <a:t>Beam pipe structure</a:t>
            </a:r>
          </a:p>
          <a:p>
            <a:r>
              <a:rPr lang="en-US" dirty="0" smtClean="0"/>
              <a:t>Assembly planning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4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Scheduled for July 17-18</a:t>
            </a:r>
          </a:p>
          <a:p>
            <a:r>
              <a:rPr lang="en-US" dirty="0" smtClean="0"/>
              <a:t>Schedule a dry run for June (</a:t>
            </a:r>
            <a:r>
              <a:rPr lang="en-US" dirty="0" smtClean="0"/>
              <a:t>Date is not easy to identify. PAC </a:t>
            </a:r>
            <a:r>
              <a:rPr lang="en-US" dirty="0" smtClean="0"/>
              <a:t>7-8, RHIC users meeting 12-15,STAR upgrade. Possible date: June5/6 or June 18/19</a:t>
            </a:r>
          </a:p>
          <a:p>
            <a:r>
              <a:rPr lang="en-US" dirty="0" smtClean="0"/>
              <a:t>Final rehearsal and polish of talk 1-2 days ahead of the meeting.</a:t>
            </a:r>
          </a:p>
          <a:p>
            <a:r>
              <a:rPr lang="en-US" dirty="0" smtClean="0"/>
              <a:t>More from Lloyd </a:t>
            </a:r>
            <a:r>
              <a:rPr lang="en-US" dirty="0" smtClean="0"/>
              <a:t>following talk.</a:t>
            </a:r>
          </a:p>
          <a:p>
            <a:r>
              <a:rPr lang="en-US" dirty="0" smtClean="0"/>
              <a:t>Need a schedule overhaul as the one we just completed done so it is appropriately up to date for the dry run and documentation. (Early June absolute deadline)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upcoming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Mid-April ½ day EVO meeting</a:t>
            </a:r>
          </a:p>
          <a:p>
            <a:r>
              <a:rPr lang="en-US" dirty="0" smtClean="0"/>
              <a:t>May F2f at BNL</a:t>
            </a:r>
          </a:p>
          <a:p>
            <a:pPr lvl="1"/>
            <a:r>
              <a:rPr lang="en-US" dirty="0" smtClean="0"/>
              <a:t>UIC people should be available</a:t>
            </a:r>
          </a:p>
          <a:p>
            <a:r>
              <a:rPr lang="en-US" dirty="0" smtClean="0"/>
              <a:t>Heavy Flavor Meeting UIC June 17-18</a:t>
            </a:r>
          </a:p>
          <a:p>
            <a:pPr lvl="1"/>
            <a:r>
              <a:rPr lang="en-US" dirty="0"/>
              <a:t>http://www2.uic.edu/~kkaude2/hfworkshop2012/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2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much progress, and technically it is very promising.</a:t>
            </a:r>
          </a:p>
          <a:p>
            <a:r>
              <a:rPr lang="en-US" dirty="0" smtClean="0"/>
              <a:t>Schedules are tight as has always been known.</a:t>
            </a:r>
          </a:p>
          <a:p>
            <a:r>
              <a:rPr lang="en-US" dirty="0" smtClean="0"/>
              <a:t>Once the assembly schedule for IST is revisited, and the SSD production we will get </a:t>
            </a:r>
            <a:r>
              <a:rPr lang="en-US" smtClean="0"/>
              <a:t>a much better </a:t>
            </a:r>
            <a:r>
              <a:rPr lang="en-US" dirty="0" smtClean="0"/>
              <a:t>handle ahead of the OPA review.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Highlights (likely to be shown in other talks)</a:t>
            </a:r>
          </a:p>
          <a:p>
            <a:r>
              <a:rPr lang="en-US" dirty="0" smtClean="0"/>
              <a:t>RHIC news</a:t>
            </a:r>
          </a:p>
          <a:p>
            <a:r>
              <a:rPr lang="en-US" dirty="0" smtClean="0"/>
              <a:t>Schedules</a:t>
            </a:r>
          </a:p>
          <a:p>
            <a:r>
              <a:rPr lang="en-US" dirty="0" smtClean="0"/>
              <a:t>Financial Status</a:t>
            </a:r>
          </a:p>
          <a:p>
            <a:r>
              <a:rPr lang="en-US" dirty="0" smtClean="0"/>
              <a:t>OPA review &amp; Other meetings</a:t>
            </a:r>
          </a:p>
          <a:p>
            <a:r>
              <a:rPr lang="en-US" dirty="0" smtClean="0"/>
              <a:t>Issues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  <p:pic>
        <p:nvPicPr>
          <p:cNvPr id="7" name="Picture 6" descr="P1000300.JPG"/>
          <p:cNvPicPr/>
          <p:nvPr/>
        </p:nvPicPr>
        <p:blipFill>
          <a:blip r:embed="rId2" cstate="print"/>
          <a:srcRect l="19391" t="9375" r="18590" b="5529"/>
          <a:stretch>
            <a:fillRect/>
          </a:stretch>
        </p:blipFill>
        <p:spPr>
          <a:xfrm>
            <a:off x="801987" y="2471208"/>
            <a:ext cx="3686175" cy="3371850"/>
          </a:xfrm>
          <a:prstGeom prst="rect">
            <a:avLst/>
          </a:prstGeom>
        </p:spPr>
      </p:pic>
      <p:pic>
        <p:nvPicPr>
          <p:cNvPr id="8" name="Picture 7" descr="X:\t\tajohnson\public_html\STAR Photos@LBL 3-2-12\IMG_2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173" y="1083733"/>
            <a:ext cx="3041227" cy="47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01987" y="1438153"/>
            <a:ext cx="3230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RDO board designed , produced.</a:t>
            </a:r>
          </a:p>
          <a:p>
            <a:r>
              <a:rPr lang="en-US" dirty="0" smtClean="0"/>
              <a:t>Insertion rail moving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9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 dirty="0"/>
          </a:p>
        </p:txBody>
      </p:sp>
      <p:pic>
        <p:nvPicPr>
          <p:cNvPr id="5" name="Picture 4" descr="C:\Users\jhthomas\AppData\Local\Microsoft\Windows\Temporary Internet Files\Content.Word\ssd_mai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" y="2962064"/>
            <a:ext cx="2697480" cy="279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557867"/>
            <a:ext cx="5703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Nantes Engineers working on Ladder board design changes</a:t>
            </a:r>
          </a:p>
          <a:p>
            <a:r>
              <a:rPr lang="en-US" dirty="0" smtClean="0"/>
              <a:t>RDO board design and layout well underway.</a:t>
            </a:r>
          </a:p>
          <a:p>
            <a:r>
              <a:rPr lang="en-US" dirty="0" smtClean="0"/>
              <a:t>Software in slow control making good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6466"/>
            <a:ext cx="3657600" cy="2743200"/>
          </a:xfrm>
          <a:prstGeom prst="rect">
            <a:avLst/>
          </a:prstGeom>
        </p:spPr>
      </p:pic>
      <p:pic>
        <p:nvPicPr>
          <p:cNvPr id="8" name="Picture 7" descr="Cosmics_Cluste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56466"/>
            <a:ext cx="4349998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421" y="1682945"/>
            <a:ext cx="472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ladders populated with chips and APV</a:t>
            </a:r>
          </a:p>
          <a:p>
            <a:r>
              <a:rPr lang="en-US" dirty="0" smtClean="0"/>
              <a:t>Testing going well. Cosmic ray observed.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0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18" y="3233668"/>
            <a:ext cx="3038123" cy="2631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0" y="1625600"/>
            <a:ext cx="713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work of detailed </a:t>
            </a:r>
            <a:r>
              <a:rPr lang="en-US" dirty="0" err="1" smtClean="0"/>
              <a:t>Geant</a:t>
            </a:r>
            <a:r>
              <a:rPr lang="en-US" dirty="0" smtClean="0"/>
              <a:t> Geometry, and the </a:t>
            </a:r>
            <a:r>
              <a:rPr lang="en-US" dirty="0" err="1" smtClean="0"/>
              <a:t>BigFatChain</a:t>
            </a:r>
            <a:r>
              <a:rPr lang="en-US" dirty="0" smtClean="0"/>
              <a:t> (BFC.C).</a:t>
            </a:r>
          </a:p>
          <a:p>
            <a:r>
              <a:rPr lang="en-US" dirty="0" smtClean="0"/>
              <a:t>CCM and database efforts gearing up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8689" y="2547352"/>
            <a:ext cx="4942853" cy="3239310"/>
            <a:chOff x="209712" y="102212"/>
            <a:chExt cx="4942853" cy="32393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712" y="102212"/>
              <a:ext cx="4942853" cy="292077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35857" y="1223665"/>
              <a:ext cx="4499429" cy="2117857"/>
              <a:chOff x="235857" y="1223665"/>
              <a:chExt cx="4499429" cy="21178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35857" y="1223665"/>
                <a:ext cx="814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FGT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18859" y="1818305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PIXEL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56887" y="2340037"/>
                <a:ext cx="520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PST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54087" y="2972190"/>
                <a:ext cx="903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PIT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425771" y="1390188"/>
                <a:ext cx="861284" cy="4099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1993395" y="1742633"/>
                <a:ext cx="891064" cy="3037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321617" y="2751238"/>
                <a:ext cx="1413669" cy="3693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9463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Schedule</a:t>
            </a:r>
          </a:p>
          <a:p>
            <a:r>
              <a:rPr lang="en-US" dirty="0" smtClean="0"/>
              <a:t>DOE FY13, 14 guidance</a:t>
            </a:r>
          </a:p>
          <a:p>
            <a:pPr lvl="1"/>
            <a:r>
              <a:rPr lang="en-US" dirty="0" smtClean="0"/>
              <a:t>Combine 13/14 into 20 week run</a:t>
            </a:r>
          </a:p>
          <a:p>
            <a:r>
              <a:rPr lang="en-US" dirty="0" smtClean="0"/>
              <a:t>BNL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Plan of 15 week run-13.</a:t>
            </a:r>
          </a:p>
          <a:p>
            <a:pPr lvl="1"/>
            <a:r>
              <a:rPr lang="en-US" dirty="0" err="1" smtClean="0"/>
              <a:t>Vigdor</a:t>
            </a:r>
            <a:r>
              <a:rPr lang="en-US" dirty="0" smtClean="0"/>
              <a:t> still want to keep the Dec 1 cool down day</a:t>
            </a:r>
            <a:endParaRPr lang="en-US" dirty="0" smtClean="0"/>
          </a:p>
          <a:p>
            <a:r>
              <a:rPr lang="en-US" dirty="0" smtClean="0"/>
              <a:t>Upcoming BNL management </a:t>
            </a:r>
            <a:r>
              <a:rPr lang="en-US" dirty="0" smtClean="0"/>
              <a:t>changes important to RHIC and HFT.</a:t>
            </a:r>
          </a:p>
          <a:p>
            <a:pPr lvl="1"/>
            <a:r>
              <a:rPr lang="en-US" dirty="0" smtClean="0"/>
              <a:t>ALD, Physics </a:t>
            </a:r>
            <a:r>
              <a:rPr lang="en-US" dirty="0" err="1" smtClean="0"/>
              <a:t>Dept</a:t>
            </a:r>
            <a:r>
              <a:rPr lang="en-US" dirty="0" smtClean="0"/>
              <a:t> Chair.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consequence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ssume a run 13/14 would have to start in Sept, STAR roll-in must start ~ July 10.</a:t>
            </a:r>
          </a:p>
          <a:p>
            <a:r>
              <a:rPr lang="en-US" dirty="0" smtClean="0"/>
              <a:t>Neither IST not SSD </a:t>
            </a:r>
            <a:r>
              <a:rPr lang="en-US" dirty="0" smtClean="0"/>
              <a:t>can be </a:t>
            </a:r>
            <a:r>
              <a:rPr lang="en-US" dirty="0" smtClean="0"/>
              <a:t>installed.</a:t>
            </a:r>
          </a:p>
          <a:p>
            <a:r>
              <a:rPr lang="en-US" dirty="0" smtClean="0"/>
              <a:t>Even the PXL schedule would get close.</a:t>
            </a:r>
          </a:p>
          <a:p>
            <a:r>
              <a:rPr lang="en-US" dirty="0" smtClean="0"/>
              <a:t>Until this becomes de facto plans I will resist spending much effort from everyone on looking at alternatives (take efforts away from actual 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time we can talk about this at end of day.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June </a:t>
            </a:r>
            <a:r>
              <a:rPr lang="en-US" dirty="0"/>
              <a:t>10 Review of status of readiness for installation, ahead of decision to roll-out (from HFT point of view)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June </a:t>
            </a:r>
            <a:r>
              <a:rPr lang="en-US" dirty="0"/>
              <a:t>18 roll out effort </a:t>
            </a:r>
            <a:r>
              <a:rPr lang="en-US" dirty="0" smtClean="0"/>
              <a:t>begins ..The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July 16 Rollout complete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July </a:t>
            </a:r>
            <a:r>
              <a:rPr lang="en-US" dirty="0"/>
              <a:t>17-20 disassemble </a:t>
            </a:r>
            <a:r>
              <a:rPr lang="en-US" dirty="0" smtClean="0"/>
              <a:t>IDS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July-21- Aug 4 load </a:t>
            </a:r>
            <a:r>
              <a:rPr lang="en-US" dirty="0" smtClean="0"/>
              <a:t>test  Reassemble IDS </a:t>
            </a:r>
            <a:r>
              <a:rPr lang="en-US" dirty="0" smtClean="0">
                <a:solidFill>
                  <a:srgbClr val="FF0000"/>
                </a:solidFill>
              </a:rPr>
              <a:t>Load Test may not be needed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Aug 6- August 19  Assembly of IDS including WSC with FGT with PST and Be-beam pipe</a:t>
            </a:r>
          </a:p>
          <a:p>
            <a:pPr marL="400050" lvl="1" indent="0">
              <a:buNone/>
            </a:pPr>
            <a:r>
              <a:rPr lang="en-US" dirty="0"/>
              <a:t>The current assembly plan worked out by Eric requires this to be done on floor. For PXL only installation cleanness requirements are </a:t>
            </a:r>
            <a:r>
              <a:rPr lang="en-US" dirty="0" smtClean="0"/>
              <a:t>modest</a:t>
            </a:r>
            <a:r>
              <a:rPr lang="en-US" dirty="0"/>
              <a:t> </a:t>
            </a:r>
            <a:r>
              <a:rPr lang="en-US" dirty="0" smtClean="0"/>
              <a:t>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weeks of schedule contingency.</a:t>
            </a:r>
          </a:p>
          <a:p>
            <a:pPr marL="0" indent="0">
              <a:buNone/>
            </a:pPr>
            <a:r>
              <a:rPr lang="en-US" dirty="0" smtClean="0"/>
              <a:t>Sept</a:t>
            </a:r>
            <a:r>
              <a:rPr lang="en-US" dirty="0"/>
              <a:t>. 4 IDS lifted/rigger to platform</a:t>
            </a:r>
          </a:p>
          <a:p>
            <a:pPr marL="0" indent="0">
              <a:buNone/>
            </a:pPr>
            <a:r>
              <a:rPr lang="en-US" dirty="0"/>
              <a:t>This requires lifting assembled IDS to SVT platform. Critical lift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WC is still pushing assembly on SVT platform.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</a:t>
            </a:r>
            <a:r>
              <a:rPr lang="en-US" dirty="0" smtClean="0"/>
              <a:t>Sept </a:t>
            </a:r>
            <a:r>
              <a:rPr lang="en-US" dirty="0"/>
              <a:t>7 STAR roll in starts</a:t>
            </a:r>
          </a:p>
          <a:p>
            <a:pPr marL="0" indent="0">
              <a:buNone/>
            </a:pPr>
            <a:r>
              <a:rPr lang="en-US" dirty="0"/>
              <a:t>Following roll-in (Oct 15?)</a:t>
            </a:r>
          </a:p>
          <a:p>
            <a:pPr marL="400050" lvl="1" indent="0">
              <a:buNone/>
            </a:pPr>
            <a:r>
              <a:rPr lang="en-US" dirty="0"/>
              <a:t>Platform installation</a:t>
            </a:r>
          </a:p>
          <a:p>
            <a:pPr marL="400050" lvl="1" indent="0">
              <a:buNone/>
            </a:pPr>
            <a:r>
              <a:rPr lang="en-US" dirty="0"/>
              <a:t>Beam pipe </a:t>
            </a:r>
            <a:r>
              <a:rPr lang="en-US" dirty="0" smtClean="0"/>
              <a:t>connections, Bake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F2F LBNL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3755"/>
      </p:ext>
    </p:extLst>
  </p:cSld>
  <p:clrMapOvr>
    <a:masterClrMapping/>
  </p:clrMapOvr>
</p:sld>
</file>

<file path=ppt/theme/theme1.xml><?xml version="1.0" encoding="utf-8"?>
<a:theme xmlns:a="http://schemas.openxmlformats.org/drawingml/2006/main" name="HFT_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HFT_Meeting.potx</Template>
  <TotalTime>1550</TotalTime>
  <Words>734</Words>
  <Application>Microsoft Macintosh PowerPoint</Application>
  <PresentationFormat>On-screen Show (4:3)</PresentationFormat>
  <Paragraphs>129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HFT_Meeting</vt:lpstr>
      <vt:lpstr>HFT Overview</vt:lpstr>
      <vt:lpstr>Overview</vt:lpstr>
      <vt:lpstr>PXL</vt:lpstr>
      <vt:lpstr>SSD</vt:lpstr>
      <vt:lpstr>IST</vt:lpstr>
      <vt:lpstr>Software</vt:lpstr>
      <vt:lpstr>RHIC News</vt:lpstr>
      <vt:lpstr>High level consequence</vt:lpstr>
      <vt:lpstr>Summer Schedule</vt:lpstr>
      <vt:lpstr>Financial Status</vt:lpstr>
      <vt:lpstr>Issues</vt:lpstr>
      <vt:lpstr>Open Action Items </vt:lpstr>
      <vt:lpstr>OPA review</vt:lpstr>
      <vt:lpstr>Other upcoming meetings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flemming videbaek</dc:creator>
  <cp:lastModifiedBy>flemming videbaek</cp:lastModifiedBy>
  <cp:revision>21</cp:revision>
  <cp:lastPrinted>2012-03-13T19:42:11Z</cp:lastPrinted>
  <dcterms:created xsi:type="dcterms:W3CDTF">2010-11-27T15:18:16Z</dcterms:created>
  <dcterms:modified xsi:type="dcterms:W3CDTF">2012-03-14T15:30:06Z</dcterms:modified>
</cp:coreProperties>
</file>