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df" ContentType="application/pdf"/>
  <Override PartName="/ppt/slides/slide14.xml" ContentType="application/vnd.openxmlformats-officedocument.presentationml.slide+xml"/>
  <Default Extension="rels" ContentType="application/vnd.openxmlformats-package.relationships+xml"/>
  <Override PartName="/ppt/embeddings/Microsoft_PowerPoint_97_-_2003_Presentation25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embeddings/Microsoft_PowerPoint_97_-_2003_Presentation34.bin" ContentType="application/vnd.openxmlformats-officedocument.oleObject"/>
  <Override PartName="/ppt/embeddings/Microsoft_PowerPoint_97_-_2003_Presentation17.bin" ContentType="application/vnd.openxmlformats-officedocument.oleObject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embeddings/Microsoft_PowerPoint_97_-_2003_Presentation10.bin" ContentType="application/vnd.openxmlformats-officedocument.oleObject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embeddings/Microsoft_PowerPoint_97_-_2003_Presentation8.bin" ContentType="application/vnd.openxmlformats-officedocument.oleObject"/>
  <Override PartName="/ppt/notesSlides/notesSlide9.xml" ContentType="application/vnd.openxmlformats-officedocument.presentationml.notesSlide+xml"/>
  <Override PartName="/docProps/custom.xml" ContentType="application/vnd.openxmlformats-officedocument.custom-properties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embeddings/Microsoft_PowerPoint_97_-_2003_Presentation24.bin" ContentType="application/vnd.openxmlformats-officedocument.oleObject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embeddings/Microsoft_PowerPoint_97_-_2003_Presentation33.bin" ContentType="application/vnd.openxmlformats-officedocument.oleObject"/>
  <Default Extension="vml" ContentType="application/vnd.openxmlformats-officedocument.vmlDrawing"/>
  <Override PartName="/ppt/embeddings/Microsoft_PowerPoint_97_-_2003_Presentation16.bin" ContentType="application/vnd.openxmlformats-officedocument.oleObject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Override PartName="/ppt/embeddings/Microsoft_PowerPoint_97_-_2003_Presentation7.bin" ContentType="application/vnd.openxmlformats-officedocument.oleObject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embeddings/Microsoft_PowerPoint_97_-_2003_Presentation23.bin" ContentType="application/vnd.openxmlformats-officedocument.oleObject"/>
  <Override PartName="/ppt/presProps.xml" ContentType="application/vnd.openxmlformats-officedocument.presentationml.presProps+xml"/>
  <Override PartName="/ppt/notesSlides/notesSlide6.xml" ContentType="application/vnd.openxmlformats-officedocument.presentationml.notesSlide+xml"/>
  <Override PartName="/ppt/slides/slide26.xml" ContentType="application/vnd.openxmlformats-officedocument.presentationml.slide+xml"/>
  <Override PartName="/ppt/embeddings/Microsoft_PowerPoint_97_-_2003_Presentation32.bin" ContentType="application/vnd.openxmlformats-officedocument.oleObject"/>
  <Override PartName="/ppt/embeddings/Microsoft_PowerPoint_97_-_2003_Presentation15.bin" ContentType="application/vnd.openxmlformats-officedocument.oleObject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embeddings/Microsoft_PowerPoint_97_-_2003_Presentation6.bin" ContentType="application/vnd.openxmlformats-officedocument.oleObject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embeddings/Microsoft_PowerPoint_97_-_2003_Presentation22.bin" ContentType="application/vnd.openxmlformats-officedocument.oleObject"/>
  <Override PartName="/ppt/notesSlides/notesSlide5.xml" ContentType="application/vnd.openxmlformats-officedocument.presentationml.notesSlide+xml"/>
  <Override PartName="/ppt/embeddings/Microsoft_PowerPoint_97_-_2003_Presentation31.bin" ContentType="application/vnd.openxmlformats-officedocument.oleObject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embeddings/Microsoft_PowerPoint_97_-_2003_Presentation14.bin" ContentType="application/vnd.openxmlformats-officedocument.oleObject"/>
  <Override PartName="/ppt/slideLayouts/slideLayout9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embeddings/Microsoft_PowerPoint_97_-_2003_Presentation5.bin" ContentType="application/vnd.openxmlformats-officedocument.oleObject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embeddings/Microsoft_PowerPoint_97_-_2003_Presentation21.bin" ContentType="application/vnd.openxmlformats-officedocument.oleObject"/>
  <Override PartName="/ppt/notesSlides/notesSlide4.xml" ContentType="application/vnd.openxmlformats-officedocument.presentationml.notesSlide+xml"/>
  <Override PartName="/ppt/embeddings/Microsoft_PowerPoint_97_-_2003_Presentation3.bin" ContentType="application/vnd.openxmlformats-officedocument.oleObject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embeddings/Microsoft_PowerPoint_97_-_2003_Presentation30.bin" ContentType="application/vnd.openxmlformats-officedocument.oleObject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embeddings/Microsoft_PowerPoint_97_-_2003_Presentation13.bin" ContentType="application/vnd.openxmlformats-officedocument.oleObject"/>
  <Override PartName="/ppt/embeddings/Microsoft_PowerPoint_97_-_2003_Presentation29.bin" ContentType="application/vnd.openxmlformats-officedocument.oleObject"/>
  <Override PartName="/ppt/slideLayouts/slideLayout8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embeddings/Microsoft_PowerPoint_97_-_2003_Presentation4.bin" ContentType="application/vnd.openxmlformats-officedocument.oleObject"/>
  <Override PartName="/ppt/viewProps.xml" ContentType="application/vnd.openxmlformats-officedocument.presentationml.viewProps+xml"/>
  <Default Extension="jpeg" ContentType="image/jpeg"/>
  <Override PartName="/ppt/embeddings/Microsoft_PowerPoint_97_-_2003_Presentation27.bin" ContentType="application/vnd.openxmlformats-officedocument.oleObject"/>
  <Override PartName="/ppt/notesSlides/notesSlide11.xml" ContentType="application/vnd.openxmlformats-officedocument.presentationml.notesSlide+xml"/>
  <Override PartName="/ppt/embeddings/Microsoft_PowerPoint_97_-_2003_Presentation20.bin" ContentType="application/vnd.openxmlformats-officedocument.oleObject"/>
  <Override PartName="/ppt/notesSlides/notesSlide3.xml" ContentType="application/vnd.openxmlformats-officedocument.presentationml.notesSlide+xml"/>
  <Override PartName="/ppt/embeddings/Microsoft_PowerPoint_97_-_2003_Presentation2.bin" ContentType="application/vnd.openxmlformats-officedocument.oleObject"/>
  <Override PartName="/ppt/theme/theme2.xml" ContentType="application/vnd.openxmlformats-officedocument.theme+xml"/>
  <Override PartName="/ppt/embeddings/Microsoft_PowerPoint_97_-_2003_Presentation19.bin" ContentType="application/vnd.openxmlformats-officedocument.oleObject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embeddings/Microsoft_PowerPoint_97_-_2003_Presentation12.bin" ContentType="application/vnd.openxmlformats-officedocument.oleObject"/>
  <Override PartName="/ppt/slideLayouts/slideLayout7.xml" ContentType="application/vnd.openxmlformats-officedocument.presentationml.slideLayout+xml"/>
  <Override PartName="/ppt/embeddings/Microsoft_PowerPoint_97_-_2003_Presentation28.bin" ContentType="application/vnd.openxmlformats-officedocument.oleObject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Microsoft_PowerPoint_97_-_2003_Presentation26.bin" ContentType="application/vnd.openxmlformats-officedocument.oleObject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embeddings/Microsoft_PowerPoint_97_-_2003_Presentation1.bin" ContentType="application/vnd.openxmlformats-officedocument.oleObject"/>
  <Override PartName="/ppt/theme/theme1.xml" ContentType="application/vnd.openxmlformats-officedocument.theme+xml"/>
  <Override PartName="/ppt/embeddings/Microsoft_PowerPoint_97_-_2003_Presentation18.bin" ContentType="application/vnd.openxmlformats-officedocument.oleObject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s/slide6.xml" ContentType="application/vnd.openxmlformats-officedocument.presentationml.slide+xml"/>
  <Override PartName="/ppt/embeddings/Microsoft_PowerPoint_97_-_2003_Presentation11.bin" ContentType="application/vnd.openxmlformats-officedocument.oleObject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embeddings/Microsoft_PowerPoint_97_-_2003_Presentation9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67" r:id="rId2"/>
    <p:sldId id="396" r:id="rId3"/>
    <p:sldId id="395" r:id="rId4"/>
    <p:sldId id="394" r:id="rId5"/>
    <p:sldId id="380" r:id="rId6"/>
    <p:sldId id="392" r:id="rId7"/>
    <p:sldId id="387" r:id="rId8"/>
    <p:sldId id="404" r:id="rId9"/>
    <p:sldId id="413" r:id="rId10"/>
    <p:sldId id="407" r:id="rId11"/>
    <p:sldId id="405" r:id="rId12"/>
    <p:sldId id="411" r:id="rId13"/>
    <p:sldId id="406" r:id="rId14"/>
    <p:sldId id="408" r:id="rId15"/>
    <p:sldId id="414" r:id="rId16"/>
    <p:sldId id="409" r:id="rId17"/>
    <p:sldId id="410" r:id="rId18"/>
    <p:sldId id="412" r:id="rId19"/>
    <p:sldId id="416" r:id="rId20"/>
    <p:sldId id="418" r:id="rId21"/>
    <p:sldId id="419" r:id="rId22"/>
    <p:sldId id="421" r:id="rId23"/>
    <p:sldId id="420" r:id="rId24"/>
    <p:sldId id="423" r:id="rId25"/>
    <p:sldId id="424" r:id="rId26"/>
    <p:sldId id="422" r:id="rId27"/>
    <p:sldId id="417" r:id="rId28"/>
    <p:sldId id="426" r:id="rId29"/>
    <p:sldId id="425" r:id="rId30"/>
    <p:sldId id="427" r:id="rId31"/>
    <p:sldId id="428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075014"/>
    <a:srgbClr val="0D8222"/>
    <a:srgbClr val="FFFF00"/>
    <a:srgbClr val="000099"/>
    <a:srgbClr val="FFFF99"/>
    <a:srgbClr val="FFF5E6"/>
    <a:srgbClr val="F0E0FF"/>
    <a:srgbClr val="E9020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28" y="-360"/>
      </p:cViewPr>
      <p:guideLst>
        <p:guide orient="horz" pos="24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4D18A827-7596-1A4F-8B9F-0EF088E4FC48}" type="slidenum">
              <a:rPr lang="en-US"/>
              <a:pPr/>
              <a:t>24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75F84EA7-3D79-A543-B4B8-CFFD6C69D09B}" type="slidenum">
              <a:rPr lang="en-US"/>
              <a:pPr/>
              <a:t>25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4C8FEFA-80F0-254B-A4FD-0D91AC0FA1AE}" type="slidenum">
              <a:rPr lang="en-US"/>
              <a:pPr/>
              <a:t>26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4C8FEFA-80F0-254B-A4FD-0D91AC0FA1AE}" type="slidenum">
              <a:rPr lang="en-US"/>
              <a:pPr/>
              <a:t>27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8621CF4A-BC6E-9D4A-994C-6462E09E35EF}" type="slidenum">
              <a:rPr lang="en-US"/>
              <a:pPr/>
              <a:t>5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4C8FEFA-80F0-254B-A4FD-0D91AC0FA1AE}" type="slidenum">
              <a:rPr lang="en-US"/>
              <a:pPr/>
              <a:t>18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4C8FEFA-80F0-254B-A4FD-0D91AC0FA1AE}" type="slidenum">
              <a:rPr lang="en-US"/>
              <a:pPr/>
              <a:t>19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/>
          <p:cNvSpPr>
            <a:spLocks noGrp="1" noChangeArrowheads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98239121-C4C2-8443-A97B-8283E229EF54}" type="slidenum">
              <a:rPr lang="en-US"/>
              <a:pPr/>
              <a:t>20</a:t>
            </a:fld>
            <a:endParaRPr lang="en-US"/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4C8FEFA-80F0-254B-A4FD-0D91AC0FA1AE}" type="slidenum">
              <a:rPr lang="en-US"/>
              <a:pPr/>
              <a:t>21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4C8FEFA-80F0-254B-A4FD-0D91AC0FA1AE}" type="slidenum">
              <a:rPr lang="en-US"/>
              <a:pPr/>
              <a:t>22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4C8FEFA-80F0-254B-A4FD-0D91AC0FA1AE}" type="slidenum">
              <a:rPr lang="en-US"/>
              <a:pPr/>
              <a:t>23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2.bin"/><Relationship Id="rId4" Type="http://schemas.openxmlformats.org/officeDocument/2006/relationships/oleObject" Target="../embeddings/Microsoft_PowerPoint_97_-_2003_Presentation3.bin"/><Relationship Id="rId5" Type="http://schemas.openxmlformats.org/officeDocument/2006/relationships/oleObject" Target="../embeddings/Microsoft_PowerPoint_97_-_2003_Presentation4.bin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29.bin"/><Relationship Id="rId4" Type="http://schemas.openxmlformats.org/officeDocument/2006/relationships/oleObject" Target="../embeddings/Microsoft_PowerPoint_97_-_2003_Presentation30.bin"/><Relationship Id="rId5" Type="http://schemas.openxmlformats.org/officeDocument/2006/relationships/oleObject" Target="../embeddings/Microsoft_PowerPoint_97_-_2003_Presentation31.bin"/><Relationship Id="rId1" Type="http://schemas.openxmlformats.org/officeDocument/2006/relationships/vmlDrawing" Target="../drawings/vmlDrawing11.vml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32.bin"/><Relationship Id="rId4" Type="http://schemas.openxmlformats.org/officeDocument/2006/relationships/oleObject" Target="../embeddings/Microsoft_PowerPoint_97_-_2003_Presentation33.bin"/><Relationship Id="rId5" Type="http://schemas.openxmlformats.org/officeDocument/2006/relationships/oleObject" Target="../embeddings/Microsoft_PowerPoint_97_-_2003_Presentation34.bin"/><Relationship Id="rId1" Type="http://schemas.openxmlformats.org/officeDocument/2006/relationships/vmlDrawing" Target="../drawings/vmlDrawing12.vml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5.bin"/><Relationship Id="rId4" Type="http://schemas.openxmlformats.org/officeDocument/2006/relationships/oleObject" Target="../embeddings/Microsoft_PowerPoint_97_-_2003_Presentation6.bin"/><Relationship Id="rId5" Type="http://schemas.openxmlformats.org/officeDocument/2006/relationships/oleObject" Target="../embeddings/Microsoft_PowerPoint_97_-_2003_Presentation7.bin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8.bin"/><Relationship Id="rId4" Type="http://schemas.openxmlformats.org/officeDocument/2006/relationships/oleObject" Target="../embeddings/Microsoft_PowerPoint_97_-_2003_Presentation9.bin"/><Relationship Id="rId5" Type="http://schemas.openxmlformats.org/officeDocument/2006/relationships/oleObject" Target="../embeddings/Microsoft_PowerPoint_97_-_2003_Presentation10.bin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11.bin"/><Relationship Id="rId4" Type="http://schemas.openxmlformats.org/officeDocument/2006/relationships/oleObject" Target="../embeddings/Microsoft_PowerPoint_97_-_2003_Presentation12.bin"/><Relationship Id="rId5" Type="http://schemas.openxmlformats.org/officeDocument/2006/relationships/oleObject" Target="../embeddings/Microsoft_PowerPoint_97_-_2003_Presentation13.bin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14.bin"/><Relationship Id="rId4" Type="http://schemas.openxmlformats.org/officeDocument/2006/relationships/oleObject" Target="../embeddings/Microsoft_PowerPoint_97_-_2003_Presentation15.bin"/><Relationship Id="rId5" Type="http://schemas.openxmlformats.org/officeDocument/2006/relationships/oleObject" Target="../embeddings/Microsoft_PowerPoint_97_-_2003_Presentation16.bin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17.bin"/><Relationship Id="rId4" Type="http://schemas.openxmlformats.org/officeDocument/2006/relationships/oleObject" Target="../embeddings/Microsoft_PowerPoint_97_-_2003_Presentation18.bin"/><Relationship Id="rId5" Type="http://schemas.openxmlformats.org/officeDocument/2006/relationships/oleObject" Target="../embeddings/Microsoft_PowerPoint_97_-_2003_Presentation19.bin"/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20.bin"/><Relationship Id="rId4" Type="http://schemas.openxmlformats.org/officeDocument/2006/relationships/oleObject" Target="../embeddings/Microsoft_PowerPoint_97_-_2003_Presentation21.bin"/><Relationship Id="rId5" Type="http://schemas.openxmlformats.org/officeDocument/2006/relationships/oleObject" Target="../embeddings/Microsoft_PowerPoint_97_-_2003_Presentation22.bin"/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23.bin"/><Relationship Id="rId4" Type="http://schemas.openxmlformats.org/officeDocument/2006/relationships/oleObject" Target="../embeddings/Microsoft_PowerPoint_97_-_2003_Presentation24.bin"/><Relationship Id="rId5" Type="http://schemas.openxmlformats.org/officeDocument/2006/relationships/oleObject" Target="../embeddings/Microsoft_PowerPoint_97_-_2003_Presentation25.bin"/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26.bin"/><Relationship Id="rId4" Type="http://schemas.openxmlformats.org/officeDocument/2006/relationships/oleObject" Target="../embeddings/Microsoft_PowerPoint_97_-_2003_Presentation27.bin"/><Relationship Id="rId5" Type="http://schemas.openxmlformats.org/officeDocument/2006/relationships/oleObject" Target="../embeddings/Microsoft_PowerPoint_97_-_2003_Presentation28.bin"/><Relationship Id="rId1" Type="http://schemas.openxmlformats.org/officeDocument/2006/relationships/vmlDrawing" Target="../drawings/vmlDrawing10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4034" r:id="rId3" imgW="0" imgH="0" progId="PowerPoint.Show.8">
              <p:embed/>
            </p:oleObj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4035" r:id="rId4" imgW="0" imgH="0" progId="PowerPoint.Show.8">
              <p:embed/>
            </p:oleObj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4036" r:id="rId5" imgW="0" imgH="0" progId="PowerPoint.Show.8">
              <p:embed/>
            </p:oleObj>
          </a:graphicData>
        </a:graphic>
      </p:graphicFrame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3250" r:id="rId3" imgW="0" imgH="0" progId="PowerPoint.Show.8">
              <p:embed/>
            </p:oleObj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3251" r:id="rId4" imgW="0" imgH="0" progId="PowerPoint.Show.8">
              <p:embed/>
            </p:oleObj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3252" r:id="rId5" imgW="0" imgH="0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3AAEA-CCE8-5E49-BC51-45FA2FFB3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4274" r:id="rId3" imgW="0" imgH="0" progId="PowerPoint.Show.8">
              <p:embed/>
            </p:oleObj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4275" r:id="rId4" imgW="0" imgH="0" progId="PowerPoint.Show.8">
              <p:embed/>
            </p:oleObj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4276" r:id="rId5" imgW="0" imgH="0" progId="PowerPoint.Show.8">
              <p:embed/>
            </p:oleObj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D3278-2F6C-344B-A623-16A741C6C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762000"/>
            <a:ext cx="7772400" cy="2590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505200"/>
            <a:ext cx="7772400" cy="2590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10/11/10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228600"/>
          </a:xfrm>
        </p:spPr>
        <p:txBody>
          <a:bodyPr/>
          <a:lstStyle>
            <a:lvl1pPr>
              <a:defRPr smtClean="0"/>
            </a:lvl1pPr>
          </a:lstStyle>
          <a:p>
            <a:fld id="{76C121D0-D930-3E47-8DC3-5CBB549484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5058" r:id="rId3" imgW="0" imgH="0" progId="PowerPoint.Show.8">
              <p:embed/>
            </p:oleObj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5059" r:id="rId4" imgW="0" imgH="0" progId="PowerPoint.Show.8">
              <p:embed/>
            </p:oleObj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5060" r:id="rId5" imgW="0" imgH="0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1AC4D-0739-984B-8047-6E97FCCB1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6082" r:id="rId3" imgW="0" imgH="0" progId="PowerPoint.Show.8">
              <p:embed/>
            </p:oleObj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6083" r:id="rId4" imgW="0" imgH="0" progId="PowerPoint.Show.8">
              <p:embed/>
            </p:oleObj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6084" r:id="rId5" imgW="0" imgH="0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573B9-D3FB-C244-AADE-D7A237F16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7106" r:id="rId3" imgW="0" imgH="0" progId="PowerPoint.Show.8">
              <p:embed/>
            </p:oleObj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7107" r:id="rId4" imgW="0" imgH="0" progId="PowerPoint.Show.8">
              <p:embed/>
            </p:oleObj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7108" r:id="rId5" imgW="0" imgH="0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AD54C-26E4-1149-AD66-5B964545C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8130" r:id="rId3" imgW="0" imgH="0" progId="PowerPoint.Show.8">
              <p:embed/>
            </p:oleObj>
          </a:graphicData>
        </a:graphic>
      </p:graphicFrame>
      <p:graphicFrame>
        <p:nvGraphicFramePr>
          <p:cNvPr id="8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8131" r:id="rId4" imgW="0" imgH="0" progId="PowerPoint.Show.8">
              <p:embed/>
            </p:oleObj>
          </a:graphicData>
        </a:graphic>
      </p:graphicFrame>
      <p:graphicFrame>
        <p:nvGraphicFramePr>
          <p:cNvPr id="9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8132" r:id="rId5" imgW="0" imgH="0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F2A36-4459-CB41-8D36-CB03AEDA6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9154" r:id="rId3" imgW="0" imgH="0" progId="PowerPoint.Show.8">
              <p:embed/>
            </p:oleObj>
          </a:graphicData>
        </a:graphic>
      </p:graphicFrame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9155" r:id="rId4" imgW="0" imgH="0" progId="PowerPoint.Show.8">
              <p:embed/>
            </p:oleObj>
          </a:graphicData>
        </a:graphic>
      </p:graphicFrame>
      <p:graphicFrame>
        <p:nvGraphicFramePr>
          <p:cNvPr id="5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9156" r:id="rId5" imgW="0" imgH="0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71CF5-9CC1-A442-B6F0-FFA50AAE1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0178" r:id="rId3" imgW="0" imgH="0" progId="PowerPoint.Show.8">
              <p:embed/>
            </p:oleObj>
          </a:graphicData>
        </a:graphic>
      </p:graphicFrame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0179" r:id="rId4" imgW="0" imgH="0" progId="PowerPoint.Show.8">
              <p:embed/>
            </p:oleObj>
          </a:graphicData>
        </a:graphic>
      </p:graphicFrame>
      <p:graphicFrame>
        <p:nvGraphicFramePr>
          <p:cNvPr id="4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0180" r:id="rId5" imgW="0" imgH="0" progId="PowerPoint.Show.8">
              <p:embed/>
            </p:oleObj>
          </a:graphicData>
        </a:graphic>
      </p:graphicFrame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E1DB2-E436-114C-BB6C-60A34271D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1202" r:id="rId3" imgW="0" imgH="0" progId="PowerPoint.Show.8">
              <p:embed/>
            </p:oleObj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1203" r:id="rId4" imgW="0" imgH="0" progId="PowerPoint.Show.8">
              <p:embed/>
            </p:oleObj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1204" r:id="rId5" imgW="0" imgH="0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820EE-628E-4041-919D-2F9BDDDE3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2226" r:id="rId3" imgW="0" imgH="0" progId="PowerPoint.Show.8">
              <p:embed/>
            </p:oleObj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2227" r:id="rId4" imgW="0" imgH="0" progId="PowerPoint.Show.8">
              <p:embed/>
            </p:oleObj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2228" r:id="rId5" imgW="0" imgH="0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21044-B7E1-0B4A-ABF7-178C34404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vmlDrawing" Target="../drawings/vmlDrawing1.vml"/><Relationship Id="rId15" Type="http://schemas.openxmlformats.org/officeDocument/2006/relationships/oleObject" Target="../embeddings/Microsoft_PowerPoint_97_-_2003_Presentation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0E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04800"/>
            <a:ext cx="6705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400800"/>
            <a:ext cx="1371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fld id="{457A2924-550F-A844-B488-20E48614E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latin typeface="Helvetica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1026" r:id="rId15" imgW="0" imgH="0" progId="PowerPoint.Show.8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rgbClr val="000099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drupal.star.bnl.gov/STAR/event/2010/09/03/hft-software/qa-mtd-b-jpsi-muon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df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df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0000FF"/>
                </a:solidFill>
              </a:rPr>
              <a:t>Software Update </a:t>
            </a:r>
            <a:br>
              <a:rPr lang="en-US" sz="4000" dirty="0" smtClean="0">
                <a:solidFill>
                  <a:srgbClr val="0000FF"/>
                </a:solidFill>
              </a:rPr>
            </a:br>
            <a:r>
              <a:rPr lang="en-US" sz="1400" dirty="0" smtClean="0">
                <a:solidFill>
                  <a:srgbClr val="0000FF"/>
                </a:solidFill>
              </a:rPr>
              <a:t>(since LBL TC meeting in May 2010)</a:t>
            </a:r>
            <a:endParaRPr lang="en-US" sz="4000" dirty="0" smtClean="0">
              <a:solidFill>
                <a:srgbClr val="0000FF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0400"/>
            <a:ext cx="6400800" cy="685800"/>
          </a:xfrm>
        </p:spPr>
        <p:txBody>
          <a:bodyPr/>
          <a:lstStyle/>
          <a:p>
            <a:r>
              <a:rPr lang="en-US" smtClean="0">
                <a:solidFill>
                  <a:srgbClr val="0000FF"/>
                </a:solidFill>
              </a:rPr>
              <a:t> S. Margetis, KSU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152400" y="6581775"/>
            <a:ext cx="2432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omic Sans MS" charset="0"/>
              </a:rPr>
              <a:t>TC-f2f, October 14, 2010, BNL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EB2489C-4BFA-AE4E-92B0-1C2D9F87B656}" type="slidenum">
              <a:rPr lang="en-US" smtClean="0">
                <a:latin typeface="Times New Roman" charset="0"/>
              </a:rPr>
              <a:pPr/>
              <a:t>10</a:t>
            </a:fld>
            <a:endParaRPr lang="en-US" smtClean="0">
              <a:latin typeface="Times New Roman" charset="0"/>
            </a:endParaRPr>
          </a:p>
        </p:txBody>
      </p:sp>
      <p:pic>
        <p:nvPicPr>
          <p:cNvPr id="29699" name="Picture 3" descr="HFT 6 Face Tube Horizont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0975" y="1087438"/>
            <a:ext cx="6242050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90600" y="228600"/>
            <a:ext cx="7503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Test survey of a PXL naked sector (no chip)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1" name="Content Placeholder 4" descr="HFT 6 Face Tube Vertica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750" r="-13750"/>
          <a:stretch>
            <a:fillRect/>
          </a:stretch>
        </p:blipFill>
        <p:spPr/>
      </p:pic>
      <p:sp>
        <p:nvSpPr>
          <p:cNvPr id="2765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02CCD90-A2E8-7148-8750-57FF75EB9C8B}" type="slidenum">
              <a:rPr lang="en-US" smtClean="0">
                <a:latin typeface="Times New Roman" charset="0"/>
              </a:rPr>
              <a:pPr/>
              <a:t>11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63" y="228600"/>
            <a:ext cx="873125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C26E777-7BDE-D246-B624-7DD6C0A09034}" type="slidenum">
              <a:rPr lang="en-US" smtClean="0">
                <a:latin typeface="Times New Roman" charset="0"/>
              </a:rPr>
              <a:pPr/>
              <a:t>12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0" y="6400800"/>
            <a:ext cx="1905000" cy="457200"/>
          </a:xfrm>
          <a:noFill/>
          <a:ln w="9525"/>
        </p:spPr>
        <p:txBody>
          <a:bodyPr/>
          <a:lstStyle/>
          <a:p>
            <a:pPr algn="l"/>
            <a:fld id="{4004A0A0-7C74-574D-8B5D-D5772F3DC91A}" type="slidenum">
              <a:rPr lang="en-US" sz="800" b="1">
                <a:latin typeface="Helvetica" charset="0"/>
              </a:rPr>
              <a:pPr algn="l"/>
              <a:t>13</a:t>
            </a:fld>
            <a:endParaRPr lang="en-US" sz="800" b="1">
              <a:latin typeface="Helvetica" charset="0"/>
            </a:endParaRPr>
          </a:p>
        </p:txBody>
      </p:sp>
      <p:pic>
        <p:nvPicPr>
          <p:cNvPr id="28675" name="Picture 1"/>
          <p:cNvPicPr>
            <a:picLocks noChangeAspect="1" noChangeArrowheads="1"/>
          </p:cNvPicPr>
          <p:nvPr/>
        </p:nvPicPr>
        <p:blipFill>
          <a:blip r:embed="rId2"/>
          <a:srcRect l="21954" t="25897" r="17789" b="5385"/>
          <a:stretch>
            <a:fillRect/>
          </a:stretch>
        </p:blipFill>
        <p:spPr bwMode="auto">
          <a:xfrm>
            <a:off x="762000" y="1219200"/>
            <a:ext cx="8229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2"/>
          <p:cNvSpPr txBox="1">
            <a:spLocks noChangeArrowheads="1"/>
          </p:cNvSpPr>
          <p:nvPr/>
        </p:nvSpPr>
        <p:spPr bwMode="auto">
          <a:xfrm>
            <a:off x="304800" y="0"/>
            <a:ext cx="6477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 charset="0"/>
              </a:rPr>
              <a:t>Visualization of touch probe data in solid works</a:t>
            </a:r>
          </a:p>
          <a:p>
            <a:r>
              <a:rPr lang="en-US" sz="1600">
                <a:latin typeface="Calibri" charset="0"/>
              </a:rPr>
              <a:t>Coordinate Measuring Machine gives touch probe ball location plus a unit vector in the direction of the touch force.  This figure shows ball location plus ball radius times unit vector. </a:t>
            </a:r>
          </a:p>
        </p:txBody>
      </p:sp>
      <p:sp>
        <p:nvSpPr>
          <p:cNvPr id="28677" name="TextBox 3"/>
          <p:cNvSpPr txBox="1">
            <a:spLocks noChangeArrowheads="1"/>
          </p:cNvSpPr>
          <p:nvPr/>
        </p:nvSpPr>
        <p:spPr bwMode="auto">
          <a:xfrm>
            <a:off x="762000" y="1219200"/>
            <a:ext cx="4419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 charset="0"/>
              </a:rPr>
              <a:t>Michael and Xiangming have developed code for putting coordinate machine data into more convenient form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96671F6-26AB-8346-B3C0-C4FF63596311}" type="slidenum">
              <a:rPr lang="en-US" smtClean="0">
                <a:latin typeface="Times New Roman" charset="0"/>
              </a:rPr>
              <a:pPr/>
              <a:t>14</a:t>
            </a:fld>
            <a:endParaRPr lang="en-US" smtClean="0">
              <a:latin typeface="Times New Roman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4800" y="990600"/>
            <a:ext cx="5638800" cy="4191000"/>
            <a:chOff x="457200" y="1752600"/>
            <a:chExt cx="5638800" cy="4191000"/>
          </a:xfrm>
        </p:grpSpPr>
        <p:pic>
          <p:nvPicPr>
            <p:cNvPr id="30723" name="Picture 2" descr="yx.jpg"/>
            <p:cNvPicPr>
              <a:picLocks noChangeAspect="1"/>
            </p:cNvPicPr>
            <p:nvPr/>
          </p:nvPicPr>
          <p:blipFill>
            <a:blip r:embed="rId2"/>
            <a:srcRect l="4762" t="8485" r="7143" b="6790"/>
            <a:stretch>
              <a:fillRect/>
            </a:stretch>
          </p:blipFill>
          <p:spPr bwMode="auto">
            <a:xfrm>
              <a:off x="457200" y="1752600"/>
              <a:ext cx="5638800" cy="419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4" name="Oval 3"/>
            <p:cNvSpPr>
              <a:spLocks noChangeArrowheads="1"/>
            </p:cNvSpPr>
            <p:nvPr/>
          </p:nvSpPr>
          <p:spPr bwMode="auto">
            <a:xfrm>
              <a:off x="4876800" y="3048000"/>
              <a:ext cx="457200" cy="1447800"/>
            </a:xfrm>
            <a:prstGeom prst="ellipse">
              <a:avLst/>
            </a:prstGeom>
            <a:noFill/>
            <a:ln w="19050">
              <a:solidFill>
                <a:srgbClr val="E9020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Picture 3" descr="HFT 6 Face Tube Horizonta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381000"/>
            <a:ext cx="2587625" cy="194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3400" y="228600"/>
            <a:ext cx="4785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Testing/playing with plane fitting in Minuit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3048000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This is not the actual chip surface</a:t>
            </a:r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Surface irregularities much bigger than machine errors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38201" y="5562600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We would need to take measurements with mock/real chips on to decide on method: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 - fitting, interpolation ?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 - good tolerance (plane shift by </a:t>
            </a:r>
            <a:r>
              <a:rPr lang="en-US" sz="1600" dirty="0" err="1" smtClean="0">
                <a:solidFill>
                  <a:srgbClr val="0000FF"/>
                </a:solidFill>
              </a:rPr>
              <a:t>d</a:t>
            </a:r>
            <a:r>
              <a:rPr lang="en-US" sz="1600" dirty="0" smtClean="0">
                <a:solidFill>
                  <a:srgbClr val="0000FF"/>
                </a:solidFill>
              </a:rPr>
              <a:t> results in </a:t>
            </a:r>
            <a:r>
              <a:rPr lang="en-US" sz="1600" dirty="0" err="1" smtClean="0">
                <a:solidFill>
                  <a:srgbClr val="0000FF"/>
                </a:solidFill>
              </a:rPr>
              <a:t>d</a:t>
            </a:r>
            <a:r>
              <a:rPr lang="en-US" sz="1600" dirty="0" smtClean="0">
                <a:solidFill>
                  <a:srgbClr val="0000FF"/>
                </a:solidFill>
              </a:rPr>
              <a:t>*</a:t>
            </a:r>
            <a:r>
              <a:rPr lang="en-US" sz="1600" dirty="0" err="1" smtClean="0">
                <a:solidFill>
                  <a:srgbClr val="0000FF"/>
                </a:solidFill>
              </a:rPr>
              <a:t>sin</a:t>
            </a:r>
            <a:r>
              <a:rPr lang="en-US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r>
              <a:rPr lang="en-US" sz="1600" dirty="0" smtClean="0">
                <a:solidFill>
                  <a:srgbClr val="0000FF"/>
                </a:solidFill>
              </a:rPr>
              <a:t> hit shift in plane) . For </a:t>
            </a:r>
            <a:r>
              <a:rPr lang="en-US" sz="1600" dirty="0" err="1" smtClean="0">
                <a:solidFill>
                  <a:srgbClr val="0000FF"/>
                </a:solidFill>
              </a:rPr>
              <a:t>d</a:t>
            </a:r>
            <a:r>
              <a:rPr lang="en-US" sz="1600" dirty="0" smtClean="0">
                <a:solidFill>
                  <a:srgbClr val="0000FF"/>
                </a:solidFill>
              </a:rPr>
              <a:t>=100 </a:t>
            </a:r>
            <a:r>
              <a:rPr lang="en-US" sz="1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0000FF"/>
                </a:solidFill>
              </a:rPr>
              <a:t>m and track angle of 5 degrees the shift is 9 </a:t>
            </a:r>
            <a:r>
              <a:rPr lang="en-US" sz="1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0000FF"/>
                </a:solidFill>
              </a:rPr>
              <a:t>m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8E1DB2-E436-114C-BB6C-60A34271D7C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43400" y="4114800"/>
            <a:ext cx="4507138" cy="46166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   1  </a:t>
            </a:r>
            <a:r>
              <a:rPr lang="en-US" sz="1200" dirty="0" err="1" smtClean="0"/>
              <a:t>nx</a:t>
            </a:r>
            <a:r>
              <a:rPr lang="en-US" sz="1200" dirty="0" smtClean="0"/>
              <a:t>          -1.60589e-01   1.09483e-02   1.37988e-06  -1.34132e+00</a:t>
            </a:r>
          </a:p>
          <a:p>
            <a:r>
              <a:rPr lang="en-US" sz="1200" dirty="0" smtClean="0"/>
              <a:t>   2  </a:t>
            </a:r>
            <a:r>
              <a:rPr lang="en-US" sz="1200" dirty="0" err="1" smtClean="0"/>
              <a:t>ny</a:t>
            </a:r>
            <a:r>
              <a:rPr lang="en-US" sz="1200" dirty="0" smtClean="0"/>
              <a:t>           9.87121e-01   1.78981e-03   4.70696e-07   1.35967e+01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4343400" y="3124200"/>
            <a:ext cx="4507138" cy="46166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   1  </a:t>
            </a:r>
            <a:r>
              <a:rPr lang="en-US" sz="1200" dirty="0" err="1" smtClean="0"/>
              <a:t>nx</a:t>
            </a:r>
            <a:r>
              <a:rPr lang="en-US" sz="1200" dirty="0" smtClean="0"/>
              <a:t>           3.56700e-02   1.00150e-02   1.00693e-05   2.11277e+00</a:t>
            </a:r>
          </a:p>
          <a:p>
            <a:r>
              <a:rPr lang="en-US" sz="1200" dirty="0" smtClean="0"/>
              <a:t>   2  </a:t>
            </a:r>
            <a:r>
              <a:rPr lang="en-US" sz="1200" dirty="0" err="1" smtClean="0"/>
              <a:t>ny</a:t>
            </a:r>
            <a:r>
              <a:rPr lang="en-US" sz="1200" dirty="0" smtClean="0"/>
              <a:t>           9.99381e-01   4.00012e-04   4.76542e-07   5.77249e+01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4343400" y="2209800"/>
            <a:ext cx="4484371" cy="46166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   1  </a:t>
            </a:r>
            <a:r>
              <a:rPr lang="en-US" sz="1200" dirty="0" err="1" smtClean="0"/>
              <a:t>nx</a:t>
            </a:r>
            <a:r>
              <a:rPr lang="en-US" sz="1200" dirty="0" smtClean="0"/>
              <a:t>           2.79475e-01   6.72162e-03   2.78590e-06  -1.50675e-01</a:t>
            </a:r>
          </a:p>
          <a:p>
            <a:r>
              <a:rPr lang="en-US" sz="1200" dirty="0" smtClean="0"/>
              <a:t>   2  </a:t>
            </a:r>
            <a:r>
              <a:rPr lang="en-US" sz="1200" dirty="0" err="1" smtClean="0"/>
              <a:t>ny</a:t>
            </a:r>
            <a:r>
              <a:rPr lang="en-US" sz="1200" dirty="0" smtClean="0"/>
              <a:t>           9.60266e-01   2.00140e-03   8.29867e-07  -5.52819e-01</a:t>
            </a:r>
            <a:endParaRPr lang="en-US" sz="12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90600" y="152400"/>
            <a:ext cx="6705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Carbon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surface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(testing Minuit</a:t>
            </a:r>
            <a:r>
              <a:rPr lang="en-US" b="1" kern="0" dirty="0" smtClean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-2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5334000"/>
            <a:ext cx="8229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E90202"/>
                </a:solidFill>
              </a:rPr>
              <a:t> Carbon surface is too rough for accuracy estimations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E90202"/>
                </a:solidFill>
              </a:rPr>
              <a:t> Plane fits likely to be combined with Gaussians or ?? in order to accommodate surface/glue bumps </a:t>
            </a:r>
            <a:endParaRPr lang="en-US" sz="1600" dirty="0">
              <a:solidFill>
                <a:srgbClr val="E90202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6200" y="1295400"/>
            <a:ext cx="3810000" cy="3581400"/>
            <a:chOff x="76200" y="1295400"/>
            <a:chExt cx="3810000" cy="3581400"/>
          </a:xfrm>
        </p:grpSpPr>
        <p:pic>
          <p:nvPicPr>
            <p:cNvPr id="3" name="Picture 2" descr="YXviewfitbig.jpg"/>
            <p:cNvPicPr>
              <a:picLocks noChangeAspect="1"/>
            </p:cNvPicPr>
            <p:nvPr/>
          </p:nvPicPr>
          <p:blipFill>
            <a:blip r:embed="rId2"/>
            <a:srcRect l="3975" t="10714" r="8891" b="5357"/>
            <a:stretch>
              <a:fillRect/>
            </a:stretch>
          </p:blipFill>
          <p:spPr>
            <a:xfrm>
              <a:off x="152400" y="1295400"/>
              <a:ext cx="3733800" cy="35814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200400" y="4495800"/>
              <a:ext cx="3000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y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200" y="1752600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x</a:t>
              </a:r>
              <a:endParaRPr lang="en-US" sz="1600" dirty="0"/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011680" y="4627880"/>
              <a:ext cx="2286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72720" y="2849880"/>
              <a:ext cx="152400" cy="3048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2373387-35DF-CB49-9288-A920E3F8617C}" type="slidenum">
              <a:rPr lang="en-US" smtClean="0">
                <a:latin typeface="Times New Roman" charset="0"/>
              </a:rPr>
              <a:pPr/>
              <a:t>16</a:t>
            </a:fld>
            <a:endParaRPr lang="en-US" smtClean="0">
              <a:latin typeface="Times New Roman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22463" y="152400"/>
            <a:ext cx="5299075" cy="5257800"/>
            <a:chOff x="1922463" y="152400"/>
            <a:chExt cx="5299075" cy="5257800"/>
          </a:xfrm>
        </p:grpSpPr>
        <p:pic>
          <p:nvPicPr>
            <p:cNvPr id="31747" name="Picture 2" descr="Weight40g_Simu.jpg"/>
            <p:cNvPicPr>
              <a:picLocks noChangeAspect="1"/>
            </p:cNvPicPr>
            <p:nvPr/>
          </p:nvPicPr>
          <p:blipFill>
            <a:blip r:embed="rId2"/>
            <a:srcRect t="2222" b="21111"/>
            <a:stretch>
              <a:fillRect/>
            </a:stretch>
          </p:blipFill>
          <p:spPr bwMode="auto">
            <a:xfrm>
              <a:off x="1922463" y="152400"/>
              <a:ext cx="5299075" cy="525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48" name="TextBox 3"/>
            <p:cNvSpPr txBox="1">
              <a:spLocks noChangeArrowheads="1"/>
            </p:cNvSpPr>
            <p:nvPr/>
          </p:nvSpPr>
          <p:spPr bwMode="auto">
            <a:xfrm>
              <a:off x="2514600" y="4876800"/>
              <a:ext cx="1273105" cy="338554"/>
            </a:xfrm>
            <a:prstGeom prst="rect">
              <a:avLst/>
            </a:prstGeom>
            <a:solidFill>
              <a:srgbClr val="FFF5E6"/>
            </a:solidFill>
            <a:ln w="9525">
              <a:solidFill>
                <a:srgbClr val="000090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smtClean="0"/>
                <a:t>8-10 </a:t>
              </a:r>
              <a:r>
                <a:rPr lang="en-US" sz="1600" dirty="0"/>
                <a:t>microns</a:t>
              </a:r>
            </a:p>
          </p:txBody>
        </p:sp>
        <p:cxnSp>
          <p:nvCxnSpPr>
            <p:cNvPr id="31749" name="Straight Arrow Connector 5"/>
            <p:cNvCxnSpPr>
              <a:cxnSpLocks noChangeShapeType="1"/>
            </p:cNvCxnSpPr>
            <p:nvPr/>
          </p:nvCxnSpPr>
          <p:spPr bwMode="auto">
            <a:xfrm rot="16200000" flipV="1">
              <a:off x="2628900" y="4533900"/>
              <a:ext cx="381000" cy="3048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1750" name="Straight Arrow Connector 7"/>
            <p:cNvCxnSpPr>
              <a:cxnSpLocks noChangeShapeType="1"/>
            </p:cNvCxnSpPr>
            <p:nvPr/>
          </p:nvCxnSpPr>
          <p:spPr bwMode="auto">
            <a:xfrm rot="5400000" flipH="1" flipV="1">
              <a:off x="3200400" y="4038600"/>
              <a:ext cx="838200" cy="8382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8" name="TextBox 7"/>
          <p:cNvSpPr txBox="1"/>
          <p:nvPr/>
        </p:nvSpPr>
        <p:spPr>
          <a:xfrm>
            <a:off x="1066800" y="5791200"/>
            <a:ext cx="4993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 Expect average deviations from plane fits 4-5 micron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 CMM files say 100 </a:t>
            </a:r>
            <a:r>
              <a:rPr lang="en-US" sz="1600" dirty="0" err="1" smtClean="0">
                <a:solidFill>
                  <a:srgbClr val="0000FF"/>
                </a:solidFill>
              </a:rPr>
              <a:t>gr</a:t>
            </a:r>
            <a:r>
              <a:rPr lang="en-US" sz="1600" dirty="0" smtClean="0">
                <a:solidFill>
                  <a:srgbClr val="0000FF"/>
                </a:solidFill>
              </a:rPr>
              <a:t> weight was used (more deflection)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 To be done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666690"/>
            <a:ext cx="3753101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Simulation with 40gr ? weight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066800"/>
            <a:ext cx="665003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990600" y="192088"/>
            <a:ext cx="571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latin typeface="Calibri" charset="0"/>
              </a:rPr>
              <a:t>Prototype fixture…also </a:t>
            </a:r>
            <a:r>
              <a:rPr lang="en-US" sz="1800" dirty="0">
                <a:latin typeface="Calibri" charset="0"/>
              </a:rPr>
              <a:t>used for supporting half cylinder for CMM mapping of </a:t>
            </a:r>
            <a:r>
              <a:rPr lang="en-US" sz="1800" dirty="0" smtClean="0">
                <a:latin typeface="Calibri" charset="0"/>
              </a:rPr>
              <a:t>PIXEL </a:t>
            </a:r>
            <a:r>
              <a:rPr lang="en-US" sz="1800" dirty="0">
                <a:latin typeface="Calibri" charset="0"/>
              </a:rPr>
              <a:t>surfaces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B710397-D356-C547-8F2F-FBBAACAAB985}" type="slidenum">
              <a:rPr lang="en-US" smtClean="0">
                <a:latin typeface="Times New Roman" charset="0"/>
              </a:rPr>
              <a:pPr/>
              <a:t>17</a:t>
            </a:fld>
            <a:endParaRPr lang="en-US" smtClean="0">
              <a:latin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6600" y="5486400"/>
            <a:ext cx="1181934" cy="52322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DONE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rot="10800000">
            <a:off x="6522720" y="4998719"/>
            <a:ext cx="533400" cy="457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81000"/>
            <a:ext cx="6705600" cy="609600"/>
          </a:xfrm>
        </p:spPr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Partial Summary</a:t>
            </a:r>
          </a:p>
        </p:txBody>
      </p:sp>
      <p:sp>
        <p:nvSpPr>
          <p:cNvPr id="34819" name="Content Placeholder 4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3276600"/>
          </a:xfrm>
        </p:spPr>
        <p:txBody>
          <a:bodyPr/>
          <a:lstStyle/>
          <a:p>
            <a:r>
              <a:rPr lang="en-US" dirty="0" smtClean="0"/>
              <a:t>We are getting used to the CMM data and Survey process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Very soon we will have a realistic playground for software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Manpower looks O.K. for the task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D4E223-1898-0A49-80F0-25A78C2D00D4}" type="slidenum">
              <a:rPr lang="en-US" smtClean="0">
                <a:latin typeface="Times New Roman" charset="0"/>
              </a:rPr>
              <a:pPr/>
              <a:t>18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6705600" cy="609600"/>
          </a:xfrm>
        </p:spPr>
        <p:txBody>
          <a:bodyPr/>
          <a:lstStyle/>
          <a:p>
            <a:r>
              <a:rPr lang="en-US" dirty="0" smtClean="0"/>
              <a:t>Simulation Updates</a:t>
            </a:r>
          </a:p>
        </p:txBody>
      </p:sp>
      <p:sp>
        <p:nvSpPr>
          <p:cNvPr id="34819" name="Content Placeholder 4"/>
          <p:cNvSpPr>
            <a:spLocks noGrp="1"/>
          </p:cNvSpPr>
          <p:nvPr>
            <p:ph idx="1"/>
          </p:nvPr>
        </p:nvSpPr>
        <p:spPr>
          <a:xfrm>
            <a:off x="685800" y="2514600"/>
            <a:ext cx="7772400" cy="3200400"/>
          </a:xfrm>
        </p:spPr>
        <p:txBody>
          <a:bodyPr/>
          <a:lstStyle/>
          <a:p>
            <a:r>
              <a:rPr lang="en-US" b="0" dirty="0" smtClean="0">
                <a:solidFill>
                  <a:srgbClr val="000000"/>
                </a:solidFill>
                <a:latin typeface="Forte" pitchFamily="66" charset="0"/>
              </a:rPr>
              <a:t>Idea: trigger on </a:t>
            </a:r>
            <a:r>
              <a:rPr lang="en-US" dirty="0" smtClean="0">
                <a:solidFill>
                  <a:srgbClr val="0000FF"/>
                </a:solidFill>
                <a:latin typeface="Forte" pitchFamily="66" charset="0"/>
              </a:rPr>
              <a:t>J/</a:t>
            </a:r>
            <a:r>
              <a:rPr lang="en-US" dirty="0" smtClean="0">
                <a:solidFill>
                  <a:srgbClr val="0000FF"/>
                </a:solidFill>
                <a:latin typeface="Symbol" charset="2"/>
              </a:rPr>
              <a:t></a:t>
            </a:r>
            <a:r>
              <a:rPr lang="en-US" b="0" dirty="0" smtClean="0">
                <a:solidFill>
                  <a:srgbClr val="000000"/>
                </a:solidFill>
                <a:latin typeface="Forte" pitchFamily="66" charset="0"/>
              </a:rPr>
              <a:t> </a:t>
            </a:r>
            <a:r>
              <a:rPr lang="en-US" b="0" dirty="0" err="1" smtClean="0">
                <a:solidFill>
                  <a:srgbClr val="000000"/>
                </a:solidFill>
                <a:latin typeface="Forte" pitchFamily="66" charset="0"/>
              </a:rPr>
              <a:t>muons</a:t>
            </a:r>
            <a:r>
              <a:rPr lang="en-US" b="0" dirty="0" smtClean="0">
                <a:solidFill>
                  <a:srgbClr val="000000"/>
                </a:solidFill>
                <a:latin typeface="Forte" pitchFamily="66" charset="0"/>
              </a:rPr>
              <a:t> with the MTD </a:t>
            </a:r>
          </a:p>
          <a:p>
            <a:endParaRPr lang="en-US" b="0" dirty="0" smtClean="0">
              <a:solidFill>
                <a:srgbClr val="000000"/>
              </a:solidFill>
              <a:latin typeface="Forte" pitchFamily="66" charset="0"/>
            </a:endParaRPr>
          </a:p>
          <a:p>
            <a:r>
              <a:rPr lang="en-US" b="0" dirty="0" smtClean="0">
                <a:solidFill>
                  <a:srgbClr val="000000"/>
                </a:solidFill>
                <a:latin typeface="Forte" pitchFamily="66" charset="0"/>
              </a:rPr>
              <a:t>Production with HFT+MTD done</a:t>
            </a:r>
          </a:p>
          <a:p>
            <a:endParaRPr lang="en-US" b="0" dirty="0" smtClean="0">
              <a:solidFill>
                <a:srgbClr val="000000"/>
              </a:solidFill>
              <a:latin typeface="Forte" pitchFamily="66" charset="0"/>
            </a:endParaRPr>
          </a:p>
          <a:p>
            <a:r>
              <a:rPr lang="en-US" b="0" dirty="0" smtClean="0">
                <a:solidFill>
                  <a:srgbClr val="000000"/>
                </a:solidFill>
                <a:latin typeface="Forte" pitchFamily="66" charset="0"/>
              </a:rPr>
              <a:t>QA of B-&gt; J/</a:t>
            </a:r>
            <a:r>
              <a:rPr lang="en-US" b="0" dirty="0" smtClean="0">
                <a:solidFill>
                  <a:srgbClr val="000000"/>
                </a:solidFill>
                <a:latin typeface="Symbol" charset="2"/>
              </a:rPr>
              <a:t></a:t>
            </a:r>
            <a:r>
              <a:rPr lang="en-US" b="0" dirty="0" smtClean="0">
                <a:solidFill>
                  <a:srgbClr val="000000"/>
                </a:solidFill>
                <a:latin typeface="Forte" pitchFamily="66" charset="0"/>
              </a:rPr>
              <a:t>X</a:t>
            </a:r>
            <a:r>
              <a:rPr lang="en-US" b="0" dirty="0" smtClean="0">
                <a:solidFill>
                  <a:srgbClr val="000000"/>
                </a:solidFill>
                <a:latin typeface="Symbol" charset="2"/>
              </a:rPr>
              <a:t></a:t>
            </a:r>
            <a:r>
              <a:rPr lang="en-US" b="0" dirty="0" smtClean="0">
                <a:solidFill>
                  <a:srgbClr val="000000"/>
                </a:solidFill>
                <a:latin typeface="Forte" pitchFamily="66" charset="0"/>
              </a:rPr>
              <a:t>  embedding done</a:t>
            </a:r>
          </a:p>
          <a:p>
            <a:pPr lvl="1"/>
            <a:r>
              <a:rPr lang="en-US" sz="1200" b="0" dirty="0" smtClean="0">
                <a:solidFill>
                  <a:schemeClr val="accent6"/>
                </a:solidFill>
                <a:latin typeface="Forte" pitchFamily="66" charset="0"/>
                <a:hlinkClick r:id="rId3"/>
              </a:rPr>
              <a:t>http://drupal.star.bnl.gov/STAR/event/2010/09/03/hft-software/qa-mtd-b-jpsi-muons</a:t>
            </a:r>
            <a:endParaRPr lang="en-US" sz="1200" b="0" dirty="0" smtClean="0">
              <a:solidFill>
                <a:schemeClr val="accent6"/>
              </a:solidFill>
              <a:latin typeface="Forte" pitchFamily="66" charset="0"/>
            </a:endParaRPr>
          </a:p>
          <a:p>
            <a:pPr lvl="1"/>
            <a:endParaRPr lang="en-US" sz="1200" b="0" dirty="0" smtClean="0">
              <a:solidFill>
                <a:srgbClr val="0000FF"/>
              </a:solidFill>
              <a:latin typeface="Forte" pitchFamily="66" charset="0"/>
            </a:endParaRPr>
          </a:p>
          <a:p>
            <a:r>
              <a:rPr lang="en-US" b="0" dirty="0" smtClean="0">
                <a:solidFill>
                  <a:srgbClr val="000000"/>
                </a:solidFill>
                <a:latin typeface="Forte" pitchFamily="66" charset="0"/>
              </a:rPr>
              <a:t> work in progress</a:t>
            </a:r>
          </a:p>
          <a:p>
            <a:endParaRPr lang="en-US" b="0" dirty="0">
              <a:solidFill>
                <a:srgbClr val="0000FF"/>
              </a:solidFill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D4E223-1898-0A49-80F0-25A78C2D00D4}" type="slidenum">
              <a:rPr lang="en-US" smtClean="0">
                <a:latin typeface="Times New Roman" charset="0"/>
              </a:rPr>
              <a:pPr/>
              <a:t>19</a:t>
            </a:fld>
            <a:endParaRPr lang="en-US" smtClean="0">
              <a:latin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2954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371600"/>
            <a:ext cx="4134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Forte" pitchFamily="66" charset="0"/>
              </a:rPr>
              <a:t>B -&gt; J/</a:t>
            </a:r>
            <a:r>
              <a:rPr lang="en-US" dirty="0" smtClean="0">
                <a:solidFill>
                  <a:srgbClr val="0000FF"/>
                </a:solidFill>
                <a:latin typeface="Symbol" charset="2"/>
              </a:rPr>
              <a:t></a:t>
            </a:r>
            <a:r>
              <a:rPr lang="en-US" dirty="0" smtClean="0">
                <a:solidFill>
                  <a:srgbClr val="0000FF"/>
                </a:solidFill>
                <a:latin typeface="Forte" pitchFamily="66" charset="0"/>
              </a:rPr>
              <a:t>K -&gt; (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dirty="0" err="1" smtClean="0">
                <a:solidFill>
                  <a:srgbClr val="0000FF"/>
                </a:solidFill>
                <a:latin typeface="Forte" pitchFamily="66" charset="0"/>
              </a:rPr>
              <a:t>+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)</a:t>
            </a:r>
            <a:r>
              <a:rPr lang="en-US" dirty="0" smtClean="0">
                <a:solidFill>
                  <a:srgbClr val="0000FF"/>
                </a:solidFill>
                <a:latin typeface="Forte" pitchFamily="66" charset="0"/>
              </a:rPr>
              <a:t> + K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Content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7244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HFT-Physics PR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Some notes on PXL Alignment procedure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Structures, fits, some results</a:t>
            </a:r>
          </a:p>
          <a:p>
            <a:pPr lvl="1"/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Simulations Updates, </a:t>
            </a:r>
            <a:r>
              <a:rPr lang="en-US" dirty="0" err="1" smtClean="0">
                <a:solidFill>
                  <a:srgbClr val="0000FF"/>
                </a:solidFill>
              </a:rPr>
              <a:t>ie</a:t>
            </a:r>
            <a:r>
              <a:rPr lang="en-US" dirty="0" smtClean="0">
                <a:solidFill>
                  <a:srgbClr val="0000FF"/>
                </a:solidFill>
              </a:rPr>
              <a:t> getting ready for CD2/3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B-&gt;J/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Ds -&gt;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F+p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-&gt; </a:t>
            </a:r>
            <a:r>
              <a:rPr lang="en-US" dirty="0" err="1" smtClean="0">
                <a:solidFill>
                  <a:srgbClr val="0000FF"/>
                </a:solidFill>
              </a:rPr>
              <a:t>KK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D+ -&gt; </a:t>
            </a:r>
            <a:r>
              <a:rPr lang="en-US" dirty="0" err="1" smtClean="0">
                <a:solidFill>
                  <a:srgbClr val="0000FF"/>
                </a:solidFill>
              </a:rPr>
              <a:t>K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pp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endParaRPr lang="en-US" dirty="0" smtClean="0">
              <a:solidFill>
                <a:srgbClr val="0000FF"/>
              </a:solidFill>
              <a:cs typeface="Symbol" charset="2"/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  <a:cs typeface="Symbol" charset="2"/>
              </a:rPr>
              <a:t>Other (refinements etc)</a:t>
            </a:r>
          </a:p>
          <a:p>
            <a:pPr lvl="1"/>
            <a:endParaRPr lang="en-US" dirty="0" smtClean="0">
              <a:solidFill>
                <a:srgbClr val="0000FF"/>
              </a:solidFill>
              <a:cs typeface="Symbol" charset="2"/>
            </a:endParaRPr>
          </a:p>
          <a:p>
            <a:r>
              <a:rPr lang="en-US" dirty="0" smtClean="0">
                <a:solidFill>
                  <a:srgbClr val="0000FF"/>
                </a:solidFill>
                <a:cs typeface="Symbol" charset="2"/>
              </a:rPr>
              <a:t>Progress on WBS, Schedule and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DC9FFDB-0F2A-4D46-9089-A08CE7E26340}" type="slidenum">
              <a:rPr lang="en-US" sz="16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28600" y="76200"/>
            <a:ext cx="3200400" cy="71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Reconstructed </a:t>
            </a:r>
            <a:r>
              <a:rPr lang="en-US" sz="2000" dirty="0" err="1">
                <a:solidFill>
                  <a:srgbClr val="000000"/>
                </a:solidFill>
              </a:rPr>
              <a:t>p</a:t>
            </a:r>
            <a:r>
              <a:rPr lang="en-US" sz="2000" baseline="-25000" dirty="0" err="1">
                <a:solidFill>
                  <a:srgbClr val="000000"/>
                </a:solidFill>
              </a:rPr>
              <a:t>T</a:t>
            </a:r>
            <a:r>
              <a:rPr lang="en-US" sz="2000" dirty="0">
                <a:solidFill>
                  <a:srgbClr val="000000"/>
                </a:solidFill>
              </a:rPr>
              <a:t> vs. Simulated </a:t>
            </a:r>
            <a:r>
              <a:rPr lang="en-US" sz="2000" dirty="0" err="1">
                <a:solidFill>
                  <a:srgbClr val="000000"/>
                </a:solidFill>
              </a:rPr>
              <a:t>p</a:t>
            </a:r>
            <a:r>
              <a:rPr lang="en-US" sz="2000" baseline="-25000" dirty="0" err="1">
                <a:solidFill>
                  <a:srgbClr val="000000"/>
                </a:solidFill>
              </a:rPr>
              <a:t>T</a:t>
            </a:r>
            <a:r>
              <a:rPr lang="en-US" sz="2000" dirty="0">
                <a:solidFill>
                  <a:srgbClr val="000000"/>
                </a:solidFill>
              </a:rPr>
              <a:t> of  daughter </a:t>
            </a:r>
            <a:r>
              <a:rPr lang="en-US" sz="2000" dirty="0" err="1">
                <a:solidFill>
                  <a:srgbClr val="000000"/>
                </a:solidFill>
                <a:latin typeface="Symbol" charset="2"/>
              </a:rPr>
              <a:t></a:t>
            </a:r>
            <a:r>
              <a:rPr lang="en-US" sz="2000" baseline="30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±</a:t>
            </a: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228600" y="5410200"/>
            <a:ext cx="388620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12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800" dirty="0">
                <a:solidFill>
                  <a:srgbClr val="000000"/>
                </a:solidFill>
              </a:rPr>
              <a:t>Roughly 90% of simulated daughter </a:t>
            </a:r>
            <a:r>
              <a:rPr lang="en-US" sz="1800" dirty="0" err="1">
                <a:solidFill>
                  <a:srgbClr val="000000"/>
                </a:solidFill>
              </a:rPr>
              <a:t>muons</a:t>
            </a:r>
            <a:r>
              <a:rPr lang="en-US" sz="1800" dirty="0">
                <a:solidFill>
                  <a:srgbClr val="000000"/>
                </a:solidFill>
              </a:rPr>
              <a:t> are reconstructed</a:t>
            </a:r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0" y="1066800"/>
            <a:ext cx="430279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No </a:t>
            </a:r>
            <a:r>
              <a:rPr lang="en-US" sz="1400" dirty="0" err="1">
                <a:solidFill>
                  <a:srgbClr val="000000"/>
                </a:solidFill>
              </a:rPr>
              <a:t>pseudorapidity</a:t>
            </a:r>
            <a:r>
              <a:rPr lang="en-US" sz="1400" dirty="0">
                <a:solidFill>
                  <a:srgbClr val="000000"/>
                </a:solidFill>
              </a:rPr>
              <a:t> cut,  no primary vertex cut, no </a:t>
            </a:r>
            <a:r>
              <a:rPr lang="en-US" sz="1400" dirty="0" err="1">
                <a:solidFill>
                  <a:srgbClr val="000000"/>
                </a:solidFill>
              </a:rPr>
              <a:t>dca</a:t>
            </a:r>
            <a:r>
              <a:rPr lang="en-US" sz="1400" dirty="0">
                <a:solidFill>
                  <a:srgbClr val="000000"/>
                </a:solidFill>
              </a:rPr>
              <a:t> cut</a:t>
            </a:r>
          </a:p>
        </p:txBody>
      </p:sp>
      <p:pic>
        <p:nvPicPr>
          <p:cNvPr id="17414" name="Picture 9" descr="http://cyclotron.tamu.edu/hamed/public_html/Yasser/yasser_pt_rc_mc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24000"/>
            <a:ext cx="383857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648200" y="228600"/>
            <a:ext cx="4191000" cy="833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Reconstructed Invariant mass for all pairs of reconstructed tracks with (Monte-Carlo) TOF cut of 10 </a:t>
            </a:r>
            <a:r>
              <a:rPr lang="en-US" sz="1600" dirty="0" err="1">
                <a:solidFill>
                  <a:srgbClr val="000000"/>
                </a:solidFill>
              </a:rPr>
              <a:t>ps</a:t>
            </a:r>
            <a:r>
              <a:rPr lang="en-US" sz="1600" dirty="0">
                <a:solidFill>
                  <a:srgbClr val="000000"/>
                </a:solidFill>
              </a:rPr>
              <a:t> of </a:t>
            </a:r>
            <a:r>
              <a:rPr lang="en-US" sz="1600" dirty="0" err="1">
                <a:solidFill>
                  <a:srgbClr val="000000"/>
                </a:solidFill>
              </a:rPr>
              <a:t>expcted</a:t>
            </a:r>
            <a:r>
              <a:rPr lang="en-US" sz="1600" dirty="0">
                <a:solidFill>
                  <a:srgbClr val="000000"/>
                </a:solidFill>
              </a:rPr>
              <a:t> TOF (for </a:t>
            </a:r>
            <a:r>
              <a:rPr lang="en-US" sz="1600" dirty="0" err="1">
                <a:solidFill>
                  <a:srgbClr val="000000"/>
                </a:solidFill>
              </a:rPr>
              <a:t>muon</a:t>
            </a:r>
            <a:r>
              <a:rPr lang="en-US" sz="1600" dirty="0">
                <a:solidFill>
                  <a:srgbClr val="000000"/>
                </a:solidFill>
              </a:rPr>
              <a:t> mass)</a:t>
            </a:r>
          </a:p>
        </p:txBody>
      </p:sp>
      <p:pic>
        <p:nvPicPr>
          <p:cNvPr id="8" name="Picture 6" descr="http://cyclotron.tamu.edu/hamed/public_html/Yasser/yasser_Rec_mass_TofCut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524000"/>
            <a:ext cx="376237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905000" y="6477000"/>
            <a:ext cx="3404642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u="sng" dirty="0">
                <a:solidFill>
                  <a:srgbClr val="C00000"/>
                </a:solidFill>
                <a:latin typeface="Forte" pitchFamily="66" charset="0"/>
              </a:rPr>
              <a:t>MTD </a:t>
            </a:r>
            <a:r>
              <a:rPr lang="en-US" sz="1400" u="sng" dirty="0" smtClean="0">
                <a:solidFill>
                  <a:srgbClr val="C00000"/>
                </a:solidFill>
                <a:latin typeface="Forte" pitchFamily="66" charset="0"/>
              </a:rPr>
              <a:t>Meeting 25th </a:t>
            </a:r>
            <a:r>
              <a:rPr lang="en-US" sz="1400" u="sng" dirty="0">
                <a:solidFill>
                  <a:srgbClr val="C00000"/>
                </a:solidFill>
                <a:latin typeface="Forte" pitchFamily="66" charset="0"/>
              </a:rPr>
              <a:t>August, 2010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6200" y="6477000"/>
            <a:ext cx="1821517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dirty="0">
                <a:solidFill>
                  <a:srgbClr val="000000"/>
                </a:solidFill>
                <a:latin typeface="Forte" pitchFamily="66" charset="0"/>
              </a:rPr>
              <a:t>  Yasser </a:t>
            </a:r>
            <a:r>
              <a:rPr lang="en-US" sz="1400" dirty="0" smtClean="0">
                <a:solidFill>
                  <a:srgbClr val="000000"/>
                </a:solidFill>
                <a:latin typeface="Forte" pitchFamily="66" charset="0"/>
              </a:rPr>
              <a:t>Mohammed</a:t>
            </a:r>
            <a:endParaRPr lang="en-US" sz="1400" dirty="0">
              <a:solidFill>
                <a:srgbClr val="000000"/>
              </a:solidFill>
              <a:latin typeface="Forte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5029200" cy="533400"/>
          </a:xfrm>
        </p:spPr>
        <p:txBody>
          <a:bodyPr/>
          <a:lstStyle/>
          <a:p>
            <a:pPr lvl="1"/>
            <a:r>
              <a:rPr lang="en-US" sz="2800" dirty="0" smtClean="0">
                <a:solidFill>
                  <a:srgbClr val="000090"/>
                </a:solidFill>
              </a:rPr>
              <a:t>Ds -&gt; </a:t>
            </a:r>
            <a:r>
              <a:rPr lang="en-US" sz="28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F+p</a:t>
            </a:r>
            <a:r>
              <a:rPr lang="en-US" sz="28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 </a:t>
            </a:r>
            <a:r>
              <a:rPr lang="en-US" sz="2800" dirty="0" smtClean="0">
                <a:solidFill>
                  <a:srgbClr val="000090"/>
                </a:solidFill>
              </a:rPr>
              <a:t>-&gt; </a:t>
            </a:r>
            <a:r>
              <a:rPr lang="en-US" sz="2800" dirty="0" err="1" smtClean="0">
                <a:solidFill>
                  <a:srgbClr val="000090"/>
                </a:solidFill>
              </a:rPr>
              <a:t>KK</a:t>
            </a:r>
            <a:r>
              <a:rPr lang="en-US" sz="28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p</a:t>
            </a:r>
            <a:r>
              <a:rPr lang="en-US" sz="2800" dirty="0" smtClean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D4E223-1898-0A49-80F0-25A78C2D00D4}" type="slidenum">
              <a:rPr lang="en-US" smtClean="0">
                <a:latin typeface="Times New Roman" charset="0"/>
              </a:rPr>
              <a:pPr/>
              <a:t>21</a:t>
            </a:fld>
            <a:endParaRPr lang="en-US" smtClean="0">
              <a:latin typeface="Times New Roman" charset="0"/>
            </a:endParaRPr>
          </a:p>
        </p:txBody>
      </p:sp>
      <p:pic>
        <p:nvPicPr>
          <p:cNvPr id="5" name="Picture 4" descr="results_Oumi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762000"/>
            <a:ext cx="5867400" cy="2747551"/>
          </a:xfrm>
          <a:prstGeom prst="rect">
            <a:avLst/>
          </a:prstGeom>
        </p:spPr>
      </p:pic>
      <p:pic>
        <p:nvPicPr>
          <p:cNvPr id="6" name="Picture 5" descr="HFT_Ds_CD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6863" t="57778" r="6863" b="3333"/>
              <a:stretch>
                <a:fillRect/>
              </a:stretch>
            </p:blipFill>
          </mc:Choice>
          <mc:Fallback>
            <p:blipFill>
              <a:blip r:embed="rId5"/>
              <a:srcRect l="6863" t="57778" r="6863" b="3333"/>
              <a:stretch>
                <a:fillRect/>
              </a:stretch>
            </p:blipFill>
          </mc:Fallback>
        </mc:AlternateContent>
        <p:spPr>
          <a:xfrm>
            <a:off x="152400" y="3505200"/>
            <a:ext cx="6096000" cy="30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3400" y="3764280"/>
            <a:ext cx="1582484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PRELIMINARY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2200" y="3810000"/>
            <a:ext cx="648134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NEW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990600"/>
            <a:ext cx="606356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OLD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0" y="1600200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New result </a:t>
            </a:r>
            <a:r>
              <a:rPr lang="en-US" sz="1600" dirty="0" smtClean="0">
                <a:solidFill>
                  <a:srgbClr val="0000FF"/>
                </a:solidFill>
              </a:rPr>
              <a:t>too fresh </a:t>
            </a:r>
            <a:r>
              <a:rPr lang="en-US" sz="1600" dirty="0" smtClean="0"/>
              <a:t>to understand and digest</a:t>
            </a:r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New efficiency 10 smaller than old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 what new ‘reality’ went into it?</a:t>
            </a:r>
          </a:p>
          <a:p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work in progress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4648200" cy="609600"/>
          </a:xfrm>
        </p:spPr>
        <p:txBody>
          <a:bodyPr/>
          <a:lstStyle/>
          <a:p>
            <a:pPr lvl="1"/>
            <a:r>
              <a:rPr lang="en-US" sz="2800" dirty="0" smtClean="0"/>
              <a:t>D</a:t>
            </a:r>
            <a:r>
              <a:rPr lang="en-US" sz="2800" baseline="30000" dirty="0" smtClean="0"/>
              <a:t>+</a:t>
            </a:r>
            <a:r>
              <a:rPr lang="en-US" sz="2800" dirty="0" smtClean="0"/>
              <a:t> -&gt; </a:t>
            </a:r>
            <a:r>
              <a:rPr lang="en-US" sz="2800" dirty="0" err="1" smtClean="0"/>
              <a:t>K</a:t>
            </a:r>
            <a:r>
              <a:rPr lang="en-US" sz="2800" dirty="0" err="1" smtClean="0">
                <a:latin typeface="Symbol" charset="2"/>
                <a:cs typeface="Symbol" charset="2"/>
              </a:rPr>
              <a:t>pp</a:t>
            </a:r>
            <a:endParaRPr lang="en-US" sz="2800" dirty="0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D4E223-1898-0A49-80F0-25A78C2D00D4}" type="slidenum">
              <a:rPr lang="en-US" smtClean="0">
                <a:latin typeface="Times New Roman" charset="0"/>
              </a:rPr>
              <a:pPr/>
              <a:t>22</a:t>
            </a:fld>
            <a:endParaRPr lang="en-US" smtClean="0">
              <a:latin typeface="Times New Roman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Jonathan continues working on his </a:t>
            </a:r>
            <a:r>
              <a:rPr lang="en-US" dirty="0" err="1" smtClean="0">
                <a:solidFill>
                  <a:srgbClr val="000090"/>
                </a:solidFill>
              </a:rPr>
              <a:t>Kalman</a:t>
            </a:r>
            <a:r>
              <a:rPr lang="en-US" dirty="0" smtClean="0">
                <a:solidFill>
                  <a:srgbClr val="000090"/>
                </a:solidFill>
              </a:rPr>
              <a:t> paradigm on the 3-body decay of D+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Production files with standard PXL were located. He used 5 </a:t>
            </a:r>
            <a:r>
              <a:rPr lang="en-US" dirty="0" err="1" smtClean="0">
                <a:solidFill>
                  <a:srgbClr val="000090"/>
                </a:solidFill>
              </a:rPr>
              <a:t>Kevents</a:t>
            </a:r>
            <a:r>
              <a:rPr lang="en-US" dirty="0" smtClean="0">
                <a:solidFill>
                  <a:srgbClr val="000090"/>
                </a:solidFill>
              </a:rPr>
              <a:t> initially.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Looked at D</a:t>
            </a:r>
            <a:r>
              <a:rPr lang="en-US" baseline="30000" dirty="0" smtClean="0">
                <a:solidFill>
                  <a:srgbClr val="000090"/>
                </a:solidFill>
              </a:rPr>
              <a:t>0</a:t>
            </a:r>
            <a:r>
              <a:rPr lang="en-US" dirty="0" smtClean="0">
                <a:solidFill>
                  <a:srgbClr val="000090"/>
                </a:solidFill>
              </a:rPr>
              <a:t> and D+</a:t>
            </a:r>
          </a:p>
          <a:p>
            <a:r>
              <a:rPr lang="en-US" dirty="0" err="1" smtClean="0">
                <a:solidFill>
                  <a:srgbClr val="000090"/>
                </a:solidFill>
              </a:rPr>
              <a:t>InvMass</a:t>
            </a:r>
            <a:r>
              <a:rPr lang="en-US" dirty="0" smtClean="0">
                <a:solidFill>
                  <a:srgbClr val="000090"/>
                </a:solidFill>
              </a:rPr>
              <a:t> peaks started showing</a:t>
            </a:r>
          </a:p>
          <a:p>
            <a:pPr>
              <a:buNone/>
            </a:pPr>
            <a:endParaRPr lang="en-US" dirty="0" smtClean="0">
              <a:solidFill>
                <a:srgbClr val="00009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000090"/>
                </a:solidFill>
              </a:rPr>
              <a:t>Need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Optimization for D+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Apples to apples comparison (as much as possible) of D</a:t>
            </a:r>
            <a:r>
              <a:rPr lang="en-US" baseline="30000" dirty="0" smtClean="0">
                <a:solidFill>
                  <a:srgbClr val="000090"/>
                </a:solidFill>
              </a:rPr>
              <a:t>0</a:t>
            </a:r>
            <a:r>
              <a:rPr lang="en-US" dirty="0" smtClean="0">
                <a:solidFill>
                  <a:srgbClr val="000090"/>
                </a:solidFill>
              </a:rPr>
              <a:t> efficiencies with non-fitting methods (</a:t>
            </a:r>
            <a:r>
              <a:rPr lang="en-US" dirty="0" err="1" smtClean="0">
                <a:solidFill>
                  <a:srgbClr val="000090"/>
                </a:solidFill>
              </a:rPr>
              <a:t>eg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Yifei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  <a:endParaRPr lang="en-US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4648200" cy="609600"/>
          </a:xfrm>
        </p:spPr>
        <p:txBody>
          <a:bodyPr/>
          <a:lstStyle/>
          <a:p>
            <a:pPr lvl="1"/>
            <a:r>
              <a:rPr lang="en-US" sz="3600" dirty="0" smtClean="0"/>
              <a:t>D</a:t>
            </a:r>
            <a:r>
              <a:rPr lang="en-US" sz="3600" baseline="30000" dirty="0" smtClean="0"/>
              <a:t>0</a:t>
            </a:r>
            <a:r>
              <a:rPr lang="en-US" sz="3600" dirty="0" smtClean="0"/>
              <a:t> -&gt; </a:t>
            </a:r>
            <a:r>
              <a:rPr lang="en-US" sz="3600" dirty="0" err="1" smtClean="0"/>
              <a:t>K</a:t>
            </a:r>
            <a:r>
              <a:rPr lang="en-US" sz="3600" dirty="0" err="1" smtClean="0">
                <a:latin typeface="Symbol" charset="2"/>
                <a:cs typeface="Symbol" charset="2"/>
              </a:rPr>
              <a:t>p</a:t>
            </a:r>
            <a:endParaRPr lang="en-US" sz="3600" dirty="0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D4E223-1898-0A49-80F0-25A78C2D00D4}" type="slidenum">
              <a:rPr lang="en-US" smtClean="0">
                <a:latin typeface="Times New Roman" charset="0"/>
              </a:rPr>
              <a:pPr/>
              <a:t>23</a:t>
            </a:fld>
            <a:endParaRPr lang="en-US" smtClean="0">
              <a:latin typeface="Times New Roman" charset="0"/>
            </a:endParaRPr>
          </a:p>
        </p:txBody>
      </p:sp>
      <p:pic>
        <p:nvPicPr>
          <p:cNvPr id="5" name="Picture 6" descr="LdL_example_nocu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6827" y="838200"/>
            <a:ext cx="3905573" cy="2438400"/>
          </a:xfrm>
        </p:spPr>
      </p:pic>
      <p:pic>
        <p:nvPicPr>
          <p:cNvPr id="6" name="Picture 7" descr="invMass_example_nocu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707501"/>
            <a:ext cx="4800600" cy="256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010400" y="462280"/>
            <a:ext cx="891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L/</a:t>
            </a:r>
            <a:r>
              <a:rPr lang="en-US" sz="1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dL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&gt;6</a:t>
            </a:r>
            <a:endParaRPr lang="en-US" sz="1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10" descr="LdL_example_cutCD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624" y="4267200"/>
            <a:ext cx="3778376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invMass_example_CD1cut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8600" y="3965178"/>
            <a:ext cx="4800600" cy="266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648200" y="3867090"/>
            <a:ext cx="1189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CDR cuts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0400" y="3897868"/>
            <a:ext cx="1079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+ L/</a:t>
            </a:r>
            <a:r>
              <a:rPr lang="en-US" sz="18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dL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&gt;6</a:t>
            </a:r>
            <a:endParaRPr lang="en-US" sz="1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0726-71DE-1F4C-BE64-EC5046971DA2}" type="slidenum">
              <a:rPr lang="en-US"/>
              <a:pPr/>
              <a:t>24</a:t>
            </a:fld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6248400"/>
            <a:ext cx="7848600" cy="5334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In these plots, I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/>
              <a:t>JUST</a:t>
            </a:r>
            <a:r>
              <a:rPr lang="en-US" dirty="0" smtClean="0">
                <a:solidFill>
                  <a:srgbClr val="000090"/>
                </a:solidFill>
              </a:rPr>
              <a:t> required </a:t>
            </a:r>
            <a:r>
              <a:rPr lang="en-US" dirty="0" err="1">
                <a:solidFill>
                  <a:srgbClr val="000090"/>
                </a:solidFill>
              </a:rPr>
              <a:t>PixelHits</a:t>
            </a:r>
            <a:r>
              <a:rPr lang="en-US" dirty="0">
                <a:solidFill>
                  <a:srgbClr val="000090"/>
                </a:solidFill>
              </a:rPr>
              <a:t> =2</a:t>
            </a:r>
            <a:r>
              <a:rPr lang="en-US" dirty="0" smtClean="0">
                <a:solidFill>
                  <a:srgbClr val="000090"/>
                </a:solidFill>
              </a:rPr>
              <a:t> + </a:t>
            </a:r>
            <a:r>
              <a:rPr lang="en-US" dirty="0" smtClean="0">
                <a:solidFill>
                  <a:srgbClr val="000090"/>
                </a:solidFill>
              </a:rPr>
              <a:t>L/</a:t>
            </a:r>
            <a:r>
              <a:rPr lang="en-US" dirty="0" err="1" smtClean="0">
                <a:solidFill>
                  <a:srgbClr val="000090"/>
                </a:solidFill>
              </a:rPr>
              <a:t>dL</a:t>
            </a:r>
            <a:r>
              <a:rPr lang="en-US" dirty="0" smtClean="0">
                <a:solidFill>
                  <a:srgbClr val="000090"/>
                </a:solidFill>
              </a:rPr>
              <a:t> &gt; 6</a:t>
            </a:r>
            <a:endParaRPr lang="en-US" dirty="0" smtClean="0">
              <a:solidFill>
                <a:srgbClr val="000090"/>
              </a:solidFill>
            </a:endParaRPr>
          </a:p>
        </p:txBody>
      </p:sp>
      <p:pic>
        <p:nvPicPr>
          <p:cNvPr id="5125" name="Picture 5" descr="LdL_distribution_pix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4151313" cy="2590800"/>
          </a:xfrm>
        </p:spPr>
      </p:pic>
      <p:pic>
        <p:nvPicPr>
          <p:cNvPr id="5127" name="Picture 7" descr="ionvMass_LdL6_pix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2576512"/>
            <a:ext cx="5638800" cy="3519488"/>
          </a:xfrm>
          <a:prstGeom prst="rect">
            <a:avLst/>
          </a:prstGeom>
          <a:noFill/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4356100" y="2422525"/>
            <a:ext cx="977900" cy="3968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alibri" charset="0"/>
              </a:rPr>
              <a:t>No cuts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6553200" y="2422525"/>
            <a:ext cx="2438400" cy="3968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alibri" charset="0"/>
              </a:rPr>
              <a:t>L/</a:t>
            </a:r>
            <a:r>
              <a:rPr lang="en-US" sz="2000" b="1" dirty="0">
                <a:latin typeface="Calibri" charset="0"/>
                <a:sym typeface="Symbol" charset="2"/>
              </a:rPr>
              <a:t></a:t>
            </a:r>
            <a:r>
              <a:rPr lang="en-US" sz="2000" b="1" baseline="-25000" dirty="0">
                <a:latin typeface="Calibri" charset="0"/>
                <a:sym typeface="Symbol" charset="2"/>
              </a:rPr>
              <a:t>L</a:t>
            </a:r>
            <a:r>
              <a:rPr lang="en-US" sz="2000" b="1" dirty="0">
                <a:latin typeface="Calibri" charset="0"/>
                <a:sym typeface="Symbol" charset="2"/>
              </a:rPr>
              <a:t>&gt;6 &amp;&amp; </a:t>
            </a:r>
            <a:r>
              <a:rPr lang="en-US" sz="2000" b="1" dirty="0" err="1">
                <a:latin typeface="Calibri" charset="0"/>
                <a:sym typeface="Symbol" charset="2"/>
              </a:rPr>
              <a:t>pixHits</a:t>
            </a:r>
            <a:r>
              <a:rPr lang="en-US" sz="2000" b="1" dirty="0">
                <a:latin typeface="Calibri" charset="0"/>
                <a:sym typeface="Symbol" charset="2"/>
              </a:rPr>
              <a:t>=2</a:t>
            </a:r>
            <a:endParaRPr lang="en-US" sz="2000" b="1" dirty="0">
              <a:latin typeface="Calibri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943600" y="152400"/>
            <a:ext cx="3048000" cy="6096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ＭＳ Ｐゴシック" charset="-128"/>
              </a:rPr>
              <a:t>D</a:t>
            </a:r>
            <a:r>
              <a:rPr kumimoji="0" lang="en-US" sz="2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ＭＳ Ｐゴシック" charset="-128"/>
              </a:rPr>
              <a:t>+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ＭＳ Ｐゴシック" charset="-128"/>
              </a:rPr>
              <a:t> -&gt;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ＭＳ Ｐゴシック" charset="-128"/>
              </a:rPr>
              <a:t>K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Symbol" charset="2"/>
              </a:rPr>
              <a:t>pp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omparison_Lcut_LdLcu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1295400"/>
            <a:ext cx="539204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5867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Assuming a decay length error ~ 25 microns, a fixed decay length &gt; 400 microns would lead to a decay length /error cut equal to 16.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idea of this plot is to show that a cut based on the decay length significance (instead of decay length) may be better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 :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1100" kern="0" dirty="0" smtClean="0">
                <a:latin typeface="+mn-lt"/>
              </a:rPr>
              <a:t>T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advantage of the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Kalman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Fitter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method</a:t>
            </a:r>
            <a:r>
              <a:rPr kumimoji="0" lang="en-US" sz="11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that it is </a:t>
            </a:r>
            <a:r>
              <a:rPr kumimoji="0" lang="en-US" sz="1100" b="0" i="0" u="none" strike="noStrike" kern="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unbiased in pt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invMass_no_additionnal_cuts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 r="50000"/>
          <a:stretch>
            <a:fillRect/>
          </a:stretch>
        </p:blipFill>
        <p:spPr>
          <a:xfrm>
            <a:off x="457200" y="688975"/>
            <a:ext cx="2743200" cy="3425428"/>
          </a:xfrm>
        </p:spPr>
      </p:pic>
      <p:sp>
        <p:nvSpPr>
          <p:cNvPr id="7" name="TextBox 6"/>
          <p:cNvSpPr txBox="1"/>
          <p:nvPr/>
        </p:nvSpPr>
        <p:spPr>
          <a:xfrm>
            <a:off x="533400" y="228600"/>
            <a:ext cx="4006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Background shape restored (pt cut effect)</a:t>
            </a:r>
            <a:endParaRPr lang="en-US" sz="18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4648200" cy="609600"/>
          </a:xfrm>
        </p:spPr>
        <p:txBody>
          <a:bodyPr/>
          <a:lstStyle/>
          <a:p>
            <a:pPr lvl="1"/>
            <a:r>
              <a:rPr lang="en-US" sz="2800" dirty="0" err="1" smtClean="0">
                <a:latin typeface="Symbol" charset="2"/>
                <a:cs typeface="Symbol" charset="2"/>
              </a:rPr>
              <a:t>L</a:t>
            </a:r>
            <a:r>
              <a:rPr lang="en-US" sz="2800" baseline="-25000" dirty="0" err="1" smtClean="0"/>
              <a:t>c</a:t>
            </a:r>
            <a:r>
              <a:rPr lang="en-US" sz="2800" dirty="0" smtClean="0"/>
              <a:t>-&gt; </a:t>
            </a:r>
            <a:r>
              <a:rPr lang="en-US" sz="2800" b="0" dirty="0" err="1" smtClean="0"/>
              <a:t>Kp</a:t>
            </a:r>
            <a:r>
              <a:rPr lang="en-US" sz="2800" dirty="0" err="1" smtClean="0">
                <a:latin typeface="Symbol" charset="2"/>
                <a:cs typeface="Symbol" charset="2"/>
              </a:rPr>
              <a:t>p</a:t>
            </a:r>
            <a:endParaRPr lang="en-US" sz="2800" dirty="0" smtClean="0"/>
          </a:p>
        </p:txBody>
      </p:sp>
      <p:pic>
        <p:nvPicPr>
          <p:cNvPr id="5" name="Content Placeholder 4" descr="ptspectrum.png"/>
          <p:cNvPicPr>
            <a:picLocks noGrp="1" noChangeAspect="1"/>
          </p:cNvPicPr>
          <p:nvPr>
            <p:ph idx="1"/>
          </p:nvPr>
        </p:nvPicPr>
        <p:blipFill>
          <a:blip r:embed="rId3"/>
          <a:srcRect l="69" r="-360"/>
          <a:stretch>
            <a:fillRect/>
          </a:stretch>
        </p:blipFill>
        <p:spPr>
          <a:xfrm>
            <a:off x="228600" y="990600"/>
            <a:ext cx="4648200" cy="3277577"/>
          </a:xfrm>
        </p:spPr>
      </p:pic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D4E223-1898-0A49-80F0-25A78C2D00D4}" type="slidenum">
              <a:rPr lang="en-US" smtClean="0">
                <a:latin typeface="Times New Roman" charset="0"/>
              </a:rPr>
              <a:pPr/>
              <a:t>26</a:t>
            </a:fld>
            <a:endParaRPr lang="en-US" smtClean="0">
              <a:latin typeface="Times New Roman" charset="0"/>
            </a:endParaRPr>
          </a:p>
        </p:txBody>
      </p:sp>
      <p:pic>
        <p:nvPicPr>
          <p:cNvPr id="6" name="Picture 5" descr="Lc_summar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5974" t="5556" r="4401" b="16667"/>
              <a:stretch>
                <a:fillRect/>
              </a:stretch>
            </p:blipFill>
          </mc:Choice>
          <mc:Fallback>
            <p:blipFill>
              <a:blip r:embed="rId5"/>
              <a:srcRect l="5974" t="5556" r="4401" b="16667"/>
              <a:stretch>
                <a:fillRect/>
              </a:stretch>
            </p:blipFill>
          </mc:Fallback>
        </mc:AlternateContent>
        <p:spPr>
          <a:xfrm>
            <a:off x="5334000" y="152399"/>
            <a:ext cx="3657600" cy="581890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457200" y="5486400"/>
            <a:ext cx="4442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 Pt spectra of </a:t>
            </a:r>
            <a:r>
              <a:rPr lang="en-US" sz="2000" dirty="0" err="1" smtClean="0">
                <a:latin typeface="Symbol" charset="2"/>
                <a:cs typeface="Symbol" charset="2"/>
              </a:rPr>
              <a:t>L</a:t>
            </a:r>
            <a:r>
              <a:rPr lang="en-US" sz="2000" dirty="0" err="1" smtClean="0">
                <a:solidFill>
                  <a:srgbClr val="0000FF"/>
                </a:solidFill>
              </a:rPr>
              <a:t>c</a:t>
            </a:r>
            <a:r>
              <a:rPr lang="en-US" sz="2000" dirty="0" smtClean="0">
                <a:solidFill>
                  <a:srgbClr val="0000FF"/>
                </a:solidFill>
              </a:rPr>
              <a:t> (left)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 Documenting already-done work (right)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3124200"/>
            <a:ext cx="776825" cy="400110"/>
          </a:xfrm>
          <a:prstGeom prst="rect">
            <a:avLst/>
          </a:prstGeom>
          <a:solidFill>
            <a:srgbClr val="FFFF99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NEW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6705600" cy="609600"/>
          </a:xfrm>
        </p:spPr>
        <p:txBody>
          <a:bodyPr/>
          <a:lstStyle/>
          <a:p>
            <a:pPr lvl="1"/>
            <a:r>
              <a:rPr lang="en-US" sz="2800" dirty="0" smtClean="0"/>
              <a:t>WBS (more) detailed task list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D4E223-1898-0A49-80F0-25A78C2D00D4}" type="slidenum">
              <a:rPr lang="en-US" smtClean="0">
                <a:latin typeface="Times New Roman" charset="0"/>
              </a:rPr>
              <a:pPr/>
              <a:t>27</a:t>
            </a:fld>
            <a:endParaRPr lang="en-US" smtClean="0"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b="15665"/>
          <a:stretch>
            <a:fillRect/>
          </a:stretch>
        </p:blipFill>
        <p:spPr>
          <a:xfrm>
            <a:off x="152400" y="895350"/>
            <a:ext cx="5112574" cy="5886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1200" y="1447800"/>
            <a:ext cx="32004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An initial release of an 11 pages document is done</a:t>
            </a:r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Some feedback was received (a couple of institutions) on specific interest</a:t>
            </a:r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Task list calls for software contact persons. e.g. 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SSD software contact: Jonathan, but who is the survey skilled contact to interface with software.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Same for IST, PXL.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5" name="Picture 4" descr="Institutions-Tasks.jpg"/>
          <p:cNvPicPr>
            <a:picLocks noChangeAspect="1"/>
          </p:cNvPicPr>
          <p:nvPr/>
        </p:nvPicPr>
        <p:blipFill>
          <a:blip r:embed="rId2"/>
          <a:srcRect t="12821" b="25641"/>
          <a:stretch>
            <a:fillRect/>
          </a:stretch>
        </p:blipFill>
        <p:spPr>
          <a:xfrm>
            <a:off x="304800" y="1066800"/>
            <a:ext cx="8382529" cy="4724400"/>
          </a:xfrm>
          <a:prstGeom prst="rect">
            <a:avLst/>
          </a:prstGeom>
        </p:spPr>
      </p:pic>
      <p:pic>
        <p:nvPicPr>
          <p:cNvPr id="6" name="Picture 5" descr="Institutions-Tasks.jpg"/>
          <p:cNvPicPr>
            <a:picLocks noChangeAspect="1"/>
          </p:cNvPicPr>
          <p:nvPr/>
        </p:nvPicPr>
        <p:blipFill>
          <a:blip r:embed="rId2"/>
          <a:srcRect b="96154"/>
          <a:stretch>
            <a:fillRect/>
          </a:stretch>
        </p:blipFill>
        <p:spPr>
          <a:xfrm>
            <a:off x="304800" y="635249"/>
            <a:ext cx="8382000" cy="2791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5943600"/>
            <a:ext cx="6840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Needs Update (tasks)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RMP numbers need Update and Pro-active assignments</a:t>
            </a:r>
            <a:endParaRPr lang="en-US" sz="2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04800"/>
            <a:ext cx="5778500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286000"/>
            <a:ext cx="5791200" cy="1752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0600" y="4648200"/>
            <a:ext cx="54425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</a:rPr>
              <a:t> Our RMP Milestone schedule is badly outdated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</a:rPr>
              <a:t> For a more realistic one I need updated Sub-detector schedules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</a:rPr>
              <a:t> I definitely need input from Sarah and help from </a:t>
            </a:r>
            <a:r>
              <a:rPr lang="en-US" sz="1600" dirty="0" err="1" smtClean="0">
                <a:solidFill>
                  <a:srgbClr val="000090"/>
                </a:solidFill>
              </a:rPr>
              <a:t>Flemming</a:t>
            </a:r>
            <a:endParaRPr lang="en-US" sz="16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6705600" cy="609600"/>
          </a:xfrm>
        </p:spPr>
        <p:txBody>
          <a:bodyPr/>
          <a:lstStyle/>
          <a:p>
            <a:r>
              <a:rPr lang="en-US" sz="2400" dirty="0" smtClean="0"/>
              <a:t>Some HFT talks in Int. Conferences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685800" y="2286000"/>
            <a:ext cx="7772400" cy="3429000"/>
          </a:xfrm>
        </p:spPr>
        <p:txBody>
          <a:bodyPr/>
          <a:lstStyle/>
          <a:p>
            <a:r>
              <a:rPr lang="en-US" dirty="0" smtClean="0"/>
              <a:t>ExcitedQCD2010.</a:t>
            </a:r>
          </a:p>
          <a:p>
            <a:pPr lvl="1"/>
            <a:r>
              <a:rPr lang="en-US" dirty="0" smtClean="0"/>
              <a:t>Proceedings to appear in </a:t>
            </a:r>
            <a:r>
              <a:rPr lang="en-US" dirty="0" err="1" smtClean="0"/>
              <a:t>Acta</a:t>
            </a:r>
            <a:r>
              <a:rPr lang="en-US" dirty="0" smtClean="0"/>
              <a:t> Phys. Pol. B, Vol. 3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BEACH 2010</a:t>
            </a:r>
          </a:p>
          <a:p>
            <a:pPr lvl="1"/>
            <a:r>
              <a:rPr lang="en-US" dirty="0" smtClean="0"/>
              <a:t>Proceedings to appear in Nuclear Physics B – Proc. Suppl.</a:t>
            </a:r>
          </a:p>
        </p:txBody>
      </p:sp>
      <p:sp>
        <p:nvSpPr>
          <p:cNvPr id="1741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1F66F43-0DBC-414C-BCBC-94B5B70C6385}" type="slidenum">
              <a:rPr lang="en-US" smtClean="0">
                <a:latin typeface="Times New Roman" charset="0"/>
              </a:rPr>
              <a:pPr/>
              <a:t>3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‘To Do’ until CD2/CD3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5720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Refresh/Update simulation work with emphasis on New/Expanded capabilities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B-mesons, D+, Ds,…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L</a:t>
            </a:r>
            <a:r>
              <a:rPr lang="en-US" dirty="0" err="1" smtClean="0">
                <a:solidFill>
                  <a:srgbClr val="000090"/>
                </a:solidFill>
              </a:rPr>
              <a:t>c</a:t>
            </a:r>
            <a:r>
              <a:rPr lang="en-US" dirty="0" smtClean="0">
                <a:solidFill>
                  <a:srgbClr val="000090"/>
                </a:solidFill>
              </a:rPr>
              <a:t>, D</a:t>
            </a:r>
            <a:r>
              <a:rPr lang="en-US" baseline="30000" dirty="0" smtClean="0">
                <a:solidFill>
                  <a:srgbClr val="000090"/>
                </a:solidFill>
              </a:rPr>
              <a:t>0</a:t>
            </a:r>
            <a:r>
              <a:rPr lang="en-US" dirty="0" smtClean="0">
                <a:solidFill>
                  <a:srgbClr val="000090"/>
                </a:solidFill>
              </a:rPr>
              <a:t> etc</a:t>
            </a:r>
          </a:p>
          <a:p>
            <a:pPr lvl="1"/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Finalize WBS detailed task-list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with Updated Institutional commitments</a:t>
            </a:r>
          </a:p>
          <a:p>
            <a:pPr lvl="1">
              <a:buNone/>
            </a:pP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Work on a realistic schedule/milestones in coordination with Sub-systems time-lines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we assume there are no risks associated </a:t>
            </a:r>
            <a:r>
              <a:rPr lang="en-US" smtClean="0">
                <a:solidFill>
                  <a:srgbClr val="FF0000"/>
                </a:solidFill>
              </a:rPr>
              <a:t>with software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Work on PXL survey/calibration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620000" cy="609600"/>
          </a:xfrm>
        </p:spPr>
        <p:txBody>
          <a:bodyPr/>
          <a:lstStyle/>
          <a:p>
            <a:pPr algn="l"/>
            <a:r>
              <a:rPr lang="en-US" dirty="0" smtClean="0"/>
              <a:t>Content slide instead of a Summary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7244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HFT-Physics PR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Some notes on PXL Alignment procedure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Structures, fits, some results </a:t>
            </a:r>
            <a:r>
              <a:rPr lang="en-US" dirty="0" smtClean="0">
                <a:solidFill>
                  <a:srgbClr val="FF0000"/>
                </a:solidFill>
              </a:rPr>
              <a:t>&lt;- in progress, needs effort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Simulations Updates, getting ready for CD2/3 : </a:t>
            </a:r>
            <a:r>
              <a:rPr lang="en-US" dirty="0" smtClean="0"/>
              <a:t>In progress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B-&gt;J/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&lt;- critical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Ds -&gt;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F+p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-&gt; </a:t>
            </a:r>
            <a:r>
              <a:rPr lang="en-US" dirty="0" err="1" smtClean="0">
                <a:solidFill>
                  <a:srgbClr val="0000FF"/>
                </a:solidFill>
              </a:rPr>
              <a:t>KK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D+ -&gt; </a:t>
            </a:r>
            <a:r>
              <a:rPr lang="en-US" dirty="0" err="1" smtClean="0">
                <a:solidFill>
                  <a:srgbClr val="0000FF"/>
                </a:solidFill>
              </a:rPr>
              <a:t>K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pp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endParaRPr lang="en-US" dirty="0" smtClean="0">
              <a:solidFill>
                <a:srgbClr val="0000FF"/>
              </a:solidFill>
              <a:cs typeface="Symbol" charset="2"/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  <a:cs typeface="Symbol" charset="2"/>
              </a:rPr>
              <a:t>Other</a:t>
            </a:r>
          </a:p>
          <a:p>
            <a:pPr lvl="1"/>
            <a:endParaRPr lang="en-US" dirty="0" smtClean="0">
              <a:solidFill>
                <a:srgbClr val="0000FF"/>
              </a:solidFill>
              <a:cs typeface="Symbol" charset="2"/>
            </a:endParaRPr>
          </a:p>
          <a:p>
            <a:r>
              <a:rPr lang="en-US" dirty="0" smtClean="0">
                <a:solidFill>
                  <a:srgbClr val="0000FF"/>
                </a:solidFill>
                <a:cs typeface="Symbol" charset="2"/>
              </a:rPr>
              <a:t>Progress on WBS. </a:t>
            </a:r>
            <a:r>
              <a:rPr lang="en-US" dirty="0" smtClean="0">
                <a:cs typeface="Symbol" charset="2"/>
              </a:rPr>
              <a:t>Schedule and Resources need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sz="4000" smtClean="0">
                <a:solidFill>
                  <a:srgbClr val="0000FF"/>
                </a:solidFill>
              </a:rPr>
              <a:t>Notes on PXL Alignment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514600"/>
            <a:ext cx="6400800" cy="10668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E. Andersen, B. Connors, S. Margetis, M. </a:t>
            </a:r>
            <a:r>
              <a:rPr lang="en-US" dirty="0" err="1" smtClean="0">
                <a:solidFill>
                  <a:srgbClr val="0000FF"/>
                </a:solidFill>
              </a:rPr>
              <a:t>Szelezniac</a:t>
            </a:r>
            <a:r>
              <a:rPr lang="en-US" dirty="0" smtClean="0">
                <a:solidFill>
                  <a:srgbClr val="0000FF"/>
                </a:solidFill>
              </a:rPr>
              <a:t>, X-M Sun, H. </a:t>
            </a:r>
            <a:r>
              <a:rPr lang="en-US" dirty="0" err="1" smtClean="0">
                <a:solidFill>
                  <a:srgbClr val="0000FF"/>
                </a:solidFill>
              </a:rPr>
              <a:t>Wieman</a:t>
            </a:r>
            <a:r>
              <a:rPr lang="en-US" dirty="0" smtClean="0">
                <a:solidFill>
                  <a:srgbClr val="0000FF"/>
                </a:solidFill>
              </a:rPr>
              <a:t> + </a:t>
            </a:r>
            <a:r>
              <a:rPr lang="en-US" dirty="0" smtClean="0">
                <a:solidFill>
                  <a:schemeClr val="tx1"/>
                </a:solidFill>
              </a:rPr>
              <a:t>A. Quintero</a:t>
            </a:r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152400" y="6581775"/>
            <a:ext cx="3767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omic Sans MS" charset="0"/>
              </a:rPr>
              <a:t>LBL Tracking/Alignment Workshop – May 11,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6705600" cy="6096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000090"/>
                </a:solidFill>
              </a:rPr>
              <a:t>Outline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686800" cy="586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The software structures in CVS repository</a:t>
            </a:r>
          </a:p>
          <a:p>
            <a:pPr>
              <a:lnSpc>
                <a:spcPct val="90000"/>
              </a:lnSpc>
            </a:pPr>
            <a:endParaRPr lang="en-US" sz="2400" dirty="0" smtClean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The CMM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The tools and the accuracy</a:t>
            </a:r>
          </a:p>
          <a:p>
            <a:pPr lvl="1">
              <a:lnSpc>
                <a:spcPct val="90000"/>
              </a:lnSpc>
            </a:pPr>
            <a:endParaRPr lang="en-US" sz="2400" dirty="0" smtClean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Sample Data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Format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Code to manipulate it/reformat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Code to analyze it</a:t>
            </a:r>
          </a:p>
          <a:p>
            <a:pPr lvl="1">
              <a:lnSpc>
                <a:spcPct val="90000"/>
              </a:lnSpc>
            </a:pPr>
            <a:endParaRPr lang="en-US" sz="2400" dirty="0" smtClean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Outline of PXL survey procedure </a:t>
            </a:r>
          </a:p>
          <a:p>
            <a:pPr>
              <a:lnSpc>
                <a:spcPct val="90000"/>
              </a:lnSpc>
            </a:pPr>
            <a:endParaRPr lang="en-US" sz="2400" dirty="0" smtClean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Deciding on best approach to </a:t>
            </a:r>
            <a:r>
              <a:rPr lang="en-US" sz="2400" dirty="0" err="1" smtClean="0">
                <a:solidFill>
                  <a:srgbClr val="0000FF"/>
                </a:solidFill>
              </a:rPr>
              <a:t>parametrize</a:t>
            </a:r>
            <a:r>
              <a:rPr lang="en-US" sz="2400" dirty="0" smtClean="0">
                <a:solidFill>
                  <a:srgbClr val="0000FF"/>
                </a:solidFill>
              </a:rPr>
              <a:t>/save/use the CMM info </a:t>
            </a:r>
          </a:p>
          <a:p>
            <a:pPr>
              <a:lnSpc>
                <a:spcPct val="90000"/>
              </a:lnSpc>
            </a:pPr>
            <a:endParaRPr lang="en-US" sz="2400" dirty="0" smtClean="0">
              <a:solidFill>
                <a:srgbClr val="0000FF"/>
              </a:solidFill>
            </a:endParaRPr>
          </a:p>
          <a:p>
            <a:pPr lvl="1">
              <a:lnSpc>
                <a:spcPct val="90000"/>
              </a:lnSpc>
            </a:pP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3745B34-86C8-F043-B947-36F04E8154B5}" type="slidenum">
              <a:rPr lang="en-US" smtClean="0">
                <a:latin typeface="Times New Roman" charset="0"/>
              </a:rPr>
              <a:pPr/>
              <a:t>5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6705600" cy="609600"/>
          </a:xfrm>
        </p:spPr>
        <p:txBody>
          <a:bodyPr/>
          <a:lstStyle/>
          <a:p>
            <a:r>
              <a:rPr lang="en-US" sz="2800" smtClean="0">
                <a:solidFill>
                  <a:srgbClr val="E90202"/>
                </a:solidFill>
              </a:rPr>
              <a:t>CVS Tree Structure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334000"/>
          </a:xfrm>
        </p:spPr>
        <p:txBody>
          <a:bodyPr/>
          <a:lstStyle/>
          <a:p>
            <a:r>
              <a:rPr lang="en-US" sz="1200" smtClean="0">
                <a:solidFill>
                  <a:srgbClr val="000090"/>
                </a:solidFill>
              </a:rPr>
              <a:t> % dtree hft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/star/institutions/ksu/margetis/hft/calib/hft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'-----CVS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'-----ist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'-----CVS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'-----pixel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'-----calib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 |     '-----alignment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 |      |     '-----CVS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 |      |     '-----global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 |      |      |     '-----CVS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 |      |     '-----local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 |      |      |     '-----CVS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 |     '-----CVS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 |     '-----survey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 |      |     '-----CVS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'-----CVS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'-----ssd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'-----CVS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'-----StRoot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'-----CVS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'-----StHftPool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 |     '-----CVS</a:t>
            </a:r>
          </a:p>
          <a:p>
            <a:endParaRPr lang="en-US" sz="1200" smtClean="0">
              <a:solidFill>
                <a:srgbClr val="000090"/>
              </a:solidFill>
            </a:endParaRPr>
          </a:p>
          <a:p>
            <a:endParaRPr lang="en-US" sz="1200" smtClean="0">
              <a:solidFill>
                <a:srgbClr val="000090"/>
              </a:solidFill>
            </a:endParaRPr>
          </a:p>
          <a:p>
            <a:endParaRPr lang="en-US" sz="1200" smtClean="0">
              <a:solidFill>
                <a:srgbClr val="000090"/>
              </a:solidFill>
            </a:endParaRP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7907281-C45F-E543-B3D0-0908F50ADB4D}" type="slidenum">
              <a:rPr lang="en-US" smtClean="0">
                <a:latin typeface="Times New Roman" charset="0"/>
              </a:rPr>
              <a:pPr/>
              <a:t>6</a:t>
            </a:fld>
            <a:endParaRPr lang="en-US" smtClean="0">
              <a:latin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7800" y="4038600"/>
            <a:ext cx="3521075" cy="1384300"/>
          </a:xfrm>
          <a:prstGeom prst="rect">
            <a:avLst/>
          </a:prstGeom>
          <a:solidFill>
            <a:srgbClr val="FFF5E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rcas6012 % dir </a:t>
            </a:r>
            <a:r>
              <a:rPr lang="en-US" sz="1400" b="1" dirty="0" err="1">
                <a:solidFill>
                  <a:srgbClr val="FF0000"/>
                </a:solidFill>
                <a:latin typeface="+mn-lt"/>
              </a:rPr>
              <a:t>hft/pixel/calib/survey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CVS/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Ball_test_30.dat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Ball_test_8.dat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f3d_minuit30.C</a:t>
            </a:r>
          </a:p>
        </p:txBody>
      </p:sp>
      <p:cxnSp>
        <p:nvCxnSpPr>
          <p:cNvPr id="22534" name="Straight Arrow Connector 7"/>
          <p:cNvCxnSpPr>
            <a:cxnSpLocks noChangeShapeType="1"/>
          </p:cNvCxnSpPr>
          <p:nvPr/>
        </p:nvCxnSpPr>
        <p:spPr bwMode="auto">
          <a:xfrm>
            <a:off x="3200400" y="4267200"/>
            <a:ext cx="1905000" cy="158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0" y="6400800"/>
            <a:ext cx="1905000" cy="457200"/>
          </a:xfrm>
          <a:noFill/>
          <a:ln w="9525"/>
        </p:spPr>
        <p:txBody>
          <a:bodyPr/>
          <a:lstStyle/>
          <a:p>
            <a:pPr algn="l"/>
            <a:fld id="{8BD4DE42-4CFD-EF4E-9CDE-74FF1A5F6D7B}" type="slidenum">
              <a:rPr lang="en-US" sz="800" b="1">
                <a:latin typeface="Helvetica" charset="0"/>
              </a:rPr>
              <a:pPr algn="l"/>
              <a:t>7</a:t>
            </a:fld>
            <a:endParaRPr lang="en-US" sz="800" b="1">
              <a:latin typeface="Helvetica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7620000" cy="609600"/>
          </a:xfrm>
        </p:spPr>
        <p:txBody>
          <a:bodyPr/>
          <a:lstStyle/>
          <a:p>
            <a:r>
              <a:rPr lang="en-US" dirty="0" smtClean="0"/>
              <a:t>Development </a:t>
            </a:r>
            <a:r>
              <a:rPr lang="en-US" dirty="0"/>
              <a:t>of spatial </a:t>
            </a:r>
            <a:r>
              <a:rPr lang="en-US" dirty="0" smtClean="0"/>
              <a:t>map-Tools</a:t>
            </a:r>
            <a:endParaRPr lang="en-US" dirty="0"/>
          </a:p>
        </p:txBody>
      </p:sp>
      <p:pic>
        <p:nvPicPr>
          <p:cNvPr id="25604" name="Picture 3" descr="IMG_19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838201"/>
            <a:ext cx="3656012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 descr="IMG_19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838200"/>
            <a:ext cx="20193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IMG_19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933825"/>
            <a:ext cx="3656012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3924300" y="2492375"/>
            <a:ext cx="233340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alibri" charset="0"/>
              </a:rPr>
              <a:t>touch probe 2-3 </a:t>
            </a:r>
            <a:r>
              <a:rPr lang="en-US" sz="1400" dirty="0" err="1">
                <a:latin typeface="Calibri" charset="0"/>
                <a:sym typeface="Symbol" charset="2"/>
              </a:rPr>
              <a:t>m</a:t>
            </a:r>
            <a:r>
              <a:rPr lang="en-US" sz="1400" dirty="0">
                <a:latin typeface="Calibri" charset="0"/>
                <a:sym typeface="Symbol" charset="2"/>
              </a:rPr>
              <a:t> (xyz) and</a:t>
            </a:r>
          </a:p>
          <a:p>
            <a:r>
              <a:rPr lang="en-US" sz="1400" dirty="0">
                <a:latin typeface="Calibri" charset="0"/>
                <a:sym typeface="Symbol" charset="2"/>
              </a:rPr>
              <a:t>visual 2-3 </a:t>
            </a:r>
            <a:r>
              <a:rPr lang="en-US" sz="1400" dirty="0" err="1">
                <a:latin typeface="Calibri" charset="0"/>
                <a:sym typeface="Symbol" charset="2"/>
              </a:rPr>
              <a:t>m</a:t>
            </a:r>
            <a:r>
              <a:rPr lang="en-US" sz="1400" dirty="0">
                <a:latin typeface="Calibri" charset="0"/>
                <a:sym typeface="Symbol" charset="2"/>
              </a:rPr>
              <a:t> (</a:t>
            </a:r>
            <a:r>
              <a:rPr lang="en-US" sz="1400" dirty="0" err="1">
                <a:latin typeface="Calibri" charset="0"/>
                <a:sym typeface="Symbol" charset="2"/>
              </a:rPr>
              <a:t>xy</a:t>
            </a:r>
            <a:r>
              <a:rPr lang="en-US" sz="1400" dirty="0">
                <a:latin typeface="Calibri" charset="0"/>
                <a:sym typeface="Symbol" charset="2"/>
              </a:rPr>
              <a:t>) 50 </a:t>
            </a:r>
            <a:r>
              <a:rPr lang="en-US" sz="1400" dirty="0" err="1">
                <a:latin typeface="Calibri" charset="0"/>
                <a:sym typeface="Symbol" charset="2"/>
              </a:rPr>
              <a:t>m</a:t>
            </a:r>
            <a:r>
              <a:rPr lang="en-US" sz="1400" dirty="0">
                <a:latin typeface="Calibri" charset="0"/>
                <a:sym typeface="Symbol" charset="2"/>
              </a:rPr>
              <a:t> (</a:t>
            </a:r>
            <a:r>
              <a:rPr lang="en-US" sz="1400" dirty="0" err="1">
                <a:latin typeface="Calibri" charset="0"/>
                <a:sym typeface="Symbol" charset="2"/>
              </a:rPr>
              <a:t>z</a:t>
            </a:r>
            <a:r>
              <a:rPr lang="en-US" sz="1400" dirty="0">
                <a:latin typeface="Calibri" charset="0"/>
                <a:sym typeface="Symbol" charset="2"/>
              </a:rPr>
              <a:t>)</a:t>
            </a:r>
            <a:r>
              <a:rPr lang="en-US" sz="1400" b="1" dirty="0">
                <a:latin typeface="Calibri" charset="0"/>
                <a:sym typeface="Symbol" charset="2"/>
              </a:rPr>
              <a:t> </a:t>
            </a:r>
          </a:p>
          <a:p>
            <a:endParaRPr lang="en-US" sz="1400" b="1" dirty="0">
              <a:latin typeface="Calibri" charset="0"/>
              <a:sym typeface="Symbol" charset="2"/>
            </a:endParaRPr>
          </a:p>
          <a:p>
            <a:r>
              <a:rPr lang="en-US" sz="1400" dirty="0">
                <a:latin typeface="Calibri" charset="0"/>
                <a:sym typeface="Symbol" charset="2"/>
              </a:rPr>
              <a:t>active volume: huge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943600" y="838200"/>
            <a:ext cx="907971" cy="461665"/>
          </a:xfrm>
          <a:prstGeom prst="rect">
            <a:avLst/>
          </a:prstGeom>
          <a:solidFill>
            <a:schemeClr val="accent3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 charset="0"/>
              </a:rPr>
              <a:t>10 </a:t>
            </a:r>
            <a:r>
              <a:rPr lang="en-US" sz="1200" dirty="0" err="1" smtClean="0">
                <a:latin typeface="Calibri" charset="0"/>
              </a:rPr>
              <a:t>gr</a:t>
            </a:r>
            <a:r>
              <a:rPr lang="en-US" sz="1200" dirty="0" smtClean="0">
                <a:latin typeface="Calibri" charset="0"/>
              </a:rPr>
              <a:t> </a:t>
            </a:r>
            <a:r>
              <a:rPr lang="en-US" sz="1200" dirty="0">
                <a:latin typeface="Calibri" charset="0"/>
              </a:rPr>
              <a:t>touch</a:t>
            </a:r>
          </a:p>
          <a:p>
            <a:r>
              <a:rPr lang="en-US" sz="1200" dirty="0">
                <a:latin typeface="Calibri" charset="0"/>
              </a:rPr>
              <a:t>probe force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4048125" y="4025900"/>
            <a:ext cx="18923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 charset="0"/>
              </a:rPr>
              <a:t>visual sub micron</a:t>
            </a:r>
            <a:r>
              <a:rPr lang="en-US" sz="1200">
                <a:latin typeface="Calibri" charset="0"/>
                <a:sym typeface="Symbol" charset="2"/>
              </a:rPr>
              <a:t> (xyz) repeatability</a:t>
            </a:r>
          </a:p>
          <a:p>
            <a:r>
              <a:rPr lang="en-US" sz="1200">
                <a:latin typeface="Calibri" charset="0"/>
              </a:rPr>
              <a:t> 5 </a:t>
            </a:r>
            <a:r>
              <a:rPr lang="en-US" sz="1200">
                <a:latin typeface="Calibri" charset="0"/>
                <a:sym typeface="Symbol" charset="2"/>
              </a:rPr>
              <a:t>m accuracy over active volume</a:t>
            </a:r>
          </a:p>
          <a:p>
            <a:endParaRPr lang="en-US" sz="1200">
              <a:latin typeface="Calibri" charset="0"/>
              <a:sym typeface="Symbol" charset="2"/>
            </a:endParaRPr>
          </a:p>
          <a:p>
            <a:r>
              <a:rPr lang="en-US" sz="1200">
                <a:latin typeface="Calibri" charset="0"/>
                <a:sym typeface="Symbol" charset="2"/>
              </a:rPr>
              <a:t>no touch probe</a:t>
            </a:r>
          </a:p>
          <a:p>
            <a:endParaRPr lang="en-US" sz="1200">
              <a:latin typeface="Calibri" charset="0"/>
              <a:sym typeface="Symbol" charset="2"/>
            </a:endParaRPr>
          </a:p>
          <a:p>
            <a:r>
              <a:rPr lang="en-US" sz="1200">
                <a:latin typeface="Calibri" charset="0"/>
                <a:sym typeface="Symbol" charset="2"/>
              </a:rPr>
              <a:t>active volume: </a:t>
            </a:r>
          </a:p>
          <a:p>
            <a:r>
              <a:rPr lang="en-US" sz="1200">
                <a:latin typeface="Calibri" charset="0"/>
                <a:sym typeface="Symbol" charset="2"/>
              </a:rPr>
              <a:t>30 in X 30 in X 12 in</a:t>
            </a:r>
          </a:p>
        </p:txBody>
      </p:sp>
      <p:pic>
        <p:nvPicPr>
          <p:cNvPr id="25610" name="Picture 10" descr="Left Upper Corner"/>
          <p:cNvPicPr>
            <a:picLocks noChangeAspect="1" noChangeArrowheads="1"/>
          </p:cNvPicPr>
          <p:nvPr/>
        </p:nvPicPr>
        <p:blipFill>
          <a:blip r:embed="rId5"/>
          <a:srcRect l="27573" b="-2432"/>
          <a:stretch>
            <a:fillRect/>
          </a:stretch>
        </p:blipFill>
        <p:spPr bwMode="auto">
          <a:xfrm>
            <a:off x="6372225" y="1628775"/>
            <a:ext cx="264795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11" descr="Lower Left Corner"/>
          <p:cNvPicPr>
            <a:picLocks noChangeAspect="1" noChangeArrowheads="1"/>
          </p:cNvPicPr>
          <p:nvPr/>
        </p:nvPicPr>
        <p:blipFill>
          <a:blip r:embed="rId6"/>
          <a:srcRect l="15762" t="28894" r="10812"/>
          <a:stretch>
            <a:fillRect/>
          </a:stretch>
        </p:blipFill>
        <p:spPr bwMode="auto">
          <a:xfrm>
            <a:off x="6300788" y="4724400"/>
            <a:ext cx="2684462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7019925" y="4437063"/>
            <a:ext cx="172354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latin typeface="Calibri" charset="0"/>
              </a:rPr>
              <a:t>MEMOSTAR3, 30 </a:t>
            </a:r>
            <a:r>
              <a:rPr lang="en-US" sz="1100" b="1" dirty="0" err="1">
                <a:solidFill>
                  <a:srgbClr val="FF0000"/>
                </a:solidFill>
                <a:latin typeface="Calibri" charset="0"/>
                <a:sym typeface="Symbol" charset="2"/>
              </a:rPr>
              <a:t>m</a:t>
            </a:r>
            <a:r>
              <a:rPr lang="en-US" sz="1100" b="1" dirty="0">
                <a:solidFill>
                  <a:srgbClr val="FF0000"/>
                </a:solidFill>
                <a:latin typeface="Calibri" charset="0"/>
                <a:sym typeface="Symbol" charset="2"/>
              </a:rPr>
              <a:t> pitch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9F72A30-596A-234E-B196-4071D6E36016}" type="slidenum">
              <a:rPr lang="en-US" smtClean="0">
                <a:latin typeface="Times New Roman" charset="0"/>
              </a:rPr>
              <a:pPr/>
              <a:t>8</a:t>
            </a:fld>
            <a:endParaRPr lang="en-US" smtClean="0">
              <a:latin typeface="Times New Roman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85800" y="3398838"/>
            <a:ext cx="4343400" cy="2697162"/>
            <a:chOff x="2209800" y="1417780"/>
            <a:chExt cx="4343400" cy="2697020"/>
          </a:xfrm>
        </p:grpSpPr>
        <p:sp>
          <p:nvSpPr>
            <p:cNvPr id="8" name="Oval 7"/>
            <p:cNvSpPr/>
            <p:nvPr/>
          </p:nvSpPr>
          <p:spPr bwMode="auto">
            <a:xfrm>
              <a:off x="2209800" y="2514600"/>
              <a:ext cx="1752600" cy="1600200"/>
            </a:xfrm>
            <a:prstGeom prst="ellipse">
              <a:avLst/>
            </a:prstGeom>
            <a:gradFill flip="none" rotWithShape="1">
              <a:gsLst>
                <a:gs pos="58000">
                  <a:srgbClr val="D6C9BD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solidFill>
                <a:srgbClr val="D6C9B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733800" y="1417780"/>
              <a:ext cx="152400" cy="1371600"/>
              <a:chOff x="4232565" y="1143000"/>
              <a:chExt cx="152400" cy="1371600"/>
            </a:xfrm>
          </p:grpSpPr>
          <p:sp>
            <p:nvSpPr>
              <p:cNvPr id="6" name="Oval 5"/>
              <p:cNvSpPr/>
              <p:nvPr/>
            </p:nvSpPr>
            <p:spPr bwMode="auto">
              <a:xfrm>
                <a:off x="4232565" y="2362200"/>
                <a:ext cx="152400" cy="152400"/>
              </a:xfrm>
              <a:prstGeom prst="ellipse">
                <a:avLst/>
              </a:prstGeom>
              <a:gradFill flip="none" rotWithShape="1">
                <a:gsLst>
                  <a:gs pos="34000">
                    <a:srgbClr val="FF0000"/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4267490" y="1143000"/>
                <a:ext cx="76200" cy="1219136"/>
              </a:xfrm>
              <a:prstGeom prst="rect">
                <a:avLst/>
              </a:prstGeom>
              <a:gradFill flip="none" rotWithShape="1">
                <a:gsLst>
                  <a:gs pos="9000">
                    <a:schemeClr val="bg2">
                      <a:lumMod val="60000"/>
                      <a:lumOff val="40000"/>
                    </a:schemeClr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6654" name="Oval 10"/>
            <p:cNvSpPr>
              <a:spLocks noChangeArrowheads="1"/>
            </p:cNvSpPr>
            <p:nvPr/>
          </p:nvSpPr>
          <p:spPr bwMode="auto">
            <a:xfrm>
              <a:off x="3581400" y="2514600"/>
              <a:ext cx="457200" cy="4572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6655" name="Straight Arrow Connector 12"/>
            <p:cNvCxnSpPr>
              <a:cxnSpLocks noChangeShapeType="1"/>
              <a:endCxn id="26654" idx="6"/>
            </p:cNvCxnSpPr>
            <p:nvPr/>
          </p:nvCxnSpPr>
          <p:spPr bwMode="auto">
            <a:xfrm rot="10800000">
              <a:off x="4038600" y="2743200"/>
              <a:ext cx="2514600" cy="304856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</p:spPr>
        </p:cxnSp>
      </p:grpSp>
      <p:sp>
        <p:nvSpPr>
          <p:cNvPr id="26628" name="TextBox 35"/>
          <p:cNvSpPr txBox="1">
            <a:spLocks noChangeArrowheads="1"/>
          </p:cNvSpPr>
          <p:nvPr/>
        </p:nvSpPr>
        <p:spPr bwMode="auto">
          <a:xfrm>
            <a:off x="3505200" y="2286000"/>
            <a:ext cx="4670425" cy="461963"/>
          </a:xfrm>
          <a:prstGeom prst="rect">
            <a:avLst/>
          </a:prstGeom>
          <a:solidFill>
            <a:srgbClr val="FFD8C1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omic Sans MS" charset="0"/>
                <a:ea typeface="Comic Sans MS" charset="0"/>
                <a:cs typeface="Comic Sans MS" charset="0"/>
              </a:rPr>
              <a:t>(x,y,z)=(sx,sy,sz) + (ux,uy,uz)*R</a:t>
            </a:r>
          </a:p>
        </p:txBody>
      </p: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3657600" y="3810000"/>
            <a:ext cx="4572000" cy="3962400"/>
            <a:chOff x="2514600" y="1752600"/>
            <a:chExt cx="4572000" cy="3962400"/>
          </a:xfrm>
        </p:grpSpPr>
        <p:sp>
          <p:nvSpPr>
            <p:cNvPr id="18" name="Arc 17"/>
            <p:cNvSpPr/>
            <p:nvPr/>
          </p:nvSpPr>
          <p:spPr bwMode="auto">
            <a:xfrm>
              <a:off x="2514600" y="3124200"/>
              <a:ext cx="2819400" cy="2590800"/>
            </a:xfrm>
            <a:prstGeom prst="arc">
              <a:avLst/>
            </a:prstGeom>
            <a:gradFill flip="none" rotWithShape="1">
              <a:gsLst>
                <a:gs pos="23000">
                  <a:srgbClr val="FFD8C1"/>
                </a:gs>
                <a:gs pos="100000">
                  <a:schemeClr val="accent3"/>
                </a:gs>
              </a:gsLst>
              <a:lin ang="0" scaled="1"/>
              <a:tileRect/>
            </a:gradFill>
            <a:ln w="1270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" name="Group 24"/>
            <p:cNvGrpSpPr>
              <a:grpSpLocks/>
            </p:cNvGrpSpPr>
            <p:nvPr/>
          </p:nvGrpSpPr>
          <p:grpSpPr bwMode="auto">
            <a:xfrm>
              <a:off x="3886200" y="1752600"/>
              <a:ext cx="3200400" cy="2719388"/>
              <a:chOff x="3886200" y="1752600"/>
              <a:chExt cx="3200400" cy="2719388"/>
            </a:xfrm>
          </p:grpSpPr>
          <p:sp>
            <p:nvSpPr>
              <p:cNvPr id="16" name="Oval 15"/>
              <p:cNvSpPr/>
              <p:nvPr/>
            </p:nvSpPr>
            <p:spPr bwMode="auto">
              <a:xfrm>
                <a:off x="4876800" y="2895600"/>
                <a:ext cx="914400" cy="792020"/>
              </a:xfrm>
              <a:prstGeom prst="ellipse">
                <a:avLst/>
              </a:prstGeom>
              <a:gradFill flip="none" rotWithShape="1">
                <a:gsLst>
                  <a:gs pos="34000">
                    <a:srgbClr val="FF0000"/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5029200" y="1763713"/>
                <a:ext cx="609600" cy="1219200"/>
              </a:xfrm>
              <a:prstGeom prst="rect">
                <a:avLst/>
              </a:prstGeom>
              <a:gradFill flip="none" rotWithShape="1">
                <a:gsLst>
                  <a:gs pos="9000">
                    <a:schemeClr val="bg2">
                      <a:lumMod val="60000"/>
                      <a:lumOff val="40000"/>
                    </a:schemeClr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cxnSp>
            <p:nvCxnSpPr>
              <p:cNvPr id="26639" name="Straight Arrow Connector 19"/>
              <p:cNvCxnSpPr>
                <a:cxnSpLocks noChangeShapeType="1"/>
              </p:cNvCxnSpPr>
              <p:nvPr/>
            </p:nvCxnSpPr>
            <p:spPr bwMode="auto">
              <a:xfrm rot="5400000">
                <a:off x="5029200" y="3276600"/>
                <a:ext cx="304800" cy="3048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 type="oval" w="med" len="med"/>
                <a:tailEnd type="arrow" w="med" len="med"/>
              </a:ln>
            </p:spPr>
          </p:cxnSp>
          <p:grpSp>
            <p:nvGrpSpPr>
              <p:cNvPr id="7" name="Group 24"/>
              <p:cNvGrpSpPr>
                <a:grpSpLocks/>
              </p:cNvGrpSpPr>
              <p:nvPr/>
            </p:nvGrpSpPr>
            <p:grpSpPr bwMode="auto">
              <a:xfrm>
                <a:off x="4495800" y="3571875"/>
                <a:ext cx="579438" cy="622300"/>
                <a:chOff x="4495800" y="3571632"/>
                <a:chExt cx="580119" cy="622345"/>
              </a:xfrm>
            </p:grpSpPr>
            <p:sp>
              <p:nvSpPr>
                <p:cNvPr id="22" name="TextBox 21"/>
                <p:cNvSpPr txBox="1"/>
                <p:nvPr/>
              </p:nvSpPr>
              <p:spPr>
                <a:xfrm>
                  <a:off x="4495800" y="3885980"/>
                  <a:ext cx="580119" cy="30799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40404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 err="1">
                      <a:latin typeface="Comic Sans MS"/>
                      <a:cs typeface="Comic Sans MS"/>
                    </a:rPr>
                    <a:t>x,y,z</a:t>
                  </a:r>
                  <a:endParaRPr lang="en-US" sz="1400" dirty="0">
                    <a:latin typeface="Comic Sans MS"/>
                    <a:cs typeface="Comic Sans MS"/>
                  </a:endParaRPr>
                </a:p>
              </p:txBody>
            </p:sp>
            <p:cxnSp>
              <p:nvCxnSpPr>
                <p:cNvPr id="26649" name="Straight Arrow Connector 23"/>
                <p:cNvCxnSpPr>
                  <a:cxnSpLocks noChangeShapeType="1"/>
                  <a:stCxn id="22" idx="0"/>
                </p:cNvCxnSpPr>
                <p:nvPr/>
              </p:nvCxnSpPr>
              <p:spPr bwMode="auto">
                <a:xfrm rot="5400000" flipH="1" flipV="1">
                  <a:off x="4741001" y="3616491"/>
                  <a:ext cx="314569" cy="224851"/>
                </a:xfrm>
                <a:prstGeom prst="straightConnector1">
                  <a:avLst/>
                </a:prstGeom>
                <a:noFill/>
                <a:ln w="12700">
                  <a:solidFill>
                    <a:srgbClr val="FF0000"/>
                  </a:solidFill>
                  <a:prstDash val="sysDash"/>
                  <a:round/>
                  <a:headEnd/>
                  <a:tailEnd type="arrow" w="med" len="med"/>
                </a:ln>
              </p:spPr>
            </p:cxnSp>
          </p:grpSp>
          <p:grpSp>
            <p:nvGrpSpPr>
              <p:cNvPr id="10" name="Group 25"/>
              <p:cNvGrpSpPr>
                <a:grpSpLocks/>
              </p:cNvGrpSpPr>
              <p:nvPr/>
            </p:nvGrpSpPr>
            <p:grpSpPr bwMode="auto">
              <a:xfrm>
                <a:off x="5334000" y="2905125"/>
                <a:ext cx="1481138" cy="371475"/>
                <a:chOff x="3856726" y="3886200"/>
                <a:chExt cx="1481397" cy="371231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4495013" y="3886200"/>
                  <a:ext cx="843110" cy="307773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40404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 err="1">
                      <a:latin typeface="Comic Sans MS"/>
                      <a:cs typeface="Comic Sans MS"/>
                    </a:rPr>
                    <a:t>sx,sy,sz</a:t>
                  </a:r>
                  <a:endParaRPr lang="en-US" sz="1400" dirty="0">
                    <a:latin typeface="Comic Sans MS"/>
                    <a:cs typeface="Comic Sans MS"/>
                  </a:endParaRPr>
                </a:p>
              </p:txBody>
            </p:sp>
            <p:cxnSp>
              <p:nvCxnSpPr>
                <p:cNvPr id="26647" name="Straight Arrow Connector 27"/>
                <p:cNvCxnSpPr>
                  <a:cxnSpLocks noChangeShapeType="1"/>
                  <a:stCxn id="27" idx="1"/>
                </p:cNvCxnSpPr>
                <p:nvPr/>
              </p:nvCxnSpPr>
              <p:spPr bwMode="auto">
                <a:xfrm rot="10800000" flipV="1">
                  <a:off x="3856726" y="4040089"/>
                  <a:ext cx="639075" cy="217342"/>
                </a:xfrm>
                <a:prstGeom prst="straightConnector1">
                  <a:avLst/>
                </a:prstGeom>
                <a:noFill/>
                <a:ln w="12700">
                  <a:solidFill>
                    <a:srgbClr val="000090"/>
                  </a:solidFill>
                  <a:prstDash val="sysDash"/>
                  <a:round/>
                  <a:headEnd/>
                  <a:tailEnd type="arrow" w="med" len="med"/>
                </a:ln>
              </p:spPr>
            </p:cxnSp>
          </p:grpSp>
          <p:grpSp>
            <p:nvGrpSpPr>
              <p:cNvPr id="11" name="Group 30"/>
              <p:cNvGrpSpPr>
                <a:grpSpLocks/>
              </p:cNvGrpSpPr>
              <p:nvPr/>
            </p:nvGrpSpPr>
            <p:grpSpPr bwMode="auto">
              <a:xfrm>
                <a:off x="5181600" y="3429000"/>
                <a:ext cx="1685925" cy="762000"/>
                <a:chOff x="4009125" y="3431978"/>
                <a:chExt cx="1686317" cy="761999"/>
              </a:xfrm>
            </p:grpSpPr>
            <p:sp>
              <p:nvSpPr>
                <p:cNvPr id="32" name="TextBox 31"/>
                <p:cNvSpPr txBox="1"/>
                <p:nvPr/>
              </p:nvSpPr>
              <p:spPr>
                <a:xfrm>
                  <a:off x="4495013" y="3886002"/>
                  <a:ext cx="1200429" cy="307975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40404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>
                      <a:latin typeface="Comic Sans MS"/>
                      <a:cs typeface="Comic Sans MS"/>
                    </a:rPr>
                    <a:t>(</a:t>
                  </a:r>
                  <a:r>
                    <a:rPr lang="en-US" sz="1400" dirty="0" err="1">
                      <a:latin typeface="Comic Sans MS"/>
                      <a:cs typeface="Comic Sans MS"/>
                    </a:rPr>
                    <a:t>ux,uy,uz</a:t>
                  </a:r>
                  <a:r>
                    <a:rPr lang="en-US" sz="1400" dirty="0">
                      <a:latin typeface="Comic Sans MS"/>
                      <a:cs typeface="Comic Sans MS"/>
                    </a:rPr>
                    <a:t>)*R</a:t>
                  </a:r>
                </a:p>
              </p:txBody>
            </p:sp>
            <p:cxnSp>
              <p:nvCxnSpPr>
                <p:cNvPr id="26645" name="Straight Arrow Connector 32"/>
                <p:cNvCxnSpPr>
                  <a:cxnSpLocks noChangeShapeType="1"/>
                  <a:stCxn id="32" idx="0"/>
                </p:cNvCxnSpPr>
                <p:nvPr/>
              </p:nvCxnSpPr>
              <p:spPr bwMode="auto">
                <a:xfrm rot="16200000" flipV="1">
                  <a:off x="4325262" y="3115841"/>
                  <a:ext cx="454222" cy="1086496"/>
                </a:xfrm>
                <a:prstGeom prst="straightConnector1">
                  <a:avLst/>
                </a:prstGeom>
                <a:noFill/>
                <a:ln w="12700">
                  <a:solidFill>
                    <a:srgbClr val="000090"/>
                  </a:solidFill>
                  <a:prstDash val="sysDash"/>
                  <a:round/>
                  <a:headEnd/>
                  <a:tailEnd type="arrow" w="med" len="med"/>
                </a:ln>
              </p:spPr>
            </p:cxnSp>
          </p:grpSp>
          <p:sp>
            <p:nvSpPr>
              <p:cNvPr id="26643" name="Rectangle 37"/>
              <p:cNvSpPr>
                <a:spLocks noChangeArrowheads="1"/>
              </p:cNvSpPr>
              <p:nvPr/>
            </p:nvSpPr>
            <p:spPr bwMode="auto">
              <a:xfrm>
                <a:off x="3886200" y="1752600"/>
                <a:ext cx="3200400" cy="271938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0" name="TextBox 25"/>
          <p:cNvSpPr txBox="1">
            <a:spLocks noChangeArrowheads="1"/>
          </p:cNvSpPr>
          <p:nvPr/>
        </p:nvSpPr>
        <p:spPr bwMode="auto">
          <a:xfrm>
            <a:off x="533400" y="304800"/>
            <a:ext cx="3479800" cy="830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/>
              <a:t>        x                           y                           z</a:t>
            </a:r>
          </a:p>
          <a:p>
            <a:r>
              <a:rPr lang="en-US" sz="1200"/>
              <a:t>3.999321027720 -0.001003938440 -0.000767819730</a:t>
            </a:r>
          </a:p>
          <a:p>
            <a:r>
              <a:rPr lang="en-US" sz="1200"/>
              <a:t>3.998206983736 0.014041189594 0.009140107333</a:t>
            </a:r>
          </a:p>
          <a:p>
            <a:r>
              <a:rPr lang="en-US" sz="1200"/>
              <a:t>3.999429581487 0.486586482457 0.046341350006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4800" y="1371600"/>
            <a:ext cx="8458200" cy="762000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Lucida Console"/>
                <a:cs typeface="Lucida Console"/>
              </a:rPr>
              <a:t>      </a:t>
            </a:r>
            <a:r>
              <a:rPr lang="en-US" sz="1200" b="1" dirty="0" err="1">
                <a:latin typeface="Lucida Console"/>
                <a:cs typeface="Lucida Console"/>
              </a:rPr>
              <a:t>sx</a:t>
            </a:r>
            <a:r>
              <a:rPr lang="en-US" sz="1200" b="1" dirty="0">
                <a:latin typeface="Lucida Console"/>
                <a:cs typeface="Lucida Console"/>
              </a:rPr>
              <a:t>        </a:t>
            </a:r>
            <a:r>
              <a:rPr lang="en-US" sz="1200" b="1" dirty="0" err="1">
                <a:latin typeface="Lucida Console"/>
                <a:cs typeface="Lucida Console"/>
              </a:rPr>
              <a:t>sy</a:t>
            </a:r>
            <a:r>
              <a:rPr lang="en-US" sz="1200" b="1" dirty="0">
                <a:latin typeface="Lucida Console"/>
                <a:cs typeface="Lucida Console"/>
              </a:rPr>
              <a:t>           </a:t>
            </a:r>
            <a:r>
              <a:rPr lang="en-US" sz="1200" b="1" dirty="0" err="1">
                <a:latin typeface="Lucida Console"/>
                <a:cs typeface="Lucida Console"/>
              </a:rPr>
              <a:t>sz</a:t>
            </a:r>
            <a:r>
              <a:rPr lang="en-US" sz="1200" b="1" dirty="0">
                <a:latin typeface="Lucida Console"/>
                <a:cs typeface="Lucida Console"/>
              </a:rPr>
              <a:t>            </a:t>
            </a:r>
            <a:r>
              <a:rPr lang="en-US" sz="1200" b="1" dirty="0" err="1">
                <a:latin typeface="Lucida Console"/>
                <a:cs typeface="Lucida Console"/>
              </a:rPr>
              <a:t>ux</a:t>
            </a:r>
            <a:r>
              <a:rPr lang="en-US" sz="1200" b="1" dirty="0">
                <a:latin typeface="Lucida Console"/>
                <a:cs typeface="Lucida Console"/>
              </a:rPr>
              <a:t>           </a:t>
            </a:r>
            <a:r>
              <a:rPr lang="en-US" sz="1200" b="1" dirty="0" err="1">
                <a:latin typeface="Lucida Console"/>
                <a:cs typeface="Lucida Console"/>
              </a:rPr>
              <a:t>uy</a:t>
            </a:r>
            <a:r>
              <a:rPr lang="en-US" sz="1200" b="1" dirty="0">
                <a:latin typeface="Lucida Console"/>
                <a:cs typeface="Lucida Console"/>
              </a:rPr>
              <a:t>         </a:t>
            </a:r>
            <a:r>
              <a:rPr lang="en-US" sz="1200" b="1" dirty="0" err="1">
                <a:latin typeface="Lucida Console"/>
                <a:cs typeface="Lucida Console"/>
              </a:rPr>
              <a:t>uz</a:t>
            </a:r>
            <a:r>
              <a:rPr lang="en-US" sz="1200" b="1" dirty="0">
                <a:latin typeface="Lucida Console"/>
                <a:cs typeface="Lucida Console"/>
              </a:rPr>
              <a:t>             R	</a:t>
            </a:r>
          </a:p>
          <a:p>
            <a:pPr>
              <a:defRPr/>
            </a:pPr>
            <a:r>
              <a:rPr lang="en-US" sz="1050" dirty="0">
                <a:latin typeface="Lucida Console"/>
                <a:cs typeface="Lucida Console"/>
              </a:rPr>
              <a:t>6.00099313695 -0.00100393844 -0.00076781973 -1.00000000000 0.00000000000 0.00000000000 2.00167210923</a:t>
            </a:r>
          </a:p>
          <a:p>
            <a:pPr>
              <a:defRPr/>
            </a:pPr>
            <a:r>
              <a:rPr lang="en-US" sz="1050" dirty="0">
                <a:latin typeface="Lucida Console"/>
                <a:cs typeface="Lucida Console"/>
              </a:rPr>
              <a:t>5.99979712073 -0.00110194800 -0.00080181117 -0.99995904812 0.00756524384 0.00496680673 2.00167210923</a:t>
            </a:r>
          </a:p>
          <a:p>
            <a:pPr>
              <a:defRPr/>
            </a:pPr>
            <a:r>
              <a:rPr lang="en-US" sz="1050" dirty="0">
                <a:latin typeface="Lucida Console"/>
                <a:cs typeface="Lucida Console"/>
              </a:rPr>
              <a:t>5.99115111246 0.29322055711 -0.00209618567 -0.99502886701 0.09660219796 0.02419853654 2.00167210923</a:t>
            </a:r>
          </a:p>
        </p:txBody>
      </p:sp>
      <p:sp>
        <p:nvSpPr>
          <p:cNvPr id="26632" name="Rectangle 2"/>
          <p:cNvSpPr>
            <a:spLocks noGrp="1" noChangeArrowheads="1"/>
          </p:cNvSpPr>
          <p:nvPr>
            <p:ph type="title"/>
          </p:nvPr>
        </p:nvSpPr>
        <p:spPr>
          <a:xfrm>
            <a:off x="4648200" y="76200"/>
            <a:ext cx="3048000" cy="609600"/>
          </a:xfrm>
        </p:spPr>
        <p:txBody>
          <a:bodyPr/>
          <a:lstStyle/>
          <a:p>
            <a:pPr algn="l"/>
            <a:r>
              <a:rPr lang="en-US" sz="2800" dirty="0" smtClean="0"/>
              <a:t>Data format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505200"/>
            <a:ext cx="3048000" cy="3238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6705600" cy="609600"/>
          </a:xfrm>
        </p:spPr>
        <p:txBody>
          <a:bodyPr/>
          <a:lstStyle/>
          <a:p>
            <a:r>
              <a:rPr lang="en-US" sz="2800" dirty="0" smtClean="0"/>
              <a:t>Calibration Spheres (testing Minuit)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71CF5-9CC1-A442-B6F0-FFA50AAE124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4" name="Picture 3" descr="IMG_1925"/>
          <p:cNvPicPr>
            <a:picLocks noChangeAspect="1" noChangeArrowheads="1"/>
          </p:cNvPicPr>
          <p:nvPr/>
        </p:nvPicPr>
        <p:blipFill>
          <a:blip r:embed="rId3"/>
          <a:srcRect l="31742" t="54619" r="56590" b="29822"/>
          <a:stretch>
            <a:fillRect/>
          </a:stretch>
        </p:blipFill>
        <p:spPr bwMode="auto">
          <a:xfrm>
            <a:off x="533400" y="11430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0" y="838200"/>
            <a:ext cx="5495014" cy="1754327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. FCN=36.4003 FROM MIGRAD STATUS=CONVERGED 107 CALLS 108 TOTAL</a:t>
            </a:r>
          </a:p>
          <a:p>
            <a:r>
              <a:rPr lang="en-US" sz="1200" dirty="0" smtClean="0"/>
              <a:t>   EDM=1.02353e-06    STRATEGY= 1     ERROR MATRIX ACCURATE</a:t>
            </a:r>
          </a:p>
          <a:p>
            <a:r>
              <a:rPr lang="en-US" sz="1200" dirty="0" smtClean="0"/>
              <a:t>  EXT PARAMETER                    STEP         FIRST</a:t>
            </a:r>
          </a:p>
          <a:p>
            <a:r>
              <a:rPr lang="en-US" sz="1200" dirty="0" smtClean="0"/>
              <a:t>  NO.   NAME     VALUE    ERROR      SIZE      DERIVATIVE</a:t>
            </a:r>
          </a:p>
          <a:p>
            <a:endParaRPr lang="en-US" sz="1200" dirty="0" smtClean="0"/>
          </a:p>
          <a:p>
            <a:r>
              <a:rPr lang="en-US" sz="1200" dirty="0" smtClean="0"/>
              <a:t>   1  </a:t>
            </a:r>
            <a:r>
              <a:rPr lang="en-US" sz="1200" dirty="0" err="1" smtClean="0"/>
              <a:t>xf</a:t>
            </a:r>
            <a:r>
              <a:rPr lang="en-US" sz="1200" dirty="0" smtClean="0"/>
              <a:t>   -5.73114e-03   8.27066e-03   2.44789e-05   1.09050e-01</a:t>
            </a:r>
          </a:p>
          <a:p>
            <a:r>
              <a:rPr lang="en-US" sz="1200" dirty="0" smtClean="0"/>
              <a:t>   2  </a:t>
            </a:r>
            <a:r>
              <a:rPr lang="en-US" sz="1200" dirty="0" err="1" smtClean="0"/>
              <a:t>yf</a:t>
            </a:r>
            <a:r>
              <a:rPr lang="en-US" sz="1200" dirty="0" smtClean="0"/>
              <a:t>    1.35134e-02   8.65680e-03   2.57509e-05   5.48783e-02</a:t>
            </a:r>
          </a:p>
          <a:p>
            <a:r>
              <a:rPr lang="en-US" sz="1200" dirty="0" smtClean="0"/>
              <a:t>   3  </a:t>
            </a:r>
            <a:r>
              <a:rPr lang="en-US" sz="1200" dirty="0" err="1" smtClean="0"/>
              <a:t>zf</a:t>
            </a:r>
            <a:r>
              <a:rPr lang="en-US" sz="1200" dirty="0" smtClean="0"/>
              <a:t>    6.34039e-02   1.89585e-02   3.88144e-05   7.15526e-02</a:t>
            </a:r>
          </a:p>
          <a:p>
            <a:r>
              <a:rPr lang="en-US" sz="1200" dirty="0" smtClean="0"/>
              <a:t>   4  </a:t>
            </a:r>
            <a:r>
              <a:rPr lang="en-US" sz="1200" dirty="0" err="1" smtClean="0"/>
              <a:t>Rf</a:t>
            </a:r>
            <a:r>
              <a:rPr lang="en-US" sz="1200" dirty="0" smtClean="0"/>
              <a:t>    4.05756e+00   7.92489e-03   1.61366e-05   2.07723e-01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0" y="2667000"/>
            <a:ext cx="4199362" cy="830997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   1  </a:t>
            </a:r>
            <a:r>
              <a:rPr lang="en-US" sz="1200" dirty="0" err="1" smtClean="0"/>
              <a:t>xf</a:t>
            </a:r>
            <a:r>
              <a:rPr lang="en-US" sz="1200" dirty="0" smtClean="0"/>
              <a:t>   -8.35720e-04   2.10848e-03   7.63920e-06  -5.48718e-01</a:t>
            </a:r>
          </a:p>
          <a:p>
            <a:r>
              <a:rPr lang="en-US" sz="1200" dirty="0" smtClean="0"/>
              <a:t>   2  </a:t>
            </a:r>
            <a:r>
              <a:rPr lang="en-US" sz="1200" dirty="0" err="1" smtClean="0"/>
              <a:t>yf</a:t>
            </a:r>
            <a:r>
              <a:rPr lang="en-US" sz="1200" dirty="0" smtClean="0"/>
              <a:t>    6.21893e-03   2.22810e-03   8.63916e-06   7.17852e-01</a:t>
            </a:r>
          </a:p>
          <a:p>
            <a:r>
              <a:rPr lang="en-US" sz="1200" dirty="0" smtClean="0"/>
              <a:t>   3  </a:t>
            </a:r>
            <a:r>
              <a:rPr lang="en-US" sz="1200" dirty="0" err="1" smtClean="0"/>
              <a:t>zf</a:t>
            </a:r>
            <a:r>
              <a:rPr lang="en-US" sz="1200" dirty="0" smtClean="0"/>
              <a:t>    8.36591e-02   2.89518e-02   1.04172e-04  -3.53446e-01</a:t>
            </a:r>
          </a:p>
          <a:p>
            <a:r>
              <a:rPr lang="en-US" sz="1200" dirty="0" smtClean="0"/>
              <a:t>   4  </a:t>
            </a:r>
            <a:r>
              <a:rPr lang="en-US" sz="1200" dirty="0" err="1" smtClean="0"/>
              <a:t>Rf</a:t>
            </a:r>
            <a:r>
              <a:rPr lang="en-US" sz="1200" dirty="0" smtClean="0"/>
              <a:t>   15.0157e+00   1.53222e-03   7.16006e-06   1.63462e-01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715000" y="5410200"/>
            <a:ext cx="1703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+mn-lt"/>
              </a:rPr>
              <a:t>Looks fine</a:t>
            </a:r>
            <a:endParaRPr lang="en-US" sz="24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5200" y="2667000"/>
            <a:ext cx="1210387" cy="338554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Scale in mm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828800" y="3525520"/>
            <a:ext cx="1253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 = 4 mm Ball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7368</TotalTime>
  <Words>1896</Words>
  <Application>Microsoft Macintosh PowerPoint</Application>
  <PresentationFormat>On-screen Show (4:3)</PresentationFormat>
  <Paragraphs>279</Paragraphs>
  <Slides>31</Slides>
  <Notes>13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Blank Presentation</vt:lpstr>
      <vt:lpstr>PowerPoint.Show.8</vt:lpstr>
      <vt:lpstr>Software Update  (since LBL TC meeting in May 2010)</vt:lpstr>
      <vt:lpstr>Content </vt:lpstr>
      <vt:lpstr>Some HFT talks in Int. Conferences</vt:lpstr>
      <vt:lpstr>Notes on PXL Alignment</vt:lpstr>
      <vt:lpstr>Outline</vt:lpstr>
      <vt:lpstr>CVS Tree Structure</vt:lpstr>
      <vt:lpstr>Development of spatial map-Tools</vt:lpstr>
      <vt:lpstr>Data format</vt:lpstr>
      <vt:lpstr>Calibration Spheres (testing Minuit)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Partial Summary</vt:lpstr>
      <vt:lpstr>Simulation Updates</vt:lpstr>
      <vt:lpstr>Slide 20</vt:lpstr>
      <vt:lpstr>Ds -&gt; F+p -&gt; KKp </vt:lpstr>
      <vt:lpstr>D+ -&gt; Kpp</vt:lpstr>
      <vt:lpstr>D0 -&gt; Kp</vt:lpstr>
      <vt:lpstr>Slide 24</vt:lpstr>
      <vt:lpstr>Slide 25</vt:lpstr>
      <vt:lpstr>Lc-&gt; Kpp</vt:lpstr>
      <vt:lpstr>WBS (more) detailed task list</vt:lpstr>
      <vt:lpstr>Slide 28</vt:lpstr>
      <vt:lpstr>Slide 29</vt:lpstr>
      <vt:lpstr>‘To Do’ until CD2/CD3</vt:lpstr>
      <vt:lpstr>Content slide instead of a Summary 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HFT Project Overview</dc:title>
  <dc:subject/>
  <dc:creator>HG HGR</dc:creator>
  <cp:keywords/>
  <dc:description/>
  <cp:lastModifiedBy>Spyridon Margetis</cp:lastModifiedBy>
  <cp:revision>236</cp:revision>
  <cp:lastPrinted>2005-05-03T16:20:45Z</cp:lastPrinted>
  <dcterms:created xsi:type="dcterms:W3CDTF">2010-10-14T13:09:20Z</dcterms:created>
  <dcterms:modified xsi:type="dcterms:W3CDTF">2010-10-14T13:15:34Z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74911593</vt:i4>
  </property>
  <property fmtid="{D5CDD505-2E9C-101B-9397-08002B2CF9AE}" pid="3" name="_EmailSubject">
    <vt:lpwstr/>
  </property>
  <property fmtid="{D5CDD505-2E9C-101B-9397-08002B2CF9AE}" pid="4" name="_AuthorEmail">
    <vt:lpwstr>HHWieman@lbl.gov</vt:lpwstr>
  </property>
  <property fmtid="{D5CDD505-2E9C-101B-9397-08002B2CF9AE}" pid="5" name="_AuthorEmailDisplayName">
    <vt:lpwstr>Howard Wieman</vt:lpwstr>
  </property>
  <property fmtid="{D5CDD505-2E9C-101B-9397-08002B2CF9AE}" pid="6" name="_ReviewingToolsShownOnce">
    <vt:lpwstr/>
  </property>
</Properties>
</file>