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1"/>
  </p:sldMasterIdLst>
  <p:notesMasterIdLst>
    <p:notesMasterId r:id="rId19"/>
  </p:notesMasterIdLst>
  <p:sldIdLst>
    <p:sldId id="265" r:id="rId2"/>
    <p:sldId id="266" r:id="rId3"/>
    <p:sldId id="262" r:id="rId4"/>
    <p:sldId id="267" r:id="rId5"/>
    <p:sldId id="274" r:id="rId6"/>
    <p:sldId id="275" r:id="rId7"/>
    <p:sldId id="277" r:id="rId8"/>
    <p:sldId id="278" r:id="rId9"/>
    <p:sldId id="279" r:id="rId10"/>
    <p:sldId id="281" r:id="rId11"/>
    <p:sldId id="282" r:id="rId12"/>
    <p:sldId id="280" r:id="rId13"/>
    <p:sldId id="283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-351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BA15A-D398-514B-8606-8BF180B825A9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B286D-D129-EC45-85FB-760F9DF97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CD0A8-6630-4E75-9784-0414515532D1}" type="slidenum">
              <a:rPr lang="en-US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5357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00F19-C31E-4DC5-B8EF-FC4DA8D76832}" type="slidenum">
              <a:rPr lang="en-US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8673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-23813"/>
            <a:ext cx="2114550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3813"/>
            <a:ext cx="6191250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6452D-9821-47FA-9B18-69F5F60298FC}" type="slidenum">
              <a:rPr lang="en-US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4208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3E8096-CD3B-514C-BD36-FEFD3BB1A733}" type="slidenum">
              <a:rPr lang="en-US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60177281"/>
      </p:ext>
    </p:extLst>
  </p:cSld>
  <p:clrMapOvr>
    <a:masterClrMapping/>
  </p:clrMapOvr>
  <p:transition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A6FAD3-9149-A544-852A-6A18D6E8D282}" type="slidenum">
              <a:rPr lang="en-US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78048791"/>
      </p:ext>
    </p:extLst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7EA69-57B7-4129-8BB8-4CE36C646F9A}" type="slidenum">
              <a:rPr lang="en-US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1316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F4070-FD5D-4067-8DE5-235AAF39B697}" type="slidenum">
              <a:rPr lang="en-US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8530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C74EC-BA69-4DAF-8472-403C4E5B458F}" type="slidenum">
              <a:rPr lang="en-US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5550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0ED75-0CBC-4F10-9B05-6BE1558A54EB}" type="slidenum">
              <a:rPr lang="en-US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8804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5693A-A2D9-4ABC-912B-C224855A38D9}" type="slidenum">
              <a:rPr lang="en-US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7939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5346C-81CC-4545-A6A2-97D639BCF884}" type="slidenum">
              <a:rPr lang="en-US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3397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96DC3-F494-447A-9FF9-DAEF99D5187D}" type="slidenum">
              <a:rPr lang="en-US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8254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B665A-1178-45EF-A32E-93FBD562F03F}" type="slidenum">
              <a:rPr lang="en-US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1395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91440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97638"/>
            <a:ext cx="91773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6408738"/>
            <a:ext cx="5499100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-23813"/>
            <a:ext cx="77724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Click to edit Master title style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689100" y="6527800"/>
            <a:ext cx="579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85131"/>
                </a:solidFill>
                <a:latin typeface="BankGothic Lt BT" pitchFamily="34" charset="0"/>
              </a:rPr>
              <a:t>Engineering Division</a:t>
            </a:r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2192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64759EF-ABF6-4449-B71C-DC80A3F3B854}" type="slidenum">
              <a:rPr lang="en-US">
                <a:solidFill>
                  <a:srgbClr val="000000"/>
                </a:solidFill>
                <a:latin typeface="Trebuchet MS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8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0">
          <a:solidFill>
            <a:srgbClr val="000099"/>
          </a:solidFill>
          <a:latin typeface="Eras Demi ITC"/>
          <a:ea typeface="+mj-ea"/>
          <a:cs typeface="Eras Demi IT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Eras Demi ITC"/>
          <a:ea typeface="+mn-ea"/>
          <a:cs typeface="Eras Demi IT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99"/>
          </a:solidFill>
          <a:latin typeface="Eras Demi ITC"/>
          <a:cs typeface="Eras Demi IT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Eras Demi ITC"/>
          <a:cs typeface="Eras Demi IT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Eras Demi ITC"/>
          <a:cs typeface="Eras Demi IT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Eras Demi ITC"/>
          <a:cs typeface="Eras Demi ITC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microsoft.com/office/2007/relationships/hdphoto" Target="../media/hdphoto7.wdp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Integration Update and Composites Shop Workload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 Anderssen, J Silber</a:t>
            </a:r>
          </a:p>
          <a:p>
            <a:r>
              <a:rPr lang="en-US" dirty="0" smtClean="0"/>
              <a:t>HFT Meeting</a:t>
            </a:r>
          </a:p>
          <a:p>
            <a:r>
              <a:rPr lang="en-US" dirty="0" smtClean="0"/>
              <a:t>LBNL, 14-Mar,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2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view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1524000"/>
            <a:ext cx="6502400" cy="49022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(load at mount pad post)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3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Usum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load at rail midpoint)</a:t>
            </a:r>
            <a:endParaRPr lang="en-US" dirty="0"/>
          </a:p>
        </p:txBody>
      </p:sp>
      <p:pic>
        <p:nvPicPr>
          <p:cNvPr id="3" name="Picture 2" descr="preview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1524000"/>
            <a:ext cx="65024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0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Results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858936"/>
            <a:ext cx="8688198" cy="2618064"/>
          </a:xfrm>
        </p:spPr>
        <p:txBody>
          <a:bodyPr/>
          <a:lstStyle/>
          <a:p>
            <a:r>
              <a:rPr lang="en-US" sz="2000" dirty="0" smtClean="0"/>
              <a:t>Previous figures show results from mixed configurations</a:t>
            </a:r>
          </a:p>
          <a:p>
            <a:r>
              <a:rPr lang="en-US" sz="2000" dirty="0" smtClean="0"/>
              <a:t>Deflection shapes are typical, but table above is what is planned</a:t>
            </a:r>
          </a:p>
          <a:p>
            <a:r>
              <a:rPr lang="en-US" sz="2000" dirty="0" smtClean="0"/>
              <a:t>Max deflection is at mid-rail with loads (200 micron)</a:t>
            </a:r>
          </a:p>
          <a:p>
            <a:r>
              <a:rPr lang="en-US" sz="2000" dirty="0" smtClean="0"/>
              <a:t>Engagement of Pixel occurs near rail supports (80 micron)</a:t>
            </a:r>
          </a:p>
          <a:p>
            <a:r>
              <a:rPr lang="en-US" sz="2000" dirty="0" smtClean="0"/>
              <a:t>Kinematic mounts can accept 2mm misalignment (proven by test)</a:t>
            </a:r>
          </a:p>
          <a:p>
            <a:r>
              <a:rPr lang="en-US" sz="2000" dirty="0" smtClean="0"/>
              <a:t>Minimum thickness 4-layer PIT shell with 8-layer rail mount pads handily meets requirement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749441"/>
              </p:ext>
            </p:extLst>
          </p:nvPr>
        </p:nvGraphicFramePr>
        <p:xfrm>
          <a:off x="304800" y="1215004"/>
          <a:ext cx="86106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3" imgW="8610487" imgH="2467043" progId="Excel.Sheet.12">
                  <p:embed/>
                </p:oleObj>
              </mc:Choice>
              <mc:Fallback>
                <p:oleObj name="Worksheet" r:id="rId3" imgW="8610487" imgH="246704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5004"/>
                        <a:ext cx="8610600" cy="246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681057" y="1744909"/>
            <a:ext cx="595618" cy="419449"/>
          </a:xfrm>
          <a:prstGeom prst="rect">
            <a:avLst/>
          </a:prstGeom>
          <a:solidFill>
            <a:srgbClr val="FF9933">
              <a:alpha val="3098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9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 Shell Fabricated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61576" cy="5334000"/>
          </a:xfrm>
        </p:spPr>
        <p:txBody>
          <a:bodyPr/>
          <a:lstStyle/>
          <a:p>
            <a:r>
              <a:rPr lang="en-US" sz="2400" dirty="0" smtClean="0"/>
              <a:t>Pixel Insertion Tube has been fabricated</a:t>
            </a:r>
          </a:p>
          <a:p>
            <a:r>
              <a:rPr lang="en-US" sz="2400" dirty="0" smtClean="0"/>
              <a:t>Use of wide CN60 cloth with only 4 layers beneficial for fabrication</a:t>
            </a:r>
          </a:p>
          <a:p>
            <a:r>
              <a:rPr lang="en-US" sz="2400" dirty="0" smtClean="0"/>
              <a:t>K13C2U shell required 4-5 man-weeks labor</a:t>
            </a:r>
          </a:p>
          <a:p>
            <a:r>
              <a:rPr lang="en-US" sz="2400" dirty="0" smtClean="0"/>
              <a:t>CN60 shell was completed with 4-5 man-days labor</a:t>
            </a:r>
          </a:p>
          <a:p>
            <a:r>
              <a:rPr lang="en-US" sz="2400" dirty="0" smtClean="0"/>
              <a:t>Wide material format was a factor, as well as reduced structural requirements of PIT</a:t>
            </a:r>
            <a:endParaRPr lang="en-US" sz="2400" dirty="0"/>
          </a:p>
        </p:txBody>
      </p:sp>
      <p:pic>
        <p:nvPicPr>
          <p:cNvPr id="3074" name="Picture 2" descr="C:\Users\ecanderssen\Pictures\P10006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9" y="1059110"/>
            <a:ext cx="4330816" cy="28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0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PIT/OSC Flanges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5989" y="1143000"/>
            <a:ext cx="5360565" cy="5334000"/>
          </a:xfrm>
        </p:spPr>
        <p:txBody>
          <a:bodyPr/>
          <a:lstStyle/>
          <a:p>
            <a:r>
              <a:rPr lang="en-US" sz="1800" dirty="0" smtClean="0"/>
              <a:t>Excess CN60 allows for some fabrication experiments</a:t>
            </a:r>
          </a:p>
          <a:p>
            <a:r>
              <a:rPr lang="en-US" sz="1800" dirty="0" smtClean="0"/>
              <a:t>Original flange design was composed of flange base with separately fabricated backing ring to build joint thickness</a:t>
            </a:r>
          </a:p>
          <a:p>
            <a:r>
              <a:rPr lang="en-US" sz="1800" dirty="0" smtClean="0"/>
              <a:t>That’s 2 components that are fabricated and machined separately, then assembled (bonded) and their assembly later machined</a:t>
            </a:r>
          </a:p>
          <a:p>
            <a:r>
              <a:rPr lang="en-US" sz="1800" dirty="0" smtClean="0"/>
              <a:t>We are looking at co-curing the two components (illustrated in the </a:t>
            </a:r>
            <a:r>
              <a:rPr lang="en-US" sz="1800" dirty="0" err="1" smtClean="0"/>
              <a:t>pics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Co-curing is approximately the same amount of tech labor, but reduces the machining from 3 separate operations to one</a:t>
            </a:r>
          </a:p>
          <a:p>
            <a:r>
              <a:rPr lang="en-US" sz="1800" dirty="0" smtClean="0"/>
              <a:t>Cost is essentially neutral, but schedule is better controlled by reducing operations</a:t>
            </a:r>
          </a:p>
          <a:p>
            <a:r>
              <a:rPr lang="en-US" sz="1800" dirty="0" smtClean="0"/>
              <a:t>We’re still developing this procedure, but the flanges on the MSC </a:t>
            </a:r>
            <a:r>
              <a:rPr lang="en-US" sz="1800" smtClean="0"/>
              <a:t>are minimally loaded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3074" name="Picture 2" descr="C:\Users\ecanderssen\Pictures\PIT Flange Co-c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04" y="1143000"/>
            <a:ext cx="3320175" cy="249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canderssen\Pictures\PIT Flange Co-cure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05" y="3617054"/>
            <a:ext cx="3320175" cy="249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7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Inclined Laminate--Full Anisotropy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86774" y="4731391"/>
            <a:ext cx="4605556" cy="1745609"/>
          </a:xfrm>
        </p:spPr>
        <p:txBody>
          <a:bodyPr/>
          <a:lstStyle/>
          <a:p>
            <a:r>
              <a:rPr lang="en-US" sz="2400" dirty="0" smtClean="0"/>
              <a:t>Improved S3 for flange grip</a:t>
            </a:r>
          </a:p>
          <a:p>
            <a:r>
              <a:rPr lang="en-US" sz="2400" dirty="0" smtClean="0"/>
              <a:t>Making beam for 3&amp;4pt bend test—compare to orthotropic laminate</a:t>
            </a:r>
            <a:endParaRPr lang="en-US" sz="2400" dirty="0"/>
          </a:p>
        </p:txBody>
      </p:sp>
      <p:pic>
        <p:nvPicPr>
          <p:cNvPr id="4098" name="Picture 2" descr="C:\Users\ecanderssen\Pictures\P1000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42" y="1038139"/>
            <a:ext cx="3994630" cy="266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canderssen\Pictures\P1000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41" y="3690635"/>
            <a:ext cx="3994631" cy="26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U:\Material Properties\Physical Test\2012-02-01 CN60 3point and 4point bend test\Test2 Photos\2011-12-05 17.21.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272" y="1038139"/>
            <a:ext cx="4572000" cy="3574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901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 this spring/summer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Speaking of work thru July</a:t>
            </a:r>
          </a:p>
          <a:p>
            <a:r>
              <a:rPr lang="en-US" dirty="0" smtClean="0"/>
              <a:t>IST Ladder production ~500hrs </a:t>
            </a:r>
            <a:r>
              <a:rPr lang="en-US" dirty="0" err="1" smtClean="0"/>
              <a:t>Mtech</a:t>
            </a:r>
            <a:r>
              <a:rPr lang="en-US" dirty="0" smtClean="0"/>
              <a:t>—start in May</a:t>
            </a:r>
          </a:p>
          <a:p>
            <a:r>
              <a:rPr lang="en-US" dirty="0" smtClean="0"/>
              <a:t>Pixel Mechanics, generally put off until mid June (except single sector)</a:t>
            </a:r>
          </a:p>
          <a:p>
            <a:r>
              <a:rPr lang="en-US" dirty="0" smtClean="0"/>
              <a:t>No SSD work foreseen this FY</a:t>
            </a:r>
          </a:p>
          <a:p>
            <a:r>
              <a:rPr lang="en-US" dirty="0" smtClean="0"/>
              <a:t>80hrs for PHENIX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MSC is progressing well and faster than planned</a:t>
            </a:r>
          </a:p>
          <a:p>
            <a:r>
              <a:rPr lang="en-US" dirty="0" smtClean="0"/>
              <a:t>Haven’t propagated this to schedule yet, but looks to significantly increase slack from present 1-2wks </a:t>
            </a:r>
          </a:p>
          <a:p>
            <a:r>
              <a:rPr lang="en-US" dirty="0" smtClean="0"/>
              <a:t>On the order of next schedule iteration (~2wks) should discuss what work can be prioritized to complete sooner</a:t>
            </a:r>
          </a:p>
          <a:p>
            <a:pPr lvl="1"/>
            <a:r>
              <a:rPr lang="en-US" dirty="0" smtClean="0"/>
              <a:t>Note—most likely pixels have the highest probability (tooling and some parts on hand)</a:t>
            </a:r>
          </a:p>
          <a:p>
            <a:pPr lvl="1"/>
            <a:r>
              <a:rPr lang="en-US" dirty="0" smtClean="0"/>
              <a:t>Alternate cones, and or continuing on with new OSC, MSC, etc…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8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Compliance anomaly in the IDS</a:t>
            </a:r>
          </a:p>
          <a:p>
            <a:r>
              <a:rPr lang="en-US" dirty="0" smtClean="0"/>
              <a:t>MSC FEA results for new material (CN60)</a:t>
            </a:r>
          </a:p>
          <a:p>
            <a:r>
              <a:rPr lang="en-US" dirty="0" smtClean="0"/>
              <a:t>Production studies and advances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189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IDS FEM Anomalies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799" y="950052"/>
            <a:ext cx="4488809" cy="5526947"/>
          </a:xfrm>
        </p:spPr>
        <p:txBody>
          <a:bodyPr/>
          <a:lstStyle/>
          <a:p>
            <a:r>
              <a:rPr lang="en-US" b="1" dirty="0" smtClean="0"/>
              <a:t>Load Test completed</a:t>
            </a:r>
            <a:endParaRPr lang="en-US" dirty="0"/>
          </a:p>
          <a:p>
            <a:r>
              <a:rPr lang="en-US" dirty="0" smtClean="0"/>
              <a:t>Structure under performed in stiffness</a:t>
            </a:r>
          </a:p>
          <a:p>
            <a:r>
              <a:rPr lang="en-US" dirty="0" smtClean="0"/>
              <a:t>60% expected stiffness</a:t>
            </a:r>
          </a:p>
          <a:p>
            <a:r>
              <a:rPr lang="en-US" dirty="0" smtClean="0"/>
              <a:t>Still closing loop on analysis, but have solid leads</a:t>
            </a:r>
          </a:p>
          <a:p>
            <a:r>
              <a:rPr lang="en-US" dirty="0" smtClean="0"/>
              <a:t>Represents some ‘beyond scope’ engineering effort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E:\dcim\Camera\2011-09-16_17-31-34_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7" y="114300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cim\Camera\2011-09-16_14-19-48_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7" y="3774521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Test Addendum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143000"/>
            <a:ext cx="7980028" cy="5334000"/>
          </a:xfrm>
        </p:spPr>
        <p:txBody>
          <a:bodyPr/>
          <a:lstStyle/>
          <a:p>
            <a:r>
              <a:rPr lang="en-US" sz="1800" dirty="0" smtClean="0"/>
              <a:t>‘Math’ is complex—percent increase adds to &gt;100%</a:t>
            </a:r>
          </a:p>
          <a:p>
            <a:pPr lvl="1"/>
            <a:r>
              <a:rPr lang="en-US" sz="1800" dirty="0" smtClean="0"/>
              <a:t>Explained well in document</a:t>
            </a:r>
          </a:p>
          <a:p>
            <a:r>
              <a:rPr lang="en-US" sz="1800" dirty="0" smtClean="0"/>
              <a:t>Increased Compliance (inverse stiffness) tracked to 3 major contributors:</a:t>
            </a:r>
          </a:p>
          <a:p>
            <a:r>
              <a:rPr lang="en-US" sz="1800" dirty="0" smtClean="0"/>
              <a:t>Constraint Adjustments</a:t>
            </a:r>
          </a:p>
          <a:p>
            <a:pPr lvl="1"/>
            <a:r>
              <a:rPr lang="en-US" sz="1800" dirty="0" smtClean="0"/>
              <a:t>Excess Z constraint, simple error</a:t>
            </a:r>
          </a:p>
          <a:p>
            <a:pPr lvl="1"/>
            <a:r>
              <a:rPr lang="en-US" sz="1800" dirty="0" smtClean="0"/>
              <a:t>Excess Y constraint, modified with spring constraint</a:t>
            </a:r>
          </a:p>
          <a:p>
            <a:pPr lvl="1"/>
            <a:r>
              <a:rPr lang="en-US" sz="1800" dirty="0" smtClean="0"/>
              <a:t>Modified constraints in FEM yield measured results—vertical versus lateral deflection coupling</a:t>
            </a:r>
          </a:p>
          <a:p>
            <a:r>
              <a:rPr lang="en-US" sz="1800" dirty="0" smtClean="0"/>
              <a:t>Material definition, specifically CN60 cloth flexure</a:t>
            </a:r>
          </a:p>
          <a:p>
            <a:pPr lvl="1"/>
            <a:r>
              <a:rPr lang="en-US" sz="1800" dirty="0" smtClean="0"/>
              <a:t>6% error in thickness approximation (265 </a:t>
            </a:r>
            <a:r>
              <a:rPr lang="en-US" sz="1800" dirty="0" err="1" smtClean="0"/>
              <a:t>vs</a:t>
            </a:r>
            <a:r>
              <a:rPr lang="en-US" sz="1800" dirty="0" smtClean="0"/>
              <a:t> 250 microns/ply) yields ~20% change in flexural stiffness calculation</a:t>
            </a:r>
          </a:p>
          <a:p>
            <a:pPr lvl="1"/>
            <a:r>
              <a:rPr lang="en-US" sz="1800" dirty="0" smtClean="0"/>
              <a:t>Sample bend tests used to verify—documented in addendum</a:t>
            </a:r>
          </a:p>
          <a:p>
            <a:r>
              <a:rPr lang="en-US" sz="1800" dirty="0" smtClean="0"/>
              <a:t>Bolted Joint Compliance was modeled in increasing detail</a:t>
            </a:r>
          </a:p>
          <a:p>
            <a:pPr lvl="1"/>
            <a:r>
              <a:rPr lang="en-US" sz="1600" dirty="0" smtClean="0"/>
              <a:t>Non-intuitive—grip is usually &gt;&gt;stiffer than bolt (not so here)</a:t>
            </a:r>
          </a:p>
          <a:p>
            <a:pPr lvl="1"/>
            <a:r>
              <a:rPr lang="en-US" sz="1600" dirty="0" smtClean="0"/>
              <a:t>Flexure of Flange between bolts greater than expected—not standard</a:t>
            </a:r>
          </a:p>
          <a:p>
            <a:pPr lvl="1"/>
            <a:r>
              <a:rPr lang="en-US" sz="1600" dirty="0" smtClean="0"/>
              <a:t>Design driven in this direction for reduced X0, but seeking improvement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7534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of compliance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725651"/>
              </p:ext>
            </p:extLst>
          </p:nvPr>
        </p:nvGraphicFramePr>
        <p:xfrm>
          <a:off x="545286" y="1606497"/>
          <a:ext cx="7709482" cy="3930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312"/>
                <a:gridCol w="4217678"/>
                <a:gridCol w="1297258"/>
                <a:gridCol w="1333234"/>
              </a:tblGrid>
              <a:tr h="5825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Section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Error source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Increase in compliance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Increase in deflection (mm)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5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3.1.1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Double boundary condition in Z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41 %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0.771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3.1.2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Overconstraint boundary condition in 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12 %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3.1.3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Finite stiffness of vertical constraints in test fixture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7 %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0.132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3.2.1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Bolted joint contact stiffness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39 %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0.734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3.2.2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Wedged joint gap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7 %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0.132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3.2.3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Grip material anisotropy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22 %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3.3.1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Cured ply thickness (CPT) of woven CN-60 </a:t>
                      </a:r>
                      <a:r>
                        <a:rPr lang="en-US" sz="900" dirty="0" err="1">
                          <a:effectLst/>
                        </a:rPr>
                        <a:t>laminae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15 %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0.282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3.3.2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Woven in-plane stiffness reduction factor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13 %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0.245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3.4.1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Bonded contacts algorithm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3 %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0.056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3.4.2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100mm holes in transition cones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SUM: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160 %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3.010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δ</a:t>
                      </a:r>
                      <a:r>
                        <a:rPr lang="en-US" sz="800" baseline="-25000">
                          <a:effectLst/>
                        </a:rPr>
                        <a:t>orig</a:t>
                      </a:r>
                      <a:r>
                        <a:rPr lang="en-US" sz="800">
                          <a:effectLst/>
                        </a:rPr>
                        <a:t> / δ</a:t>
                      </a:r>
                      <a:r>
                        <a:rPr lang="en-US" sz="800" baseline="-25000">
                          <a:effectLst/>
                        </a:rPr>
                        <a:t>meas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δ</a:t>
                      </a:r>
                      <a:r>
                        <a:rPr lang="en-US" sz="800" baseline="-25000">
                          <a:effectLst/>
                        </a:rPr>
                        <a:t>orig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2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Original model: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36 %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1.881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516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2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δ</a:t>
                      </a:r>
                      <a:r>
                        <a:rPr lang="en-US" sz="800" baseline="-25000">
                          <a:effectLst/>
                        </a:rPr>
                        <a:t>exp</a:t>
                      </a:r>
                      <a:r>
                        <a:rPr lang="en-US" sz="800">
                          <a:effectLst/>
                        </a:rPr>
                        <a:t> / δ</a:t>
                      </a:r>
                      <a:r>
                        <a:rPr lang="en-US" sz="800" baseline="-25000">
                          <a:effectLst/>
                        </a:rPr>
                        <a:t>meas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δ</a:t>
                      </a:r>
                      <a:r>
                        <a:rPr lang="en-US" sz="800" baseline="-25000">
                          <a:effectLst/>
                        </a:rPr>
                        <a:t>exp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2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Expectation for corrected model: 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93 %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4.891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1822" y="1129443"/>
            <a:ext cx="79671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 bmk="_Ref317172789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Table 2. Increase in compliance over original model and projection of cumulative effect.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171" y="5696125"/>
            <a:ext cx="861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load test, the FEM accounts for 93% of the compliance—results are within 10% of the measured results, thus acceptable for illustrating Factor of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67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Material for MSC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0" y="1143000"/>
            <a:ext cx="8347046" cy="5334000"/>
          </a:xfrm>
        </p:spPr>
        <p:txBody>
          <a:bodyPr/>
          <a:lstStyle/>
          <a:p>
            <a:r>
              <a:rPr lang="en-US" dirty="0" smtClean="0"/>
              <a:t>Minimum order for CN60 changed from 50 to 100 linear yards (twice the cost)</a:t>
            </a:r>
          </a:p>
          <a:p>
            <a:r>
              <a:rPr lang="en-US" dirty="0" smtClean="0"/>
              <a:t>We usually need less than the previous minimum order, i.e. the plethora of material required evaluation</a:t>
            </a:r>
          </a:p>
          <a:p>
            <a:r>
              <a:rPr lang="en-US" dirty="0" smtClean="0"/>
              <a:t>Original MSC shell designed for K13C2U (100gsm UDT)—same as OSC (planned saving on NRE)</a:t>
            </a:r>
          </a:p>
          <a:p>
            <a:r>
              <a:rPr lang="en-US" dirty="0" smtClean="0"/>
              <a:t>Change of minimum order requirements changed cost optimization—material is expensive; engineering is more expensive, but  the excess CN60 cloth is less expensive than a new min order of K13C…</a:t>
            </a:r>
          </a:p>
          <a:p>
            <a:r>
              <a:rPr lang="en-US" dirty="0" smtClean="0"/>
              <a:t>A man-month of engineering is also less than a new order of K13C, if CN60 proved to be good enough…</a:t>
            </a:r>
          </a:p>
          <a:p>
            <a:r>
              <a:rPr lang="en-US" dirty="0" smtClean="0"/>
              <a:t>It’s not quite cost-neutral, but cloth has advantages…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1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pic>
        <p:nvPicPr>
          <p:cNvPr id="3" name="Picture 2" descr="preview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1524000"/>
            <a:ext cx="65024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5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Mesh, mount pad</a:t>
            </a:r>
            <a:endParaRPr lang="en-US" dirty="0"/>
          </a:p>
        </p:txBody>
      </p:sp>
      <p:pic>
        <p:nvPicPr>
          <p:cNvPr id="3" name="Picture 2" descr="preview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1524000"/>
            <a:ext cx="65024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6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jhsilber\Desktop\snapsho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32601">
            <a:off x="384322" y="1472328"/>
            <a:ext cx="4873797" cy="29360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9107382">
            <a:off x="2702855" y="2603643"/>
            <a:ext cx="753980" cy="290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 plies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107382">
            <a:off x="1546039" y="2499371"/>
            <a:ext cx="1348492" cy="290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 pad plies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Ply stacking @ mount pad</a:t>
            </a:r>
            <a:br>
              <a:rPr lang="en-US" dirty="0" smtClean="0"/>
            </a:br>
            <a:r>
              <a:rPr lang="en-US" dirty="0" smtClean="0"/>
              <a:t>“B”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590041"/>
              </p:ext>
            </p:extLst>
          </p:nvPr>
        </p:nvGraphicFramePr>
        <p:xfrm>
          <a:off x="992113" y="5053668"/>
          <a:ext cx="739140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109134"/>
                <a:gridCol w="821267"/>
                <a:gridCol w="821267"/>
                <a:gridCol w="821267"/>
                <a:gridCol w="821267"/>
                <a:gridCol w="821267"/>
                <a:gridCol w="821267"/>
                <a:gridCol w="821267"/>
              </a:tblGrid>
              <a:tr h="3200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TOOL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BAG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0-90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±45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0-90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±45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±45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±45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OE – 30 mm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OE – 20 mm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OE – 10 mm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OUTER EDGE (“OE”)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8" name="Picture 2" descr="C:\Users\jhsilber\Desktop\snapsh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67" t="1914" r="1667" b="7257"/>
          <a:stretch>
            <a:fillRect/>
          </a:stretch>
        </p:blipFill>
        <p:spPr bwMode="auto">
          <a:xfrm>
            <a:off x="4394200" y="1600200"/>
            <a:ext cx="46736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662286"/>
      </p:ext>
    </p:extLst>
  </p:cSld>
  <p:clrMapOvr>
    <a:masterClrMapping/>
  </p:clrMapOvr>
</p:sld>
</file>

<file path=ppt/theme/theme1.xml><?xml version="1.0" encoding="utf-8"?>
<a:theme xmlns:a="http://schemas.openxmlformats.org/drawingml/2006/main" name="030509 Engineering Taskforce">
  <a:themeElements>
    <a:clrScheme name="030509 Engineering Taskfor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30509 Engineering Taskfor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030509 Engineering Taskfor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0509 Engineering Taskfor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0509 Engineering Taskfor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0509 Engineering Taskfor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0509 Engineering Taskfor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0509 Engineering Taskfor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0509 Engineering Taskfor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925</Words>
  <Application>Microsoft Office PowerPoint</Application>
  <PresentationFormat>On-screen Show (4:3)</PresentationFormat>
  <Paragraphs>176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030509 Engineering Taskforce</vt:lpstr>
      <vt:lpstr>Worksheet</vt:lpstr>
      <vt:lpstr>Integration Update and Composites Shop Workload</vt:lpstr>
      <vt:lpstr>Overview</vt:lpstr>
      <vt:lpstr>IDS FEM Anomalies</vt:lpstr>
      <vt:lpstr>Load Test Addendum</vt:lpstr>
      <vt:lpstr>Attribution of compliance </vt:lpstr>
      <vt:lpstr>Change of Material for MSC</vt:lpstr>
      <vt:lpstr>Mesh</vt:lpstr>
      <vt:lpstr>Mesh, mount pad</vt:lpstr>
      <vt:lpstr>Ply stacking @ mount pad “B”</vt:lpstr>
      <vt:lpstr>Uy (load at mount pad post)</vt:lpstr>
      <vt:lpstr>Usum (load at rail midpoint)</vt:lpstr>
      <vt:lpstr>Summary of Results </vt:lpstr>
      <vt:lpstr>PIT Shell Fabricated</vt:lpstr>
      <vt:lpstr>PIT/OSC Flanges</vt:lpstr>
      <vt:lpstr>Inclined Laminate--Full Anisotropy</vt:lpstr>
      <vt:lpstr>Other Work this spring/summer</vt:lpstr>
      <vt:lpstr>Conclusion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 Robinson</dc:creator>
  <cp:lastModifiedBy>ecanderssen</cp:lastModifiedBy>
  <cp:revision>62</cp:revision>
  <dcterms:created xsi:type="dcterms:W3CDTF">2011-08-30T23:13:24Z</dcterms:created>
  <dcterms:modified xsi:type="dcterms:W3CDTF">2012-03-14T18:35:37Z</dcterms:modified>
</cp:coreProperties>
</file>