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wdp" ContentType="image/vnd.ms-photo"/>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9" r:id="rId6"/>
    <p:sldId id="260" r:id="rId7"/>
    <p:sldId id="261" r:id="rId8"/>
    <p:sldId id="270" r:id="rId9"/>
    <p:sldId id="265" r:id="rId10"/>
    <p:sldId id="267" r:id="rId11"/>
    <p:sldId id="263" r:id="rId12"/>
    <p:sldId id="266" r:id="rId13"/>
    <p:sldId id="264" r:id="rId14"/>
    <p:sldId id="268" r:id="rId15"/>
    <p:sldId id="272" r:id="rId16"/>
    <p:sldId id="262"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autoAdjust="0"/>
    <p:restoredTop sz="94705" autoAdjust="0"/>
  </p:normalViewPr>
  <p:slideViewPr>
    <p:cSldViewPr snapToGrid="0" snapToObjects="1">
      <p:cViewPr varScale="1">
        <p:scale>
          <a:sx n="95" d="100"/>
          <a:sy n="95" d="100"/>
        </p:scale>
        <p:origin x="-6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EE5475-AA97-0341-B936-747899162F52}" type="datetimeFigureOut">
              <a:rPr lang="en-US" smtClean="0"/>
              <a:pPr/>
              <a:t>9/25/11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AACE7-A931-A849-B1F0-4D667D0A4180}" type="slidenum">
              <a:rPr lang="en-US" smtClean="0"/>
              <a:pPr/>
              <a:t>‹#›</a:t>
            </a:fld>
            <a:endParaRPr lang="en-US"/>
          </a:p>
        </p:txBody>
      </p:sp>
    </p:spTree>
    <p:extLst>
      <p:ext uri="{BB962C8B-B14F-4D97-AF65-F5344CB8AC3E}">
        <p14:creationId xmlns:p14="http://schemas.microsoft.com/office/powerpoint/2010/main" val="14549524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AAACE7-A931-A849-B1F0-4D667D0A4180}" type="slidenum">
              <a:rPr lang="en-US" smtClean="0"/>
              <a:pPr/>
              <a:t>5</a:t>
            </a:fld>
            <a:endParaRPr lang="en-US"/>
          </a:p>
        </p:txBody>
      </p:sp>
    </p:spTree>
    <p:extLst>
      <p:ext uri="{BB962C8B-B14F-4D97-AF65-F5344CB8AC3E}">
        <p14:creationId xmlns:p14="http://schemas.microsoft.com/office/powerpoint/2010/main" val="3307825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has been many iterations on this</a:t>
            </a:r>
            <a:endParaRPr lang="en-US" dirty="0"/>
          </a:p>
        </p:txBody>
      </p:sp>
      <p:sp>
        <p:nvSpPr>
          <p:cNvPr id="4" name="Slide Number Placeholder 3"/>
          <p:cNvSpPr>
            <a:spLocks noGrp="1"/>
          </p:cNvSpPr>
          <p:nvPr>
            <p:ph type="sldNum" sz="quarter" idx="10"/>
          </p:nvPr>
        </p:nvSpPr>
        <p:spPr/>
        <p:txBody>
          <a:bodyPr/>
          <a:lstStyle/>
          <a:p>
            <a:fld id="{1EAAACE7-A931-A849-B1F0-4D667D0A4180}" type="slidenum">
              <a:rPr lang="en-US" smtClean="0"/>
              <a:pPr/>
              <a:t>6</a:t>
            </a:fld>
            <a:endParaRPr lang="en-US"/>
          </a:p>
        </p:txBody>
      </p:sp>
    </p:spTree>
    <p:extLst>
      <p:ext uri="{BB962C8B-B14F-4D97-AF65-F5344CB8AC3E}">
        <p14:creationId xmlns:p14="http://schemas.microsoft.com/office/powerpoint/2010/main" val="1414587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6615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3CC3A2-1020-4448-B7D7-B561810CCFE3}" type="datetimeFigureOut">
              <a:rPr lang="en-US" smtClean="0"/>
              <a:pPr/>
              <a:t>9/25/11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CC3A2-1020-4448-B7D7-B561810CCFE3}" type="datetimeFigureOut">
              <a:rPr lang="en-US" smtClean="0"/>
              <a:pPr/>
              <a:t>9/25/11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5823"/>
            <a:ext cx="2057400" cy="491034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215823"/>
            <a:ext cx="6019800" cy="49103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3CC3A2-1020-4448-B7D7-B561810CCFE3}" type="datetimeFigureOut">
              <a:rPr lang="en-US" smtClean="0"/>
              <a:pPr/>
              <a:t>9/25/11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CC3A2-1020-4448-B7D7-B561810CCFE3}" type="datetimeFigureOut">
              <a:rPr lang="en-US" smtClean="0"/>
              <a:pPr/>
              <a:t>9/25/11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3CC3A2-1020-4448-B7D7-B561810CCFE3}" type="datetimeFigureOut">
              <a:rPr lang="en-US" smtClean="0"/>
              <a:pPr/>
              <a:t>9/25/11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5490" y="274638"/>
            <a:ext cx="6978491" cy="604662"/>
          </a:xfrm>
        </p:spPr>
        <p:txBody>
          <a:bodyPr/>
          <a:lstStyle>
            <a:lvl1pPr>
              <a:defRPr sz="40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3CC3A2-1020-4448-B7D7-B561810CCFE3}" type="datetimeFigureOut">
              <a:rPr lang="en-US" smtClean="0"/>
              <a:pPr/>
              <a:t>9/25/11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7A86D-EEB9-C74E-AC24-B9D1E6A4A89D}" type="slidenum">
              <a:rPr lang="en-US" smtClean="0"/>
              <a:pPr/>
              <a:t>‹#›</a:t>
            </a:fld>
            <a:endParaRPr lang="en-US"/>
          </a:p>
        </p:txBody>
      </p:sp>
      <p:pic>
        <p:nvPicPr>
          <p:cNvPr id="8" name="Picture 87" descr="STAR HFT logo"/>
          <p:cNvPicPr>
            <a:picLocks noChangeAspect="1" noChangeArrowheads="1"/>
          </p:cNvPicPr>
          <p:nvPr userDrawn="1"/>
        </p:nvPicPr>
        <p:blipFill>
          <a:blip r:embed="rId2"/>
          <a:srcRect/>
          <a:stretch>
            <a:fillRect/>
          </a:stretch>
        </p:blipFill>
        <p:spPr bwMode="auto">
          <a:xfrm>
            <a:off x="7979205" y="151984"/>
            <a:ext cx="980131" cy="51020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3CC3A2-1020-4448-B7D7-B561810CCFE3}" type="datetimeFigureOut">
              <a:rPr lang="en-US" smtClean="0"/>
              <a:pPr/>
              <a:t>9/25/11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1541413" y="6356350"/>
            <a:ext cx="1103662" cy="365125"/>
          </a:xfrm>
        </p:spPr>
        <p:txBody>
          <a:bodyPr/>
          <a:lstStyle/>
          <a:p>
            <a:fld id="{7F3CC3A2-1020-4448-B7D7-B561810CCFE3}" type="datetimeFigureOut">
              <a:rPr lang="en-US" smtClean="0"/>
              <a:pPr/>
              <a:t>9/25/11</a:t>
            </a:fld>
            <a:endParaRPr lang="en-US"/>
          </a:p>
        </p:txBody>
      </p:sp>
      <p:sp>
        <p:nvSpPr>
          <p:cNvPr id="4" name="Footer Placeholder 3"/>
          <p:cNvSpPr>
            <a:spLocks noGrp="1"/>
          </p:cNvSpPr>
          <p:nvPr>
            <p:ph type="ftr" sz="quarter" idx="11"/>
          </p:nvPr>
        </p:nvSpPr>
        <p:spPr>
          <a:xfrm>
            <a:off x="2887436" y="6356350"/>
            <a:ext cx="3132364" cy="365125"/>
          </a:xfrm>
        </p:spPr>
        <p:txBody>
          <a:bodyPr/>
          <a:lstStyle/>
          <a:p>
            <a:endParaRPr lang="en-US" dirty="0"/>
          </a:p>
        </p:txBody>
      </p:sp>
      <p:sp>
        <p:nvSpPr>
          <p:cNvPr id="5" name="Slide Number Placeholder 4"/>
          <p:cNvSpPr>
            <a:spLocks noGrp="1"/>
          </p:cNvSpPr>
          <p:nvPr>
            <p:ph type="sldNum" sz="quarter" idx="12"/>
          </p:nvPr>
        </p:nvSpPr>
        <p:spPr>
          <a:xfrm>
            <a:off x="8054426" y="6356350"/>
            <a:ext cx="632373" cy="365125"/>
          </a:xfrm>
        </p:spPr>
        <p:txBody>
          <a:bodyPr/>
          <a:lstStyle/>
          <a:p>
            <a:fld id="{7E47A86D-EEB9-C74E-AC24-B9D1E6A4A8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CC3A2-1020-4448-B7D7-B561810CCFE3}" type="datetimeFigureOut">
              <a:rPr lang="en-US" smtClean="0"/>
              <a:pPr/>
              <a:t>9/25/11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93514"/>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93514"/>
            <a:ext cx="5111750" cy="48326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475068"/>
            <a:ext cx="3008313" cy="365109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CC3A2-1020-4448-B7D7-B561810CCFE3}" type="datetimeFigureOut">
              <a:rPr lang="en-US" smtClean="0"/>
              <a:pPr/>
              <a:t>9/25/11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60990"/>
            <a:ext cx="5486400" cy="406347"/>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1139833"/>
            <a:ext cx="5486400" cy="358774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536336"/>
            <a:ext cx="5486400" cy="6358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CC3A2-1020-4448-B7D7-B561810CCFE3}" type="datetimeFigureOut">
              <a:rPr lang="en-US" smtClean="0"/>
              <a:pPr/>
              <a:t>9/25/11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7A86D-EEB9-C74E-AC24-B9D1E6A4A8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jpeg"/><Relationship Id="rId15" Type="http://schemas.openxmlformats.org/officeDocument/2006/relationships/image" Target="../media/image3.jpeg"/><Relationship Id="rId16" Type="http://schemas.microsoft.com/office/2007/relationships/hdphoto" Target="../media/hdphoto1.wdp"/><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107235" cy="604662"/>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346090"/>
            <a:ext cx="8229600" cy="47800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73978" y="6356350"/>
            <a:ext cx="10168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3CC3A2-1020-4448-B7D7-B561810CCFE3}" type="datetimeFigureOut">
              <a:rPr lang="en-US" smtClean="0"/>
              <a:pPr/>
              <a:t>9/25/11</a:t>
            </a:fld>
            <a:endParaRPr lang="en-US"/>
          </a:p>
        </p:txBody>
      </p:sp>
      <p:sp>
        <p:nvSpPr>
          <p:cNvPr id="5" name="Footer Placeholder 4"/>
          <p:cNvSpPr>
            <a:spLocks noGrp="1"/>
          </p:cNvSpPr>
          <p:nvPr>
            <p:ph type="ftr" sz="quarter" idx="3"/>
          </p:nvPr>
        </p:nvSpPr>
        <p:spPr>
          <a:xfrm>
            <a:off x="2735465" y="6356350"/>
            <a:ext cx="3603867" cy="365125"/>
          </a:xfrm>
          <a:prstGeom prst="rect">
            <a:avLst/>
          </a:prstGeom>
        </p:spPr>
        <p:txBody>
          <a:bodyPr vert="horz" lIns="91440" tIns="45720" rIns="91440" bIns="45720" rtlCol="0" anchor="ctr"/>
          <a:lstStyle>
            <a:lvl1pPr algn="l">
              <a:defRPr sz="1200" b="1" i="1">
                <a:solidFill>
                  <a:srgbClr val="3366FF"/>
                </a:solidFill>
              </a:defRPr>
            </a:lvl1pPr>
          </a:lstStyle>
          <a:p>
            <a:r>
              <a:rPr lang="en-US" dirty="0" smtClean="0"/>
              <a:t>HFT xxx meeting/review</a:t>
            </a:r>
            <a:endParaRPr lang="en-US" dirty="0"/>
          </a:p>
        </p:txBody>
      </p:sp>
      <p:sp>
        <p:nvSpPr>
          <p:cNvPr id="6" name="Slide Number Placeholder 5"/>
          <p:cNvSpPr>
            <a:spLocks noGrp="1"/>
          </p:cNvSpPr>
          <p:nvPr>
            <p:ph type="sldNum" sz="quarter" idx="4"/>
          </p:nvPr>
        </p:nvSpPr>
        <p:spPr>
          <a:xfrm>
            <a:off x="7707066" y="6356350"/>
            <a:ext cx="97973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7A86D-EEB9-C74E-AC24-B9D1E6A4A89D}" type="slidenum">
              <a:rPr lang="en-US" smtClean="0"/>
              <a:pPr/>
              <a:t>‹#›</a:t>
            </a:fld>
            <a:endParaRPr lang="en-US"/>
          </a:p>
        </p:txBody>
      </p:sp>
      <p:pic>
        <p:nvPicPr>
          <p:cNvPr id="7" name="Picture 5" descr="BNLlogo"/>
          <p:cNvPicPr>
            <a:picLocks noChangeAspect="1" noChangeArrowheads="1"/>
          </p:cNvPicPr>
          <p:nvPr/>
        </p:nvPicPr>
        <p:blipFill>
          <a:blip r:embed="rId13"/>
          <a:srcRect/>
          <a:stretch>
            <a:fillRect/>
          </a:stretch>
        </p:blipFill>
        <p:spPr bwMode="auto">
          <a:xfrm>
            <a:off x="436780" y="6367880"/>
            <a:ext cx="990600" cy="338137"/>
          </a:xfrm>
          <a:prstGeom prst="rect">
            <a:avLst/>
          </a:prstGeom>
          <a:noFill/>
          <a:ln w="9525">
            <a:noFill/>
            <a:miter lim="800000"/>
            <a:headEnd/>
            <a:tailEnd/>
          </a:ln>
        </p:spPr>
      </p:pic>
      <p:pic>
        <p:nvPicPr>
          <p:cNvPr id="8" name="Picture 4" descr="SC-Banner-CMYK-whitethumb[1]"/>
          <p:cNvPicPr>
            <a:picLocks noChangeAspect="1" noChangeArrowheads="1"/>
          </p:cNvPicPr>
          <p:nvPr/>
        </p:nvPicPr>
        <p:blipFill>
          <a:blip r:embed="rId14"/>
          <a:srcRect/>
          <a:stretch>
            <a:fillRect/>
          </a:stretch>
        </p:blipFill>
        <p:spPr bwMode="auto">
          <a:xfrm>
            <a:off x="6573835" y="6372946"/>
            <a:ext cx="990600" cy="387350"/>
          </a:xfrm>
          <a:prstGeom prst="rect">
            <a:avLst/>
          </a:prstGeom>
          <a:noFill/>
          <a:ln w="9525">
            <a:noFill/>
            <a:miter lim="800000"/>
            <a:headEnd/>
            <a:tailEnd/>
          </a:ln>
        </p:spPr>
      </p:pic>
      <p:pic>
        <p:nvPicPr>
          <p:cNvPr id="9" name="Picture 87" descr="STAR HFT logo"/>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5300"/>
                    </a14:imgEffect>
                  </a14:imgLayer>
                </a14:imgProps>
              </a:ext>
            </a:extLst>
          </a:blip>
          <a:srcRect/>
          <a:stretch>
            <a:fillRect/>
          </a:stretch>
        </p:blipFill>
        <p:spPr bwMode="auto">
          <a:xfrm>
            <a:off x="7979205" y="151984"/>
            <a:ext cx="980131" cy="510205"/>
          </a:xfrm>
          <a:prstGeom prst="rect">
            <a:avLst/>
          </a:prstGeom>
          <a:noFill/>
          <a:ln w="9525">
            <a:noFill/>
            <a:miter lim="800000"/>
            <a:headEnd/>
            <a:tailEnd/>
          </a:ln>
        </p:spPr>
      </p:pic>
      <p:sp>
        <p:nvSpPr>
          <p:cNvPr id="10" name="Line 7"/>
          <p:cNvSpPr>
            <a:spLocks noChangeShapeType="1"/>
          </p:cNvSpPr>
          <p:nvPr/>
        </p:nvSpPr>
        <p:spPr bwMode="auto">
          <a:xfrm>
            <a:off x="436565" y="990184"/>
            <a:ext cx="7543800" cy="0"/>
          </a:xfrm>
          <a:prstGeom prst="line">
            <a:avLst/>
          </a:prstGeom>
          <a:noFill/>
          <a:ln w="57150">
            <a:solidFill>
              <a:srgbClr val="0C0572"/>
            </a:solidFill>
            <a:round/>
            <a:headEnd/>
            <a:tailEnd/>
          </a:ln>
        </p:spPr>
        <p:txBody>
          <a:bodyPr wrap="none" anchor="ctr"/>
          <a:lstStyle/>
          <a:p>
            <a:pPr fontAlgn="auto">
              <a:spcBef>
                <a:spcPts val="0"/>
              </a:spcBef>
              <a:spcAft>
                <a:spcPts val="0"/>
              </a:spcAft>
              <a:defRPr/>
            </a:pPr>
            <a:endParaRPr lang="en-US">
              <a:latin typeface="+mn-lt"/>
            </a:endParaRPr>
          </a:p>
        </p:txBody>
      </p:sp>
      <p:sp>
        <p:nvSpPr>
          <p:cNvPr id="11" name="Line 8"/>
          <p:cNvSpPr>
            <a:spLocks noChangeShapeType="1"/>
          </p:cNvSpPr>
          <p:nvPr/>
        </p:nvSpPr>
        <p:spPr bwMode="auto">
          <a:xfrm>
            <a:off x="381000" y="6248816"/>
            <a:ext cx="8382000" cy="0"/>
          </a:xfrm>
          <a:prstGeom prst="line">
            <a:avLst/>
          </a:prstGeom>
          <a:noFill/>
          <a:ln w="76200">
            <a:solidFill>
              <a:srgbClr val="68084E"/>
            </a:solidFill>
            <a:round/>
            <a:headEnd/>
            <a:tailEnd/>
          </a:ln>
        </p:spPr>
        <p:txBody>
          <a:bodyPr wrap="none" anchor="ctr"/>
          <a:lstStyle/>
          <a:p>
            <a:pPr fontAlgn="auto">
              <a:spcBef>
                <a:spcPts val="0"/>
              </a:spcBef>
              <a:spcAft>
                <a:spcPts val="0"/>
              </a:spcAft>
              <a:defRPr/>
            </a:pPr>
            <a:endParaRPr lang="en-US">
              <a:latin typeface="+mn-l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000" kern="1200" baseline="0">
          <a:solidFill>
            <a:schemeClr val="tx1"/>
          </a:solidFill>
          <a:effectLst>
            <a:outerShdw blurRad="50800" dist="38100" dir="2700000" algn="tl" rotWithShape="0">
              <a:srgbClr val="000000">
                <a:alpha val="43000"/>
              </a:srgbClr>
            </a:outerShdw>
          </a:effectLst>
          <a:latin typeface="Arial"/>
          <a:ea typeface="+mj-ea"/>
          <a:cs typeface="+mj-cs"/>
        </a:defRPr>
      </a:lvl1pPr>
    </p:titleStyle>
    <p:bodyStyle>
      <a:lvl1pPr marL="342900" indent="-342900" algn="l" defTabSz="457200" rtl="0" eaLnBrk="1" latinLnBrk="0" hangingPunct="1">
        <a:spcBef>
          <a:spcPct val="20000"/>
        </a:spcBef>
        <a:buFont typeface="Arial"/>
        <a:buChar char="•"/>
        <a:defRPr sz="2800" kern="1200" baseline="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400" kern="1200" baseline="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000" kern="1200" baseline="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1800" kern="1200" baseline="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1800" kern="1200" baseline="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5.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HFT face-2-face</a:t>
            </a:r>
            <a:endParaRPr lang="en-US" dirty="0"/>
          </a:p>
        </p:txBody>
      </p:sp>
      <p:sp>
        <p:nvSpPr>
          <p:cNvPr id="3" name="Subtitle 2"/>
          <p:cNvSpPr>
            <a:spLocks noGrp="1"/>
          </p:cNvSpPr>
          <p:nvPr>
            <p:ph type="subTitle" idx="1"/>
          </p:nvPr>
        </p:nvSpPr>
        <p:spPr/>
        <p:txBody>
          <a:bodyPr/>
          <a:lstStyle/>
          <a:p>
            <a:r>
              <a:rPr lang="en-US" dirty="0" err="1" smtClean="0"/>
              <a:t>F.Videbaek</a:t>
            </a:r>
            <a:endParaRPr lang="en-US" dirty="0" smtClean="0"/>
          </a:p>
          <a:p>
            <a:r>
              <a:rPr lang="en-US" dirty="0" smtClean="0"/>
              <a:t>Brookhaven National Lab.</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a:xfrm>
            <a:off x="457200" y="4311568"/>
            <a:ext cx="8229600" cy="1463643"/>
          </a:xfrm>
        </p:spPr>
        <p:txBody>
          <a:bodyPr>
            <a:normAutofit fontScale="85000" lnSpcReduction="20000"/>
          </a:bodyPr>
          <a:lstStyle/>
          <a:p>
            <a:r>
              <a:rPr lang="en-US" dirty="0" smtClean="0"/>
              <a:t>For FY10,11 received 2,300 2,900</a:t>
            </a:r>
          </a:p>
          <a:p>
            <a:r>
              <a:rPr lang="en-US" dirty="0" smtClean="0"/>
              <a:t>Received an additional 1,500k$ in Sept. from FY12 funds (as far I understand). </a:t>
            </a:r>
          </a:p>
          <a:p>
            <a:r>
              <a:rPr lang="en-US" dirty="0" smtClean="0"/>
              <a:t>Total on BNL books 6,800 (~40% total of all funds)</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44815984"/>
              </p:ext>
            </p:extLst>
          </p:nvPr>
        </p:nvGraphicFramePr>
        <p:xfrm>
          <a:off x="457200" y="1182032"/>
          <a:ext cx="7930718" cy="3029869"/>
        </p:xfrm>
        <a:graphic>
          <a:graphicData uri="http://schemas.openxmlformats.org/presentationml/2006/ole">
            <mc:AlternateContent xmlns:mc="http://schemas.openxmlformats.org/markup-compatibility/2006">
              <mc:Choice xmlns:v="urn:schemas-microsoft-com:vml" Requires="v">
                <p:oleObj spid="_x0000_s1029" name="Document" r:id="rId3" imgW="7213600" imgH="2755900" progId="Word.Document.12">
                  <p:embed/>
                </p:oleObj>
              </mc:Choice>
              <mc:Fallback>
                <p:oleObj name="Document" r:id="rId3" imgW="7213600" imgH="2755900" progId="Word.Document.12">
                  <p:embed/>
                  <p:pic>
                    <p:nvPicPr>
                      <p:cNvPr id="0" name=""/>
                      <p:cNvPicPr/>
                      <p:nvPr/>
                    </p:nvPicPr>
                    <p:blipFill>
                      <a:blip r:embed="rId4"/>
                      <a:stretch>
                        <a:fillRect/>
                      </a:stretch>
                    </p:blipFill>
                    <p:spPr>
                      <a:xfrm>
                        <a:off x="457200" y="1182032"/>
                        <a:ext cx="7930718" cy="3029869"/>
                      </a:xfrm>
                      <a:prstGeom prst="rect">
                        <a:avLst/>
                      </a:prstGeom>
                    </p:spPr>
                  </p:pic>
                </p:oleObj>
              </mc:Fallback>
            </mc:AlternateContent>
          </a:graphicData>
        </a:graphic>
      </p:graphicFrame>
    </p:spTree>
    <p:extLst>
      <p:ext uri="{BB962C8B-B14F-4D97-AF65-F5344CB8AC3E}">
        <p14:creationId xmlns:p14="http://schemas.microsoft.com/office/powerpoint/2010/main" val="3404507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view of sub-system status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PXL</a:t>
            </a:r>
          </a:p>
          <a:p>
            <a:pPr lvl="1"/>
            <a:r>
              <a:rPr lang="en-US" dirty="0" smtClean="0"/>
              <a:t>Readout, sensor, test well underway</a:t>
            </a:r>
          </a:p>
          <a:p>
            <a:pPr lvl="1"/>
            <a:r>
              <a:rPr lang="en-US" dirty="0" smtClean="0"/>
              <a:t>PXL Insertion test is about ready; slipped compared to schedule (months)</a:t>
            </a:r>
          </a:p>
          <a:p>
            <a:r>
              <a:rPr lang="en-US" dirty="0" smtClean="0"/>
              <a:t>IST</a:t>
            </a:r>
          </a:p>
          <a:p>
            <a:pPr lvl="1"/>
            <a:r>
              <a:rPr lang="en-US" dirty="0" smtClean="0"/>
              <a:t>Prototype sensor (Hamamatsu) on track</a:t>
            </a:r>
          </a:p>
          <a:p>
            <a:pPr lvl="1"/>
            <a:r>
              <a:rPr lang="en-US" dirty="0" smtClean="0"/>
              <a:t>Ladder prototype test hampered by hybrid cable issues</a:t>
            </a:r>
          </a:p>
          <a:p>
            <a:pPr lvl="1"/>
            <a:r>
              <a:rPr lang="en-US" dirty="0" smtClean="0"/>
              <a:t>SOW needs to be done ASAP</a:t>
            </a:r>
          </a:p>
          <a:p>
            <a:r>
              <a:rPr lang="en-US" dirty="0" smtClean="0"/>
              <a:t>SSD</a:t>
            </a:r>
          </a:p>
          <a:p>
            <a:pPr lvl="1"/>
            <a:r>
              <a:rPr lang="en-US" dirty="0" smtClean="0"/>
              <a:t>Ladder Cards and readout well underway.</a:t>
            </a:r>
          </a:p>
          <a:p>
            <a:pPr lvl="1"/>
            <a:r>
              <a:rPr lang="en-US" dirty="0" smtClean="0"/>
              <a:t>Watching the Nantes connection (sub-contracts delay and hurdles).</a:t>
            </a:r>
          </a:p>
          <a:p>
            <a:pPr lvl="1"/>
            <a:endParaRPr lang="en-US" dirty="0"/>
          </a:p>
        </p:txBody>
      </p:sp>
    </p:spTree>
    <p:extLst>
      <p:ext uri="{BB962C8B-B14F-4D97-AF65-F5344CB8AC3E}">
        <p14:creationId xmlns:p14="http://schemas.microsoft.com/office/powerpoint/2010/main" val="1099927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Integration &amp; Global Structures</a:t>
            </a:r>
            <a:endParaRPr lang="en-US" sz="3200" dirty="0"/>
          </a:p>
        </p:txBody>
      </p:sp>
      <p:sp>
        <p:nvSpPr>
          <p:cNvPr id="3" name="Content Placeholder 2"/>
          <p:cNvSpPr>
            <a:spLocks noGrp="1"/>
          </p:cNvSpPr>
          <p:nvPr>
            <p:ph idx="1"/>
          </p:nvPr>
        </p:nvSpPr>
        <p:spPr/>
        <p:txBody>
          <a:bodyPr/>
          <a:lstStyle/>
          <a:p>
            <a:r>
              <a:rPr lang="en-US" dirty="0" smtClean="0"/>
              <a:t>IDS basically completed for run-12 installation.</a:t>
            </a:r>
          </a:p>
          <a:p>
            <a:r>
              <a:rPr lang="en-US" dirty="0" smtClean="0"/>
              <a:t>There has been some slippage due to extra work, and rechecks. Installation for run-12 on track</a:t>
            </a:r>
          </a:p>
          <a:p>
            <a:r>
              <a:rPr lang="en-US" dirty="0" smtClean="0"/>
              <a:t>Has affected some other activities.</a:t>
            </a:r>
          </a:p>
          <a:p>
            <a:r>
              <a:rPr lang="en-US" dirty="0" smtClean="0"/>
              <a:t>The run-13 open activities (</a:t>
            </a:r>
            <a:r>
              <a:rPr lang="en-US" dirty="0" err="1" smtClean="0"/>
              <a:t>beampipe</a:t>
            </a:r>
            <a:r>
              <a:rPr lang="en-US" dirty="0" smtClean="0"/>
              <a:t>, NEG coating, heating blankets, MSC) needs attention.</a:t>
            </a:r>
            <a:endParaRPr lang="en-US" dirty="0"/>
          </a:p>
        </p:txBody>
      </p:sp>
    </p:spTree>
    <p:extLst>
      <p:ext uri="{BB962C8B-B14F-4D97-AF65-F5344CB8AC3E}">
        <p14:creationId xmlns:p14="http://schemas.microsoft.com/office/powerpoint/2010/main" val="161991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Carbon Fiber activities</a:t>
            </a:r>
            <a:endParaRPr lang="en-US" dirty="0"/>
          </a:p>
        </p:txBody>
      </p:sp>
      <p:sp>
        <p:nvSpPr>
          <p:cNvPr id="3" name="Content Placeholder 2"/>
          <p:cNvSpPr>
            <a:spLocks noGrp="1"/>
          </p:cNvSpPr>
          <p:nvPr>
            <p:ph idx="1"/>
          </p:nvPr>
        </p:nvSpPr>
        <p:spPr/>
        <p:txBody>
          <a:bodyPr>
            <a:normAutofit lnSpcReduction="10000"/>
          </a:bodyPr>
          <a:lstStyle/>
          <a:p>
            <a:r>
              <a:rPr lang="en-US" dirty="0" smtClean="0"/>
              <a:t>Carbon fiber workshop has multiple activities.</a:t>
            </a:r>
          </a:p>
          <a:p>
            <a:pPr lvl="1"/>
            <a:r>
              <a:rPr lang="en-US" dirty="0" smtClean="0"/>
              <a:t>Global structures</a:t>
            </a:r>
          </a:p>
          <a:p>
            <a:pPr lvl="2"/>
            <a:r>
              <a:rPr lang="en-US" dirty="0" smtClean="0"/>
              <a:t>PST, MSC</a:t>
            </a:r>
          </a:p>
          <a:p>
            <a:pPr lvl="1"/>
            <a:r>
              <a:rPr lang="en-US" dirty="0" smtClean="0"/>
              <a:t>PXL sensors</a:t>
            </a:r>
          </a:p>
          <a:p>
            <a:pPr lvl="2"/>
            <a:r>
              <a:rPr lang="en-US" dirty="0" smtClean="0"/>
              <a:t>Ladder Sectors</a:t>
            </a:r>
          </a:p>
          <a:p>
            <a:pPr lvl="1"/>
            <a:r>
              <a:rPr lang="en-US" dirty="0" smtClean="0"/>
              <a:t>IST</a:t>
            </a:r>
          </a:p>
          <a:p>
            <a:pPr lvl="2"/>
            <a:r>
              <a:rPr lang="en-US" dirty="0" smtClean="0"/>
              <a:t>IST ladders, hybrid cable</a:t>
            </a:r>
          </a:p>
          <a:p>
            <a:pPr lvl="1"/>
            <a:r>
              <a:rPr lang="en-US" dirty="0" smtClean="0"/>
              <a:t>SSD</a:t>
            </a:r>
          </a:p>
          <a:p>
            <a:pPr lvl="2"/>
            <a:r>
              <a:rPr lang="en-US" dirty="0" smtClean="0"/>
              <a:t>Supporting structures</a:t>
            </a:r>
          </a:p>
          <a:p>
            <a:pPr lvl="2"/>
            <a:endParaRPr lang="en-US" dirty="0"/>
          </a:p>
          <a:p>
            <a:r>
              <a:rPr lang="en-US" dirty="0" smtClean="0"/>
              <a:t>Coordination of these activities is important, and creates linkage between sub-system work.</a:t>
            </a:r>
          </a:p>
          <a:p>
            <a:pPr marL="914400" lvl="2" indent="0">
              <a:buNone/>
            </a:pPr>
            <a:endParaRPr lang="en-US" dirty="0" smtClean="0"/>
          </a:p>
          <a:p>
            <a:pPr lvl="2"/>
            <a:endParaRPr lang="en-US" dirty="0" smtClean="0"/>
          </a:p>
          <a:p>
            <a:pPr lvl="1"/>
            <a:endParaRPr lang="en-US" dirty="0"/>
          </a:p>
        </p:txBody>
      </p:sp>
    </p:spTree>
    <p:extLst>
      <p:ext uri="{BB962C8B-B14F-4D97-AF65-F5344CB8AC3E}">
        <p14:creationId xmlns:p14="http://schemas.microsoft.com/office/powerpoint/2010/main" val="3018620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Activities</a:t>
            </a:r>
            <a:endParaRPr lang="en-US" dirty="0"/>
          </a:p>
        </p:txBody>
      </p:sp>
      <p:sp>
        <p:nvSpPr>
          <p:cNvPr id="3" name="Content Placeholder 2"/>
          <p:cNvSpPr>
            <a:spLocks noGrp="1"/>
          </p:cNvSpPr>
          <p:nvPr>
            <p:ph idx="1"/>
          </p:nvPr>
        </p:nvSpPr>
        <p:spPr/>
        <p:txBody>
          <a:bodyPr/>
          <a:lstStyle/>
          <a:p>
            <a:r>
              <a:rPr lang="en-US" dirty="0" smtClean="0"/>
              <a:t>Sub-system safety review</a:t>
            </a:r>
          </a:p>
          <a:p>
            <a:pPr lvl="1"/>
            <a:r>
              <a:rPr lang="en-US" dirty="0" smtClean="0"/>
              <a:t>PXL had first yesterday</a:t>
            </a:r>
          </a:p>
          <a:p>
            <a:pPr lvl="1"/>
            <a:r>
              <a:rPr lang="en-US" dirty="0" smtClean="0"/>
              <a:t>Plan for these early so as few surprises as possible late</a:t>
            </a:r>
          </a:p>
          <a:p>
            <a:pPr lvl="1"/>
            <a:r>
              <a:rPr lang="en-US" dirty="0" smtClean="0"/>
              <a:t>Interlock</a:t>
            </a:r>
          </a:p>
          <a:p>
            <a:r>
              <a:rPr lang="en-US" dirty="0" smtClean="0"/>
              <a:t>Slow Control development</a:t>
            </a:r>
          </a:p>
          <a:p>
            <a:pPr lvl="1"/>
            <a:r>
              <a:rPr lang="en-US" dirty="0" smtClean="0"/>
              <a:t>Discussion with STAR S&amp;C </a:t>
            </a:r>
          </a:p>
          <a:p>
            <a:pPr lvl="1"/>
            <a:r>
              <a:rPr lang="en-US" dirty="0" smtClean="0"/>
              <a:t>Interface early also with Creighton Group; may have student available soon to provide interface.</a:t>
            </a:r>
          </a:p>
          <a:p>
            <a:r>
              <a:rPr lang="en-US" dirty="0" smtClean="0"/>
              <a:t>Software must be ramped up.</a:t>
            </a:r>
            <a:endParaRPr lang="en-US" dirty="0"/>
          </a:p>
        </p:txBody>
      </p:sp>
    </p:spTree>
    <p:extLst>
      <p:ext uri="{BB962C8B-B14F-4D97-AF65-F5344CB8AC3E}">
        <p14:creationId xmlns:p14="http://schemas.microsoft.com/office/powerpoint/2010/main" val="672759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Track L3 milestones and cost with sub-systems. Use this as a tool to identify slippage early and follow up on this.</a:t>
            </a:r>
          </a:p>
          <a:p>
            <a:r>
              <a:rPr lang="en-US" dirty="0" smtClean="0"/>
              <a:t>Track cost and progress in WBS monthly.</a:t>
            </a:r>
          </a:p>
          <a:p>
            <a:r>
              <a:rPr lang="en-US" dirty="0" smtClean="0"/>
              <a:t>Continue the good work in documenting our progress in monthly reports.</a:t>
            </a:r>
            <a:endParaRPr lang="en-US" dirty="0"/>
          </a:p>
        </p:txBody>
      </p:sp>
    </p:spTree>
    <p:extLst>
      <p:ext uri="{BB962C8B-B14F-4D97-AF65-F5344CB8AC3E}">
        <p14:creationId xmlns:p14="http://schemas.microsoft.com/office/powerpoint/2010/main" val="549993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Tomorrows discussion points</a:t>
            </a:r>
            <a:endParaRPr lang="en-US" dirty="0"/>
          </a:p>
        </p:txBody>
      </p:sp>
      <p:sp>
        <p:nvSpPr>
          <p:cNvPr id="3" name="Content Placeholder 2"/>
          <p:cNvSpPr>
            <a:spLocks noGrp="1"/>
          </p:cNvSpPr>
          <p:nvPr>
            <p:ph idx="1"/>
          </p:nvPr>
        </p:nvSpPr>
        <p:spPr/>
        <p:txBody>
          <a:bodyPr/>
          <a:lstStyle/>
          <a:p>
            <a:r>
              <a:rPr lang="en-US" dirty="0" smtClean="0"/>
              <a:t>Address issue brought up by sub-systems</a:t>
            </a:r>
          </a:p>
          <a:p>
            <a:r>
              <a:rPr lang="en-US" dirty="0" smtClean="0"/>
              <a:t>Review the point have </a:t>
            </a:r>
            <a:r>
              <a:rPr lang="en-US" smtClean="0"/>
              <a:t>have brought up.</a:t>
            </a:r>
          </a:p>
          <a:p>
            <a:endParaRPr lang="en-US"/>
          </a:p>
        </p:txBody>
      </p:sp>
    </p:spTree>
    <p:extLst>
      <p:ext uri="{BB962C8B-B14F-4D97-AF65-F5344CB8AC3E}">
        <p14:creationId xmlns:p14="http://schemas.microsoft.com/office/powerpoint/2010/main" val="1419817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Thanks to many efforts we are getting funded; many technical issues have been resolved.</a:t>
            </a:r>
          </a:p>
          <a:p>
            <a:r>
              <a:rPr lang="en-US" dirty="0" smtClean="0"/>
              <a:t>Need to keep up the good work and coordinate efforts.</a:t>
            </a:r>
          </a:p>
          <a:p>
            <a:r>
              <a:rPr lang="en-US" dirty="0" smtClean="0"/>
              <a:t>Hopefully the management task will be less since review</a:t>
            </a:r>
          </a:p>
          <a:p>
            <a:r>
              <a:rPr lang="en-US" dirty="0" smtClean="0"/>
              <a:t>The time line is short, let us work to make sure this becomes a success for STAR and the physics program.</a:t>
            </a:r>
            <a:endParaRPr lang="en-US" dirty="0"/>
          </a:p>
        </p:txBody>
      </p:sp>
    </p:spTree>
    <p:extLst>
      <p:ext uri="{BB962C8B-B14F-4D97-AF65-F5344CB8AC3E}">
        <p14:creationId xmlns:p14="http://schemas.microsoft.com/office/powerpoint/2010/main" val="279565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Meeting Goals</a:t>
            </a:r>
          </a:p>
          <a:p>
            <a:r>
              <a:rPr lang="en-US" dirty="0" smtClean="0"/>
              <a:t>Project Formal Status</a:t>
            </a:r>
          </a:p>
          <a:p>
            <a:r>
              <a:rPr lang="en-US" dirty="0" smtClean="0"/>
              <a:t>KPPs and transition to Operation</a:t>
            </a:r>
          </a:p>
          <a:p>
            <a:r>
              <a:rPr lang="en-US" dirty="0" smtClean="0"/>
              <a:t>Other CD2/3 review recommendation</a:t>
            </a:r>
          </a:p>
          <a:p>
            <a:r>
              <a:rPr lang="en-US" dirty="0" smtClean="0"/>
              <a:t>Technical Status</a:t>
            </a:r>
          </a:p>
          <a:p>
            <a:r>
              <a:rPr lang="en-US" dirty="0" smtClean="0"/>
              <a:t>Tomorrows discussion points</a:t>
            </a:r>
          </a:p>
          <a:p>
            <a:endParaRPr lang="en-US" dirty="0" smtClean="0"/>
          </a:p>
          <a:p>
            <a:endParaRPr lang="en-US" dirty="0" smtClean="0"/>
          </a:p>
          <a:p>
            <a:endParaRPr lang="en-US" dirty="0"/>
          </a:p>
        </p:txBody>
      </p:sp>
    </p:spTree>
    <p:extLst>
      <p:ext uri="{BB962C8B-B14F-4D97-AF65-F5344CB8AC3E}">
        <p14:creationId xmlns:p14="http://schemas.microsoft.com/office/powerpoint/2010/main" val="1214612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Goals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Technical progress since review</a:t>
            </a:r>
          </a:p>
          <a:p>
            <a:r>
              <a:rPr lang="en-US" dirty="0" smtClean="0"/>
              <a:t>High level goals per system through January</a:t>
            </a:r>
          </a:p>
          <a:p>
            <a:pPr lvl="1"/>
            <a:r>
              <a:rPr lang="en-US" dirty="0" smtClean="0"/>
              <a:t>We have the scheduled but like your assessment</a:t>
            </a:r>
          </a:p>
          <a:p>
            <a:r>
              <a:rPr lang="en-US" dirty="0" smtClean="0"/>
              <a:t>Sub system</a:t>
            </a:r>
          </a:p>
          <a:p>
            <a:pPr lvl="1"/>
            <a:r>
              <a:rPr lang="en-US" dirty="0" smtClean="0"/>
              <a:t>Critical items to move forward</a:t>
            </a:r>
          </a:p>
          <a:p>
            <a:pPr lvl="1"/>
            <a:r>
              <a:rPr lang="en-US" dirty="0" smtClean="0"/>
              <a:t>Manpower needs</a:t>
            </a:r>
          </a:p>
          <a:p>
            <a:pPr lvl="1"/>
            <a:r>
              <a:rPr lang="en-US" dirty="0" smtClean="0"/>
              <a:t>Risk, problems</a:t>
            </a:r>
          </a:p>
          <a:p>
            <a:r>
              <a:rPr lang="en-US" dirty="0" smtClean="0"/>
              <a:t>Plans for run-13 and run-14</a:t>
            </a:r>
          </a:p>
          <a:p>
            <a:r>
              <a:rPr lang="en-US" dirty="0" smtClean="0"/>
              <a:t>Heading off DOE requirement up front</a:t>
            </a:r>
          </a:p>
          <a:p>
            <a:pPr lvl="1"/>
            <a:r>
              <a:rPr lang="en-US" dirty="0" smtClean="0"/>
              <a:t>Verification</a:t>
            </a:r>
          </a:p>
          <a:p>
            <a:pPr lvl="1"/>
            <a:r>
              <a:rPr lang="en-US" dirty="0" smtClean="0"/>
              <a:t>Schedule slips</a:t>
            </a:r>
          </a:p>
          <a:p>
            <a:r>
              <a:rPr lang="en-US" dirty="0" smtClean="0"/>
              <a:t>DAQ, slow control discussion</a:t>
            </a:r>
          </a:p>
          <a:p>
            <a:r>
              <a:rPr lang="en-US" dirty="0" smtClean="0"/>
              <a:t>Software efforts ( has to ramp up).</a:t>
            </a:r>
            <a:endParaRPr lang="en-US" dirty="0"/>
          </a:p>
        </p:txBody>
      </p:sp>
    </p:spTree>
    <p:extLst>
      <p:ext uri="{BB962C8B-B14F-4D97-AF65-F5344CB8AC3E}">
        <p14:creationId xmlns:p14="http://schemas.microsoft.com/office/powerpoint/2010/main" val="64254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Status</a:t>
            </a:r>
            <a:endParaRPr lang="en-US" dirty="0"/>
          </a:p>
        </p:txBody>
      </p:sp>
      <p:sp>
        <p:nvSpPr>
          <p:cNvPr id="3" name="Content Placeholder 2"/>
          <p:cNvSpPr>
            <a:spLocks noGrp="1"/>
          </p:cNvSpPr>
          <p:nvPr>
            <p:ph idx="1"/>
          </p:nvPr>
        </p:nvSpPr>
        <p:spPr/>
        <p:txBody>
          <a:bodyPr/>
          <a:lstStyle/>
          <a:p>
            <a:r>
              <a:rPr lang="en-US" dirty="0" smtClean="0"/>
              <a:t>CD2/3 review on July 13-14 at BNL</a:t>
            </a:r>
          </a:p>
          <a:p>
            <a:pPr lvl="1"/>
            <a:r>
              <a:rPr lang="en-US" dirty="0" smtClean="0"/>
              <a:t>Review went very well</a:t>
            </a:r>
          </a:p>
          <a:p>
            <a:pPr lvl="1"/>
            <a:r>
              <a:rPr lang="en-US" dirty="0" smtClean="0"/>
              <a:t>A number of recommendation had to be fulfilled ahead of ESAAB approval meeting</a:t>
            </a:r>
          </a:p>
          <a:p>
            <a:r>
              <a:rPr lang="en-US" dirty="0" smtClean="0"/>
              <a:t>KPP and PEP getting finalized</a:t>
            </a:r>
          </a:p>
          <a:p>
            <a:r>
              <a:rPr lang="en-US" dirty="0" smtClean="0"/>
              <a:t>ESAAB scheduled for October 11 at 11 am</a:t>
            </a:r>
          </a:p>
          <a:p>
            <a:pPr marL="0" indent="0">
              <a:buNone/>
            </a:pPr>
            <a:endParaRPr lang="en-US" dirty="0" smtClean="0"/>
          </a:p>
          <a:p>
            <a:pPr lvl="2"/>
            <a:endParaRPr lang="en-US" dirty="0"/>
          </a:p>
        </p:txBody>
      </p:sp>
    </p:spTree>
    <p:extLst>
      <p:ext uri="{BB962C8B-B14F-4D97-AF65-F5344CB8AC3E}">
        <p14:creationId xmlns:p14="http://schemas.microsoft.com/office/powerpoint/2010/main" val="44495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KPP discussion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the review GR brought up for the first time the issue of beam verification. This clearly got hold within ONP, even though OPA strongly discouraged this.</a:t>
            </a:r>
          </a:p>
          <a:p>
            <a:r>
              <a:rPr lang="en-US" dirty="0" smtClean="0"/>
              <a:t>This stand prevented the PEP to be finalized and a very large effort have gone into this issue from HFT, BNL HENP and also DOE.</a:t>
            </a:r>
          </a:p>
          <a:p>
            <a:r>
              <a:rPr lang="en-US" dirty="0" smtClean="0"/>
              <a:t>This in end caused delay even though we as project had all documentation ready in time.</a:t>
            </a:r>
          </a:p>
          <a:p>
            <a:r>
              <a:rPr lang="en-US" dirty="0" smtClean="0"/>
              <a:t>Outcome (though not approved given next slide). Not ideal but something we just have to live with- from scientific point of view not bad, but add lots of risk and dependences.</a:t>
            </a:r>
          </a:p>
        </p:txBody>
      </p:sp>
    </p:spTree>
    <p:extLst>
      <p:ext uri="{BB962C8B-B14F-4D97-AF65-F5344CB8AC3E}">
        <p14:creationId xmlns:p14="http://schemas.microsoft.com/office/powerpoint/2010/main" val="1228106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KPP text</a:t>
            </a:r>
            <a:endParaRPr lang="en-US" dirty="0"/>
          </a:p>
        </p:txBody>
      </p:sp>
      <p:sp>
        <p:nvSpPr>
          <p:cNvPr id="3" name="Content Placeholder 2"/>
          <p:cNvSpPr>
            <a:spLocks noGrp="1"/>
          </p:cNvSpPr>
          <p:nvPr>
            <p:ph idx="1"/>
          </p:nvPr>
        </p:nvSpPr>
        <p:spPr/>
        <p:txBody>
          <a:bodyPr>
            <a:normAutofit fontScale="85000" lnSpcReduction="10000"/>
          </a:bodyPr>
          <a:lstStyle/>
          <a:p>
            <a:r>
              <a:rPr lang="en-US" dirty="0"/>
              <a:t>  The capability of the HFT system to achieve the KPPs will be demonstrated through the measurement of subsystem functional parameters and detailed, realistic simulations using the full STAR detector simulation package and analysis software. The subsystem functional parameters will be obtained through bench tests, survey measurements, and the meeting of design specifications. The planned early finish schedule </a:t>
            </a:r>
            <a:r>
              <a:rPr lang="en-US" dirty="0" smtClean="0"/>
              <a:t>has </a:t>
            </a:r>
            <a:r>
              <a:rPr lang="en-US" dirty="0"/>
              <a:t>the HFT system ready for installation into STAR approximately two months prior to the Run-14 start date (approximately December 2013). As verification of KPP's with beam is preferred, the project will attempt to demonstrate these using RHIC Run-14 Au-Au collision data. </a:t>
            </a:r>
            <a:endParaRPr lang="en-US" dirty="0"/>
          </a:p>
        </p:txBody>
      </p:sp>
    </p:spTree>
    <p:extLst>
      <p:ext uri="{BB962C8B-B14F-4D97-AF65-F5344CB8AC3E}">
        <p14:creationId xmlns:p14="http://schemas.microsoft.com/office/powerpoint/2010/main" val="1036152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Primary CD-2/3 recommendation</a:t>
            </a:r>
            <a:endParaRPr lang="en-US" sz="3200" dirty="0"/>
          </a:p>
        </p:txBody>
      </p:sp>
      <p:sp>
        <p:nvSpPr>
          <p:cNvPr id="3" name="Content Placeholder 2"/>
          <p:cNvSpPr>
            <a:spLocks noGrp="1"/>
          </p:cNvSpPr>
          <p:nvPr>
            <p:ph idx="1"/>
          </p:nvPr>
        </p:nvSpPr>
        <p:spPr/>
        <p:txBody>
          <a:bodyPr/>
          <a:lstStyle/>
          <a:p>
            <a:r>
              <a:rPr lang="en-US" dirty="0" smtClean="0"/>
              <a:t>MOUs were reviewed by ONP in July. Part of research vs. instrumentation resource division discussions and delegation within ONP.</a:t>
            </a:r>
          </a:p>
          <a:p>
            <a:r>
              <a:rPr lang="en-US" dirty="0" smtClean="0"/>
              <a:t>WBS 1.6 was revisited to include CMM, Database software.</a:t>
            </a:r>
          </a:p>
          <a:p>
            <a:r>
              <a:rPr lang="en-US" dirty="0" smtClean="0"/>
              <a:t>Added milestones at L3. These will be tracked by project monthly; also reported monthly to DOE. (Early Finish dates)</a:t>
            </a:r>
          </a:p>
          <a:p>
            <a:r>
              <a:rPr lang="en-US" dirty="0" smtClean="0"/>
              <a:t>ESS&amp;H points completed.</a:t>
            </a:r>
          </a:p>
          <a:p>
            <a:r>
              <a:rPr lang="en-US" dirty="0" smtClean="0"/>
              <a:t>Evaluation of FY12 Continuing resolution (CR)</a:t>
            </a:r>
          </a:p>
          <a:p>
            <a:endParaRPr lang="en-US" dirty="0" smtClean="0"/>
          </a:p>
        </p:txBody>
      </p:sp>
    </p:spTree>
    <p:extLst>
      <p:ext uri="{BB962C8B-B14F-4D97-AF65-F5344CB8AC3E}">
        <p14:creationId xmlns:p14="http://schemas.microsoft.com/office/powerpoint/2010/main" val="2116080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Secondary Recommendation &amp; Comments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Select technology for engineering run. Done- Ultimate</a:t>
            </a:r>
          </a:p>
          <a:p>
            <a:r>
              <a:rPr lang="en-US" dirty="0" smtClean="0"/>
              <a:t>Coordination of CF activities via L3.</a:t>
            </a:r>
          </a:p>
          <a:p>
            <a:r>
              <a:rPr lang="en-US" dirty="0" smtClean="0"/>
              <a:t>Generate assembly documentation for PXL and IST ladders.</a:t>
            </a:r>
          </a:p>
          <a:p>
            <a:r>
              <a:rPr lang="en-US" dirty="0" smtClean="0"/>
              <a:t>Continue </a:t>
            </a:r>
            <a:r>
              <a:rPr lang="en-US" dirty="0" err="1" smtClean="0"/>
              <a:t>effrorst</a:t>
            </a:r>
            <a:r>
              <a:rPr lang="en-US" dirty="0" smtClean="0"/>
              <a:t> to understand radiation </a:t>
            </a:r>
            <a:r>
              <a:rPr lang="en-US" dirty="0" err="1" smtClean="0"/>
              <a:t>environmebt</a:t>
            </a:r>
            <a:r>
              <a:rPr lang="en-US" dirty="0" smtClean="0"/>
              <a:t>.</a:t>
            </a:r>
          </a:p>
          <a:p>
            <a:r>
              <a:rPr lang="en-US" dirty="0" smtClean="0"/>
              <a:t>IST internal hybrid prototype often have issue. Look at mitigation strategies.!</a:t>
            </a:r>
          </a:p>
          <a:p>
            <a:r>
              <a:rPr lang="en-US" dirty="0" smtClean="0"/>
              <a:t>Be sure other STAR detector components that are integral to integration is </a:t>
            </a:r>
            <a:r>
              <a:rPr lang="en-US" dirty="0" err="1" smtClean="0"/>
              <a:t>consideraed</a:t>
            </a:r>
            <a:r>
              <a:rPr lang="en-US" dirty="0" smtClean="0"/>
              <a:t> carefully. (BBC, FGT).</a:t>
            </a:r>
            <a:endParaRPr lang="en-US" dirty="0"/>
          </a:p>
        </p:txBody>
      </p:sp>
    </p:spTree>
    <p:extLst>
      <p:ext uri="{BB962C8B-B14F-4D97-AF65-F5344CB8AC3E}">
        <p14:creationId xmlns:p14="http://schemas.microsoft.com/office/powerpoint/2010/main" val="901822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to operation</a:t>
            </a:r>
            <a:endParaRPr lang="en-US" dirty="0"/>
          </a:p>
        </p:txBody>
      </p:sp>
      <p:sp>
        <p:nvSpPr>
          <p:cNvPr id="3" name="Content Placeholder 2"/>
          <p:cNvSpPr>
            <a:spLocks noGrp="1"/>
          </p:cNvSpPr>
          <p:nvPr>
            <p:ph idx="1"/>
          </p:nvPr>
        </p:nvSpPr>
        <p:spPr>
          <a:xfrm>
            <a:off x="640999" y="1346090"/>
            <a:ext cx="8229600" cy="4780074"/>
          </a:xfrm>
        </p:spPr>
        <p:txBody>
          <a:bodyPr>
            <a:normAutofit fontScale="92500" lnSpcReduction="10000"/>
          </a:bodyPr>
          <a:lstStyle/>
          <a:p>
            <a:r>
              <a:rPr lang="en-US" sz="1800" dirty="0" smtClean="0"/>
              <a:t>Message from HM</a:t>
            </a:r>
          </a:p>
          <a:p>
            <a:pPr marL="0" indent="0">
              <a:buNone/>
            </a:pPr>
            <a:r>
              <a:rPr lang="en-US" sz="1400" dirty="0" smtClean="0"/>
              <a:t>In </a:t>
            </a:r>
            <a:r>
              <a:rPr lang="en-US" sz="1400" dirty="0"/>
              <a:t>addition, we want to modify the approach to the post-CD-4 effort that is needed </a:t>
            </a:r>
            <a:r>
              <a:rPr lang="en-US" sz="1400" dirty="0" smtClean="0"/>
              <a:t>to turn </a:t>
            </a:r>
            <a:r>
              <a:rPr lang="en-US" sz="1400" dirty="0"/>
              <a:t>the HFT into a fully-performing physics instrument, i.e., the effort that is </a:t>
            </a:r>
            <a:r>
              <a:rPr lang="en-US" sz="1400" dirty="0" smtClean="0"/>
              <a:t>needed to </a:t>
            </a:r>
            <a:r>
              <a:rPr lang="en-US" sz="1400" dirty="0"/>
              <a:t>bring the HFT system to optimal performance with beam. We would like BNL to </a:t>
            </a:r>
            <a:r>
              <a:rPr lang="en-US" sz="1400" dirty="0" smtClean="0"/>
              <a:t>start developing </a:t>
            </a:r>
            <a:r>
              <a:rPr lang="en-US" sz="1400" dirty="0"/>
              <a:t>a detailed, project-like plan to achieve this in a timely way, which </a:t>
            </a:r>
            <a:r>
              <a:rPr lang="en-US" sz="1400" dirty="0" smtClean="0"/>
              <a:t>should include </a:t>
            </a:r>
            <a:r>
              <a:rPr lang="en-US" sz="1400" dirty="0"/>
              <a:t>(the equivalent of) a resource-loaded WBS, milestones, and </a:t>
            </a:r>
            <a:r>
              <a:rPr lang="en-US" sz="1400" dirty="0" smtClean="0"/>
              <a:t>deliverables. This </a:t>
            </a:r>
            <a:r>
              <a:rPr lang="en-US" sz="1400" dirty="0"/>
              <a:t>plan would not be a prerequisite to CD-2/3 approval. We will give you </a:t>
            </a:r>
            <a:r>
              <a:rPr lang="en-US" sz="1400" dirty="0" smtClean="0"/>
              <a:t>further guidance </a:t>
            </a:r>
            <a:r>
              <a:rPr lang="en-US" sz="1400" dirty="0"/>
              <a:t>on this in the near future</a:t>
            </a:r>
            <a:r>
              <a:rPr lang="en-US" sz="1400" dirty="0" smtClean="0"/>
              <a:t>.</a:t>
            </a:r>
          </a:p>
          <a:p>
            <a:pPr marL="0" indent="0">
              <a:buNone/>
            </a:pPr>
            <a:endParaRPr lang="en-US" sz="1400" dirty="0"/>
          </a:p>
          <a:p>
            <a:pPr marL="0" indent="0">
              <a:buNone/>
            </a:pPr>
            <a:r>
              <a:rPr lang="en-US" sz="1800" dirty="0" smtClean="0"/>
              <a:t>These suggestions was also brought up at the June S&amp;T review, and will be </a:t>
            </a:r>
          </a:p>
          <a:p>
            <a:pPr marL="0" indent="0">
              <a:buNone/>
            </a:pPr>
            <a:endParaRPr lang="en-US" sz="1800" dirty="0"/>
          </a:p>
          <a:p>
            <a:pPr marL="0" indent="0">
              <a:buNone/>
            </a:pPr>
            <a:r>
              <a:rPr lang="en-US" sz="1800" dirty="0" smtClean="0"/>
              <a:t>This is clearly a charge to STAR, BNL and the HFT project. It needs to be presented at CD-4 closeout.</a:t>
            </a:r>
          </a:p>
          <a:p>
            <a:pPr marL="0" indent="0">
              <a:buNone/>
            </a:pPr>
            <a:endParaRPr lang="en-US" sz="1800" dirty="0"/>
          </a:p>
          <a:p>
            <a:pPr marL="0" indent="0">
              <a:buNone/>
            </a:pPr>
            <a:r>
              <a:rPr lang="en-US" sz="1800" dirty="0" smtClean="0"/>
              <a:t>It has been discussed with BNL management and also iterated with Helmut as late as last week.</a:t>
            </a:r>
          </a:p>
          <a:p>
            <a:pPr marL="0" indent="0">
              <a:buNone/>
            </a:pPr>
            <a:endParaRPr lang="en-US" sz="1800" dirty="0"/>
          </a:p>
          <a:p>
            <a:pPr marL="0" indent="0">
              <a:buNone/>
            </a:pPr>
            <a:r>
              <a:rPr lang="en-US" sz="1800" dirty="0" smtClean="0"/>
              <a:t>It is still not determined from ONP what they really want.</a:t>
            </a:r>
          </a:p>
          <a:p>
            <a:pPr marL="0" indent="0">
              <a:buNone/>
            </a:pPr>
            <a:endParaRPr lang="en-US" sz="1800" dirty="0"/>
          </a:p>
          <a:p>
            <a:pPr marL="0" indent="0">
              <a:buNone/>
            </a:pPr>
            <a:r>
              <a:rPr lang="en-US" sz="1800" dirty="0" smtClean="0"/>
              <a:t>The PEP will now contain a </a:t>
            </a:r>
            <a:r>
              <a:rPr lang="en-US" sz="1800" dirty="0" err="1" smtClean="0"/>
              <a:t>stetement</a:t>
            </a:r>
            <a:r>
              <a:rPr lang="en-US" sz="1800" dirty="0" smtClean="0"/>
              <a:t> that such plan needs to be developed.</a:t>
            </a:r>
            <a:endParaRPr lang="en-US" sz="1800" dirty="0"/>
          </a:p>
        </p:txBody>
      </p:sp>
    </p:spTree>
    <p:extLst>
      <p:ext uri="{BB962C8B-B14F-4D97-AF65-F5344CB8AC3E}">
        <p14:creationId xmlns:p14="http://schemas.microsoft.com/office/powerpoint/2010/main" val="2339648306"/>
      </p:ext>
    </p:extLst>
  </p:cSld>
  <p:clrMapOvr>
    <a:masterClrMapping/>
  </p:clrMapOvr>
</p:sld>
</file>

<file path=ppt/theme/theme1.xml><?xml version="1.0" encoding="utf-8"?>
<a:theme xmlns:a="http://schemas.openxmlformats.org/drawingml/2006/main" name="HFT_Meet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HFT_Meeting.potx</Template>
  <TotalTime>2005</TotalTime>
  <Words>1019</Words>
  <Application>Microsoft Macintosh PowerPoint</Application>
  <PresentationFormat>On-screen Show (4:3)</PresentationFormat>
  <Paragraphs>121</Paragraphs>
  <Slides>17</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HFT_Meeting</vt:lpstr>
      <vt:lpstr>Microsoft Word Document</vt:lpstr>
      <vt:lpstr>HFT face-2-face</vt:lpstr>
      <vt:lpstr>Overview</vt:lpstr>
      <vt:lpstr>Meeting Goals</vt:lpstr>
      <vt:lpstr>Project Status</vt:lpstr>
      <vt:lpstr>KPP discussion</vt:lpstr>
      <vt:lpstr>KPP text</vt:lpstr>
      <vt:lpstr>Primary CD-2/3 recommendation</vt:lpstr>
      <vt:lpstr>Secondary Recommendation &amp; Comments</vt:lpstr>
      <vt:lpstr>Transition to operation</vt:lpstr>
      <vt:lpstr>Funding</vt:lpstr>
      <vt:lpstr>My view of sub-system status</vt:lpstr>
      <vt:lpstr>Integration &amp; Global Structures</vt:lpstr>
      <vt:lpstr>Carbon Fiber activities</vt:lpstr>
      <vt:lpstr>Other Activities</vt:lpstr>
      <vt:lpstr>Management</vt:lpstr>
      <vt:lpstr>Tomorrows discussion points</vt:lpstr>
      <vt:lpstr>Summary</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flemming videbaek</dc:creator>
  <cp:lastModifiedBy>flemming videbaek</cp:lastModifiedBy>
  <cp:revision>22</cp:revision>
  <cp:lastPrinted>2011-09-25T19:09:07Z</cp:lastPrinted>
  <dcterms:created xsi:type="dcterms:W3CDTF">2010-11-27T15:18:16Z</dcterms:created>
  <dcterms:modified xsi:type="dcterms:W3CDTF">2011-09-27T01:27:18Z</dcterms:modified>
</cp:coreProperties>
</file>