
<file path=[Content_Types].xml><?xml version="1.0" encoding="utf-8"?>
<Types xmlns="http://schemas.openxmlformats.org/package/2006/content-types">
  <Override PartName="/ppt/embeddings/Microsoft_PowerPoint_97_-_2003_Presentation20.bin" ContentType="application/vnd.openxmlformats-officedocument.oleObject"/>
  <Override PartName="/ppt/embeddings/Microsoft_PowerPoint_97_-_2003_Presentation29.bin" ContentType="application/vnd.openxmlformats-officedocument.oleObje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embeddings/Microsoft_PowerPoint_97_-_2003_Presentation2.bin" ContentType="application/vnd.openxmlformats-officedocument.oleObject"/>
  <Override PartName="/ppt/embeddings/Microsoft_PowerPoint_97_-_2003_Presentation17.bin" ContentType="application/vnd.openxmlformats-officedocument.oleObject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PowerPoint_97_-_2003_Presentation13.bin" ContentType="application/vnd.openxmlformats-officedocument.oleObject"/>
  <Override PartName="/ppt/embeddings/Microsoft_PowerPoint_97_-_2003_Presentation7.bin" ContentType="application/vnd.openxmlformats-officedocument.oleObject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docProps/app.xml" ContentType="application/vnd.openxmlformats-officedocument.extended-properties+xml"/>
  <Override PartName="/ppt/embeddings/Microsoft_PowerPoint_97_-_2003_Presentation25.bin" ContentType="application/vnd.openxmlformats-officedocument.oleObject"/>
  <Override PartName="/ppt/slideLayouts/slideLayout1.xml" ContentType="application/vnd.openxmlformats-officedocument.presentationml.slideLayout+xml"/>
  <Override PartName="/ppt/embeddings/Microsoft_PowerPoint_97_-_2003_Presentation33.bin" ContentType="application/vnd.openxmlformats-officedocument.oleObject"/>
  <Override PartName="/ppt/theme/theme2.xml" ContentType="application/vnd.openxmlformats-officedocument.theme+xml"/>
  <Override PartName="/ppt/embeddings/Microsoft_PowerPoint_97_-_2003_Presentation21.bin" ContentType="application/vnd.openxmlformats-officedocument.oleObject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embeddings/Microsoft_PowerPoint_97_-_2003_Presentation18.bin" ContentType="application/vnd.openxmlformats-officedocument.oleObject"/>
  <Override PartName="/ppt/embeddings/Microsoft_PowerPoint_97_-_2003_Presentation3.bin" ContentType="application/vnd.openxmlformats-officedocument.oleObject"/>
  <Override PartName="/docProps/custom.xml" ContentType="application/vnd.openxmlformats-officedocument.custom-properties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Microsoft_PowerPoint_97_-_2003_Presentation14.bin" ContentType="application/vnd.openxmlformats-officedocument.oleObject"/>
  <Override PartName="/ppt/embeddings/Microsoft_PowerPoint_97_-_2003_Presentation8.bin" ContentType="application/vnd.openxmlformats-officedocument.oleObject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PowerPoint_97_-_2003_Presentation4.bin" ContentType="application/vnd.openxmlformats-officedocument.oleObject"/>
  <Override PartName="/ppt/embeddings/Microsoft_PowerPoint_97_-_2003_Presentation10.bin" ContentType="application/vnd.openxmlformats-officedocument.oleObject"/>
  <Override PartName="/ppt/embeddings/Microsoft_PowerPoint_97_-_2003_Presentation26.bin" ContentType="application/vnd.openxmlformats-officedocument.oleObject"/>
  <Override PartName="/ppt/slideLayouts/slideLayout2.xml" ContentType="application/vnd.openxmlformats-officedocument.presentationml.slideLayout+xml"/>
  <Override PartName="/ppt/embeddings/Microsoft_PowerPoint_97_-_2003_Presentation34.bin" ContentType="application/vnd.openxmlformats-officedocument.oleObject"/>
  <Override PartName="/ppt/theme/theme3.xml" ContentType="application/vnd.openxmlformats-officedocument.theme+xml"/>
  <Default Extension="png" ContentType="image/png"/>
  <Default Extension="pdf" ContentType="application/pdf"/>
  <Override PartName="/ppt/embeddings/Microsoft_PowerPoint_97_-_2003_Presentation22.bin" ContentType="application/vnd.openxmlformats-officedocument.oleObject"/>
  <Override PartName="/ppt/embeddings/Microsoft_PowerPoint_97_-_2003_Presentation30.bin" ContentType="application/vnd.openxmlformats-officedocument.oleObject"/>
  <Override PartName="/ppt/notesSlides/notesSlide6.xml" ContentType="application/vnd.openxmlformats-officedocument.presentationml.notesSlide+xml"/>
  <Override PartName="/ppt/embeddings/Microsoft_PowerPoint_97_-_2003_Presentation19.bin" ContentType="application/vnd.openxmlformats-officedocument.oleObject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Microsoft_PowerPoint_97_-_2003_Presentation9.bin" ContentType="application/vnd.openxmlformats-officedocument.oleObject"/>
  <Override PartName="/ppt/presentation.xml" ContentType="application/vnd.openxmlformats-officedocument.presentationml.presentation.main+xml"/>
  <Override PartName="/ppt/embeddings/Microsoft_PowerPoint_97_-_2003_Presentation15.bin" ContentType="application/vnd.openxmlformats-officedocument.oleObject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embeddings/Microsoft_PowerPoint_97_-_2003_Presentation11.bin" ContentType="application/vnd.openxmlformats-officedocument.oleObject"/>
  <Override PartName="/ppt/embeddings/Microsoft_PowerPoint_97_-_2003_Presentation5.bin" ContentType="application/vnd.openxmlformats-officedocument.oleObject"/>
  <Override PartName="/ppt/embeddings/Microsoft_PowerPoint_97_-_2003_Presentation27.bin" ContentType="application/vnd.openxmlformats-officedocument.oleObject"/>
  <Override PartName="/ppt/slideLayouts/slideLayout3.xml" ContentType="application/vnd.openxmlformats-officedocument.presentationml.slideLayout+xml"/>
  <Override PartName="/ppt/embeddings/Microsoft_PowerPoint_97_-_2003_Presentation23.bin" ContentType="application/vnd.openxmlformats-officedocument.oleObject"/>
  <Override PartName="/ppt/embeddings/Microsoft_PowerPoint_97_-_2003_Presentation31.bin" ContentType="application/vnd.openxmlformats-officedocument.oleObject"/>
  <Override PartName="/ppt/notesSlides/notesSlide7.xml" ContentType="application/vnd.openxmlformats-officedocument.presentationml.notesSlide+xml"/>
  <Override PartName="/ppt/embeddings/Microsoft_PowerPoint_97_-_2003_Presentation28.bin" ContentType="application/vnd.openxmlformats-officedocument.oleObject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embeddings/Microsoft_PowerPoint_97_-_2003_Presentation16.bin" ContentType="application/vnd.openxmlformats-officedocument.oleObject"/>
  <Override PartName="/ppt/embeddings/Microsoft_PowerPoint_97_-_2003_Presentation1.bin" ContentType="application/vnd.openxmlformats-officedocument.oleObject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PowerPoint_97_-_2003_Presentation12.bin" ContentType="application/vnd.openxmlformats-officedocument.oleObject"/>
  <Override PartName="/ppt/embeddings/Microsoft_PowerPoint_97_-_2003_Presentation6.bin" ContentType="application/vnd.openxmlformats-officedocument.oleObje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embeddings/Microsoft_PowerPoint_97_-_2003_Presentation24.bin" ContentType="application/vnd.openxmlformats-officedocument.oleObject"/>
  <Override PartName="/ppt/embeddings/Microsoft_PowerPoint_97_-_2003_Presentation32.bin" ContentType="application/vnd.openxmlformats-officedocument.oleObject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67" r:id="rId2"/>
    <p:sldId id="396" r:id="rId3"/>
    <p:sldId id="427" r:id="rId4"/>
    <p:sldId id="416" r:id="rId5"/>
    <p:sldId id="424" r:id="rId6"/>
    <p:sldId id="419" r:id="rId7"/>
    <p:sldId id="421" r:id="rId8"/>
    <p:sldId id="425" r:id="rId9"/>
    <p:sldId id="415" r:id="rId10"/>
    <p:sldId id="428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776" y="-272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5F84EA7-3D79-A543-B4B8-CFFD6C69D09B}" type="slidenum">
              <a:rPr lang="en-US"/>
              <a:pPr/>
              <a:t>5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7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.bin"/><Relationship Id="rId4" Type="http://schemas.openxmlformats.org/officeDocument/2006/relationships/oleObject" Target="../embeddings/Microsoft_PowerPoint_97_-_2003_Presentation3.bin"/><Relationship Id="rId5" Type="http://schemas.openxmlformats.org/officeDocument/2006/relationships/oleObject" Target="../embeddings/Microsoft_PowerPoint_97_-_2003_Presentation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9.bin"/><Relationship Id="rId4" Type="http://schemas.openxmlformats.org/officeDocument/2006/relationships/oleObject" Target="../embeddings/Microsoft_PowerPoint_97_-_2003_Presentation30.bin"/><Relationship Id="rId5" Type="http://schemas.openxmlformats.org/officeDocument/2006/relationships/oleObject" Target="../embeddings/Microsoft_PowerPoint_97_-_2003_Presentation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32.bin"/><Relationship Id="rId4" Type="http://schemas.openxmlformats.org/officeDocument/2006/relationships/oleObject" Target="../embeddings/Microsoft_PowerPoint_97_-_2003_Presentation33.bin"/><Relationship Id="rId5" Type="http://schemas.openxmlformats.org/officeDocument/2006/relationships/oleObject" Target="../embeddings/Microsoft_PowerPoint_97_-_2003_Presentation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5.bin"/><Relationship Id="rId4" Type="http://schemas.openxmlformats.org/officeDocument/2006/relationships/oleObject" Target="../embeddings/Microsoft_PowerPoint_97_-_2003_Presentation6.bin"/><Relationship Id="rId5" Type="http://schemas.openxmlformats.org/officeDocument/2006/relationships/oleObject" Target="../embeddings/Microsoft_PowerPoint_97_-_2003_Presentation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8.bin"/><Relationship Id="rId4" Type="http://schemas.openxmlformats.org/officeDocument/2006/relationships/oleObject" Target="../embeddings/Microsoft_PowerPoint_97_-_2003_Presentation9.bin"/><Relationship Id="rId5" Type="http://schemas.openxmlformats.org/officeDocument/2006/relationships/oleObject" Target="../embeddings/Microsoft_PowerPoint_97_-_2003_Presentation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1.bin"/><Relationship Id="rId4" Type="http://schemas.openxmlformats.org/officeDocument/2006/relationships/oleObject" Target="../embeddings/Microsoft_PowerPoint_97_-_2003_Presentation12.bin"/><Relationship Id="rId5" Type="http://schemas.openxmlformats.org/officeDocument/2006/relationships/oleObject" Target="../embeddings/Microsoft_PowerPoint_97_-_2003_Presentation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4.bin"/><Relationship Id="rId4" Type="http://schemas.openxmlformats.org/officeDocument/2006/relationships/oleObject" Target="../embeddings/Microsoft_PowerPoint_97_-_2003_Presentation15.bin"/><Relationship Id="rId5" Type="http://schemas.openxmlformats.org/officeDocument/2006/relationships/oleObject" Target="../embeddings/Microsoft_PowerPoint_97_-_2003_Presentation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7.bin"/><Relationship Id="rId4" Type="http://schemas.openxmlformats.org/officeDocument/2006/relationships/oleObject" Target="../embeddings/Microsoft_PowerPoint_97_-_2003_Presentation18.bin"/><Relationship Id="rId5" Type="http://schemas.openxmlformats.org/officeDocument/2006/relationships/oleObject" Target="../embeddings/Microsoft_PowerPoint_97_-_2003_Presentation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0.bin"/><Relationship Id="rId4" Type="http://schemas.openxmlformats.org/officeDocument/2006/relationships/oleObject" Target="../embeddings/Microsoft_PowerPoint_97_-_2003_Presentation21.bin"/><Relationship Id="rId5" Type="http://schemas.openxmlformats.org/officeDocument/2006/relationships/oleObject" Target="../embeddings/Microsoft_PowerPoint_97_-_2003_Presentation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3.bin"/><Relationship Id="rId4" Type="http://schemas.openxmlformats.org/officeDocument/2006/relationships/oleObject" Target="../embeddings/Microsoft_PowerPoint_97_-_2003_Presentation24.bin"/><Relationship Id="rId5" Type="http://schemas.openxmlformats.org/officeDocument/2006/relationships/oleObject" Target="../embeddings/Microsoft_PowerPoint_97_-_2003_Presentation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6.bin"/><Relationship Id="rId4" Type="http://schemas.openxmlformats.org/officeDocument/2006/relationships/oleObject" Target="../embeddings/Microsoft_PowerPoint_97_-_2003_Presentation27.bin"/><Relationship Id="rId5" Type="http://schemas.openxmlformats.org/officeDocument/2006/relationships/oleObject" Target="../embeddings/Microsoft_PowerPoint_97_-_2003_Presentation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6" r:id="rId5" imgW="0" imgH="0" progId="PowerPoint.Show.8">
              <p:embed/>
            </p:oleObj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0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1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6" r:id="rId5" imgW="0" imgH="0" progId="PowerPoint.Show.8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41529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838200"/>
            <a:ext cx="41529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04800" y="3695700"/>
            <a:ext cx="84582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22860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2/1/10</a:t>
            </a:r>
            <a:endParaRPr lang="en-US"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APS meeting, Feb. 13-17 2010</a:t>
            </a:r>
            <a:endParaRPr lang="en-US"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209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7F20B9-CA42-5D45-9417-75B7DC7607A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8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9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60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2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3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0" r:id="rId3" imgW="0" imgH="0" progId="PowerPoint.Show.8">
              <p:embed/>
            </p:oleObj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1" r:id="rId4" imgW="0" imgH="0" progId="PowerPoint.Show.8">
              <p:embed/>
            </p:oleObj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4" r:id="rId3" imgW="0" imgH="0" progId="PowerPoint.Show.8">
              <p:embed/>
            </p:oleObj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5" r:id="rId4" imgW="0" imgH="0" progId="PowerPoint.Show.8">
              <p:embed/>
            </p:oleObj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6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8" r:id="rId3" imgW="0" imgH="0" progId="PowerPoint.Show.8">
              <p:embed/>
            </p:oleObj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9" r:id="rId4" imgW="0" imgH="0" progId="PowerPoint.Show.8">
              <p:embed/>
            </p:oleObj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80" r:id="rId5" imgW="0" imgH="0" progId="PowerPoint.Show.8">
              <p:embed/>
            </p:oleObj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2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3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Microsoft_PowerPoint_97_-_2003_Presentation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r:id="rId15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df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Software Update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(since</a:t>
            </a:r>
            <a:r>
              <a:rPr lang="en-US" sz="1400" dirty="0" smtClean="0">
                <a:solidFill>
                  <a:srgbClr val="0000FF"/>
                </a:solidFill>
              </a:rPr>
              <a:t> BNL </a:t>
            </a:r>
            <a:r>
              <a:rPr lang="en-US" sz="1400" dirty="0" smtClean="0">
                <a:solidFill>
                  <a:srgbClr val="0000FF"/>
                </a:solidFill>
              </a:rPr>
              <a:t>TC </a:t>
            </a:r>
            <a:r>
              <a:rPr lang="en-US" sz="1400" dirty="0" smtClean="0">
                <a:solidFill>
                  <a:srgbClr val="0000FF"/>
                </a:solidFill>
              </a:rPr>
              <a:t>meeting</a:t>
            </a:r>
            <a:r>
              <a:rPr lang="en-US" sz="1400" dirty="0" smtClean="0">
                <a:solidFill>
                  <a:srgbClr val="0000FF"/>
                </a:solidFill>
              </a:rPr>
              <a:t>,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14 October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2010)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2485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TC-f2f,</a:t>
            </a:r>
            <a:r>
              <a:rPr lang="en-US" sz="1200" dirty="0" smtClean="0">
                <a:latin typeface="Comic Sans MS" charset="0"/>
              </a:rPr>
              <a:t> </a:t>
            </a:r>
            <a:r>
              <a:rPr lang="en-US" sz="1200" dirty="0" smtClean="0">
                <a:latin typeface="Comic Sans MS" charset="0"/>
              </a:rPr>
              <a:t>December</a:t>
            </a:r>
            <a:r>
              <a:rPr lang="en-US" sz="1200" dirty="0" smtClean="0">
                <a:latin typeface="Comic Sans MS" charset="0"/>
              </a:rPr>
              <a:t> 8, </a:t>
            </a:r>
            <a:r>
              <a:rPr lang="en-US" sz="1200" dirty="0">
                <a:latin typeface="Comic Sans MS" charset="0"/>
              </a:rPr>
              <a:t>2010, 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Summary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077200" cy="4343400"/>
          </a:xfrm>
        </p:spPr>
        <p:txBody>
          <a:bodyPr/>
          <a:lstStyle/>
          <a:p>
            <a:pPr lvl="1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Preparing for CD2/3 and future in both fronts: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‘Bureaucratic’ (some essential)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Simulations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Manpower involved is still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thin but with tasks and schedule in hand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Flemming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and I will change that.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77200" cy="4724400"/>
          </a:xfrm>
        </p:spPr>
        <p:txBody>
          <a:bodyPr/>
          <a:lstStyle/>
          <a:p>
            <a:pPr lvl="1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Software group to change focus after CD2/3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Physics simulations/analysis moves to Heavy Flavor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Our group/meetings to focus on </a:t>
            </a:r>
            <a:r>
              <a:rPr lang="en-US" dirty="0" smtClean="0">
                <a:solidFill>
                  <a:srgbClr val="0000FF"/>
                </a:solidFill>
              </a:rPr>
              <a:t>completing</a:t>
            </a:r>
            <a:r>
              <a:rPr lang="en-US" dirty="0" smtClean="0">
                <a:solidFill>
                  <a:srgbClr val="0000FF"/>
                </a:solidFill>
              </a:rPr>
              <a:t> soft. Tasks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Simulations </a:t>
            </a:r>
            <a:r>
              <a:rPr lang="en-US" dirty="0" smtClean="0">
                <a:solidFill>
                  <a:srgbClr val="0000FF"/>
                </a:solidFill>
              </a:rPr>
              <a:t>Updates, </a:t>
            </a:r>
            <a:r>
              <a:rPr lang="en-US" dirty="0" err="1" smtClean="0">
                <a:solidFill>
                  <a:srgbClr val="0000FF"/>
                </a:solidFill>
              </a:rPr>
              <a:t>ie</a:t>
            </a:r>
            <a:r>
              <a:rPr lang="en-US" dirty="0" smtClean="0">
                <a:solidFill>
                  <a:srgbClr val="0000FF"/>
                </a:solidFill>
              </a:rPr>
              <a:t> getting ready for CD2/3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B-&gt;J/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Ds -&gt;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F+p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-&gt; </a:t>
            </a:r>
            <a:r>
              <a:rPr lang="en-US" dirty="0" err="1" smtClean="0">
                <a:solidFill>
                  <a:srgbClr val="0000FF"/>
                </a:solidFill>
              </a:rPr>
              <a:t>KK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D+ -&gt;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D* -&gt; D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</a:p>
          <a:p>
            <a:pPr lvl="1"/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Progress on WBS, Schedule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3581400"/>
            <a:ext cx="7617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HFT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0621" y="2895600"/>
            <a:ext cx="6719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HFT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438400"/>
            <a:ext cx="60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HFT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419290"/>
            <a:ext cx="5261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???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2438400"/>
            <a:ext cx="5309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HFT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200400"/>
          </a:xfrm>
        </p:spPr>
        <p:txBody>
          <a:bodyPr/>
          <a:lstStyle/>
          <a:p>
            <a:pPr lvl="1">
              <a:buNone/>
            </a:pPr>
            <a:endParaRPr lang="en-US" sz="1200" b="0" dirty="0" smtClean="0">
              <a:solidFill>
                <a:srgbClr val="00009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W</a:t>
            </a:r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ork </a:t>
            </a:r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in </a:t>
            </a:r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progress</a:t>
            </a:r>
          </a:p>
          <a:p>
            <a:endParaRPr lang="en-US" b="0" dirty="0" smtClean="0">
              <a:solidFill>
                <a:srgbClr val="00009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Expect to have some estimates (perhaps plots) to show at the CD2/3 review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Hand calculations are encouraging </a:t>
            </a:r>
            <a:endParaRPr lang="en-US" b="0" dirty="0" smtClean="0">
              <a:solidFill>
                <a:srgbClr val="000090"/>
              </a:solidFill>
              <a:latin typeface="Forte" pitchFamily="66" charset="0"/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2954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81000"/>
            <a:ext cx="421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B -&gt; J/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</a:rPr>
              <a:t></a:t>
            </a:r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K -&gt; (</a:t>
            </a: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rgbClr val="0000FF"/>
                </a:solidFill>
                <a:latin typeface="Forte" pitchFamily="66" charset="0"/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)</a:t>
            </a:r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 + K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304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00FF"/>
                </a:solidFill>
                <a:cs typeface="Symbol" charset="2"/>
              </a:rPr>
              <a:t>D* -&gt; D</a:t>
            </a:r>
            <a:r>
              <a:rPr lang="en-US" b="1" baseline="30000" dirty="0" smtClean="0">
                <a:solidFill>
                  <a:srgbClr val="0000FF"/>
                </a:solidFill>
                <a:cs typeface="Symbol" charset="2"/>
              </a:rPr>
              <a:t>0</a:t>
            </a:r>
            <a:r>
              <a:rPr lang="en-US" b="1" dirty="0" smtClean="0">
                <a:solidFill>
                  <a:srgbClr val="0000FF"/>
                </a:solidFill>
                <a:cs typeface="Symbol" charset="2"/>
              </a:rPr>
              <a:t>+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endParaRPr lang="en-US" b="1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Setting up production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Purdue volunteered to look at it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err="1" smtClean="0">
                <a:solidFill>
                  <a:srgbClr val="000090"/>
                </a:solidFill>
              </a:rPr>
              <a:t>Xin</a:t>
            </a:r>
            <a:r>
              <a:rPr lang="en-US" b="0" dirty="0" smtClean="0">
                <a:solidFill>
                  <a:srgbClr val="000090"/>
                </a:solidFill>
              </a:rPr>
              <a:t> has experience from his D* analysis in </a:t>
            </a:r>
            <a:r>
              <a:rPr lang="en-US" b="0" dirty="0" err="1" smtClean="0">
                <a:solidFill>
                  <a:srgbClr val="000090"/>
                </a:solidFill>
              </a:rPr>
              <a:t>p+p</a:t>
            </a:r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Hope to have something for CD2/3</a:t>
            </a:r>
            <a:endParaRPr lang="en-US" b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5029200" cy="533400"/>
          </a:xfrm>
        </p:spPr>
        <p:txBody>
          <a:bodyPr/>
          <a:lstStyle/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Ds -&gt; 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F+p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-&gt; </a:t>
            </a:r>
            <a:r>
              <a:rPr lang="en-US" sz="2800" dirty="0" err="1" smtClean="0">
                <a:solidFill>
                  <a:srgbClr val="000090"/>
                </a:solidFill>
              </a:rPr>
              <a:t>KK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6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533400"/>
            <a:ext cx="5943600" cy="3886200"/>
            <a:chOff x="152400" y="762000"/>
            <a:chExt cx="6096000" cy="5791200"/>
          </a:xfrm>
        </p:grpSpPr>
        <p:pic>
          <p:nvPicPr>
            <p:cNvPr id="5" name="Picture 4" descr="results_Oumi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762000"/>
              <a:ext cx="5867400" cy="2747551"/>
            </a:xfrm>
            <a:prstGeom prst="rect">
              <a:avLst/>
            </a:prstGeom>
          </p:spPr>
        </p:pic>
        <p:pic>
          <p:nvPicPr>
            <p:cNvPr id="6" name="Picture 5" descr="HFT_Ds_CD2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6863" t="57778" r="6863" b="3333"/>
                <a:stretch>
                  <a:fillRect/>
                </a:stretch>
              </p:blipFill>
            </mc:Choice>
            <mc:Fallback>
              <p:blipFill>
                <a:blip r:embed="rId5"/>
                <a:srcRect l="6863" t="57778" r="6863" b="3333"/>
                <a:stretch>
                  <a:fillRect/>
                </a:stretch>
              </p:blipFill>
            </mc:Fallback>
          </mc:AlternateContent>
          <p:spPr>
            <a:xfrm>
              <a:off x="152400" y="3505200"/>
              <a:ext cx="6096000" cy="304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07169" y="3764280"/>
              <a:ext cx="1318714" cy="4127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PRELIMINARY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62200" y="3809999"/>
              <a:ext cx="648134" cy="4127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NEW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62200" y="990601"/>
              <a:ext cx="606356" cy="4127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OLD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43600" y="1600200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New, simple </a:t>
            </a:r>
            <a:r>
              <a:rPr lang="en-US" sz="1600" dirty="0" smtClean="0"/>
              <a:t>DCA cuts improved significance…still work in progress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High pt region needs new </a:t>
            </a:r>
            <a:r>
              <a:rPr lang="en-US" sz="1600" dirty="0" smtClean="0"/>
              <a:t>dedicated production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Older analysis </a:t>
            </a:r>
            <a:r>
              <a:rPr lang="en-US" sz="1600" dirty="0" err="1" smtClean="0"/>
              <a:t>w</a:t>
            </a:r>
            <a:r>
              <a:rPr lang="en-US" sz="1600" dirty="0" smtClean="0"/>
              <a:t>/out Phi mass cut is going to be revisited</a:t>
            </a:r>
            <a:endParaRPr lang="en-US" sz="1600" dirty="0" smtClean="0"/>
          </a:p>
        </p:txBody>
      </p:sp>
      <p:pic>
        <p:nvPicPr>
          <p:cNvPr id="12" name="Picture 11" descr="Ds-ne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419600"/>
            <a:ext cx="6062472" cy="2362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62200" y="4676001"/>
            <a:ext cx="838200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NEW-</a:t>
            </a:r>
            <a:r>
              <a:rPr lang="en-US" sz="1200" dirty="0" smtClean="0">
                <a:solidFill>
                  <a:srgbClr val="FF0000"/>
                </a:solidFill>
              </a:rPr>
              <a:t>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685800"/>
            <a:ext cx="2564424" cy="523220"/>
          </a:xfrm>
          <a:prstGeom prst="rect">
            <a:avLst/>
          </a:prstGeom>
          <a:solidFill>
            <a:srgbClr val="FFF5E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for CD2/3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2971800" cy="609600"/>
          </a:xfrm>
        </p:spPr>
        <p:txBody>
          <a:bodyPr/>
          <a:lstStyle/>
          <a:p>
            <a:pPr lvl="1"/>
            <a:r>
              <a:rPr lang="en-US" sz="2800" dirty="0" smtClean="0"/>
              <a:t>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-&gt; </a:t>
            </a:r>
            <a:r>
              <a:rPr lang="en-US" sz="2800" dirty="0" err="1" smtClean="0"/>
              <a:t>K</a:t>
            </a:r>
            <a:r>
              <a:rPr lang="en-US" sz="2800" dirty="0" err="1" smtClean="0">
                <a:latin typeface="Symbol" charset="2"/>
                <a:cs typeface="Symbol" charset="2"/>
              </a:rPr>
              <a:t>pp</a:t>
            </a:r>
            <a:endParaRPr lang="en-US" sz="28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514600"/>
            <a:ext cx="7772400" cy="4191000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Jonathan </a:t>
            </a:r>
            <a:r>
              <a:rPr lang="en-US" b="0" dirty="0" smtClean="0">
                <a:solidFill>
                  <a:srgbClr val="000090"/>
                </a:solidFill>
              </a:rPr>
              <a:t>continues </a:t>
            </a:r>
            <a:r>
              <a:rPr lang="en-US" b="0" dirty="0" smtClean="0">
                <a:solidFill>
                  <a:srgbClr val="000090"/>
                </a:solidFill>
              </a:rPr>
              <a:t>working on his </a:t>
            </a:r>
            <a:r>
              <a:rPr lang="en-US" b="0" dirty="0" err="1" smtClean="0">
                <a:solidFill>
                  <a:srgbClr val="000090"/>
                </a:solidFill>
              </a:rPr>
              <a:t>Kalman</a:t>
            </a:r>
            <a:r>
              <a:rPr lang="en-US" b="0" dirty="0" smtClean="0">
                <a:solidFill>
                  <a:srgbClr val="000090"/>
                </a:solidFill>
              </a:rPr>
              <a:t> paradigm on the 3-body decay of D</a:t>
            </a:r>
            <a:r>
              <a:rPr lang="en-US" b="0" dirty="0" smtClean="0">
                <a:solidFill>
                  <a:srgbClr val="000090"/>
                </a:solidFill>
              </a:rPr>
              <a:t>+</a:t>
            </a:r>
          </a:p>
          <a:p>
            <a:r>
              <a:rPr lang="en-US" b="0" dirty="0" smtClean="0">
                <a:solidFill>
                  <a:srgbClr val="000090"/>
                </a:solidFill>
              </a:rPr>
              <a:t>A student from Prague spent a month with him learning the method…he plans to apply it in 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b="0" baseline="-25000" dirty="0" smtClean="0">
                <a:solidFill>
                  <a:srgbClr val="000090"/>
                </a:solidFill>
              </a:rPr>
              <a:t>C</a:t>
            </a:r>
            <a:r>
              <a:rPr lang="en-US" b="0" dirty="0" smtClean="0">
                <a:solidFill>
                  <a:srgbClr val="000090"/>
                </a:solidFill>
              </a:rPr>
              <a:t> analysis.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This is a good way to go. 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The D* analysis (Purdue) is another upcoming example</a:t>
            </a:r>
            <a:endParaRPr lang="en-US" b="0" dirty="0" smtClean="0">
              <a:solidFill>
                <a:srgbClr val="000090"/>
              </a:solidFill>
            </a:endParaRPr>
          </a:p>
          <a:p>
            <a:pPr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pPr>
              <a:buNone/>
            </a:pPr>
            <a:r>
              <a:rPr lang="en-US" b="0" dirty="0" smtClean="0">
                <a:solidFill>
                  <a:srgbClr val="000090"/>
                </a:solidFill>
              </a:rPr>
              <a:t>Need</a:t>
            </a:r>
          </a:p>
          <a:p>
            <a:r>
              <a:rPr lang="en-US" b="0" dirty="0" smtClean="0">
                <a:solidFill>
                  <a:srgbClr val="000090"/>
                </a:solidFill>
              </a:rPr>
              <a:t>Optimization for D+</a:t>
            </a:r>
          </a:p>
          <a:p>
            <a:r>
              <a:rPr lang="en-US" b="0" dirty="0" smtClean="0">
                <a:solidFill>
                  <a:srgbClr val="000090"/>
                </a:solidFill>
              </a:rPr>
              <a:t>Apples to apples comparison (as much as possible) of D</a:t>
            </a:r>
            <a:r>
              <a:rPr lang="en-US" b="0" baseline="30000" dirty="0" smtClean="0">
                <a:solidFill>
                  <a:srgbClr val="000090"/>
                </a:solidFill>
              </a:rPr>
              <a:t>0</a:t>
            </a:r>
            <a:r>
              <a:rPr lang="en-US" b="0" dirty="0" smtClean="0">
                <a:solidFill>
                  <a:srgbClr val="000090"/>
                </a:solidFill>
              </a:rPr>
              <a:t> efficiencies with non-fitting methods (</a:t>
            </a:r>
            <a:r>
              <a:rPr lang="en-US" b="0" dirty="0" err="1" smtClean="0">
                <a:solidFill>
                  <a:srgbClr val="000090"/>
                </a:solidFill>
              </a:rPr>
              <a:t>eg</a:t>
            </a:r>
            <a:r>
              <a:rPr lang="en-US" b="0" dirty="0" smtClean="0">
                <a:solidFill>
                  <a:srgbClr val="000090"/>
                </a:solidFill>
              </a:rPr>
              <a:t> </a:t>
            </a:r>
            <a:r>
              <a:rPr lang="en-US" b="0" dirty="0" err="1" smtClean="0">
                <a:solidFill>
                  <a:srgbClr val="000090"/>
                </a:solidFill>
              </a:rPr>
              <a:t>Yifei</a:t>
            </a:r>
            <a:r>
              <a:rPr lang="en-US" b="0" dirty="0" smtClean="0">
                <a:solidFill>
                  <a:srgbClr val="000090"/>
                </a:solidFill>
              </a:rPr>
              <a:t>)</a:t>
            </a:r>
            <a:endParaRPr lang="en-US" b="0" dirty="0">
              <a:solidFill>
                <a:srgbClr val="000090"/>
              </a:solidFill>
            </a:endParaRPr>
          </a:p>
        </p:txBody>
      </p:sp>
      <p:pic>
        <p:nvPicPr>
          <p:cNvPr id="5" name="Picture 6" descr="invMass_comparison_Ld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1254" y="152400"/>
            <a:ext cx="314644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71800" y="1219200"/>
            <a:ext cx="2564424" cy="523220"/>
          </a:xfrm>
          <a:prstGeom prst="rect">
            <a:avLst/>
          </a:prstGeom>
          <a:solidFill>
            <a:srgbClr val="FFF5E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for CD2/3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8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296761">
            <a:off x="1421366" y="2087578"/>
            <a:ext cx="712505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ln>
                  <a:solidFill>
                    <a:srgbClr val="FF0000"/>
                  </a:solidFill>
                </a:ln>
                <a:noFill/>
                <a:effectLst>
                  <a:outerShdw blurRad="63500" dir="14220000" sx="114000" sy="114000" kx="2700000" rotWithShape="0">
                    <a:srgbClr val="FF0000">
                      <a:alpha val="15000"/>
                    </a:srgbClr>
                  </a:outerShdw>
                </a:effectLst>
              </a:rPr>
              <a:t>DRAFT</a:t>
            </a:r>
            <a:endParaRPr lang="en-US" sz="16600" dirty="0">
              <a:ln>
                <a:solidFill>
                  <a:srgbClr val="FF0000"/>
                </a:solidFill>
              </a:ln>
              <a:noFill/>
              <a:effectLst>
                <a:outerShdw blurRad="63500" dir="14220000" sx="114000" sy="114000" kx="2700000" rotWithShape="0">
                  <a:srgbClr val="FF0000">
                    <a:alpha val="1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9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444500"/>
            <a:ext cx="9017000" cy="596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296761">
            <a:off x="1421366" y="2087578"/>
            <a:ext cx="712505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ln>
                  <a:solidFill>
                    <a:srgbClr val="FF0000"/>
                  </a:solidFill>
                </a:ln>
                <a:noFill/>
                <a:effectLst>
                  <a:outerShdw blurRad="63500" dir="14220000" sx="114000" sy="114000" kx="2700000" rotWithShape="0">
                    <a:srgbClr val="FF0000">
                      <a:alpha val="15000"/>
                    </a:srgbClr>
                  </a:outerShdw>
                </a:effectLst>
              </a:rPr>
              <a:t>DRAFT</a:t>
            </a:r>
            <a:endParaRPr lang="en-US" sz="16600" dirty="0">
              <a:ln>
                <a:solidFill>
                  <a:srgbClr val="FF0000"/>
                </a:solidFill>
              </a:ln>
              <a:noFill/>
              <a:effectLst>
                <a:outerShdw blurRad="63500" dir="14220000" sx="114000" sy="114000" kx="2700000" rotWithShape="0">
                  <a:srgbClr val="FF0000">
                    <a:alpha val="1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7331</TotalTime>
  <Words>391</Words>
  <Application>Microsoft Macintosh PowerPoint</Application>
  <PresentationFormat>On-screen Show (4:3)</PresentationFormat>
  <Paragraphs>78</Paragraphs>
  <Slides>10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Blank Presentation</vt:lpstr>
      <vt:lpstr>PowerPoint.Show.8</vt:lpstr>
      <vt:lpstr>Software Update  (since BNL TC meeting, 14 October 2010)</vt:lpstr>
      <vt:lpstr>Content </vt:lpstr>
      <vt:lpstr>Slide 3</vt:lpstr>
      <vt:lpstr>Slide 4</vt:lpstr>
      <vt:lpstr>Slide 5</vt:lpstr>
      <vt:lpstr>Ds -&gt; F+p -&gt; KKp </vt:lpstr>
      <vt:lpstr>D+ -&gt; Kpp</vt:lpstr>
      <vt:lpstr>Slide 8</vt:lpstr>
      <vt:lpstr>Slide 9</vt:lpstr>
      <vt:lpstr>Summary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230</cp:revision>
  <cp:lastPrinted>2005-05-03T16:20:45Z</cp:lastPrinted>
  <dcterms:created xsi:type="dcterms:W3CDTF">2010-12-08T17:11:25Z</dcterms:created>
  <dcterms:modified xsi:type="dcterms:W3CDTF">2010-12-08T18:05:38Z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