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64" r:id="rId3"/>
    <p:sldId id="265" r:id="rId4"/>
    <p:sldId id="257" r:id="rId5"/>
    <p:sldId id="266" r:id="rId6"/>
    <p:sldId id="260" r:id="rId7"/>
    <p:sldId id="258" r:id="rId8"/>
    <p:sldId id="261" r:id="rId9"/>
    <p:sldId id="262" r:id="rId10"/>
    <p:sldId id="263"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750"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85B19F6-4CD9-4B51-B956-34A80EABC2C0}" type="datetimeFigureOut">
              <a:rPr lang="en-US" smtClean="0"/>
              <a:pPr/>
              <a:t>10/17/2011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63F03CA-C97C-454F-BE02-B9C7297010D7}"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288D344-16D5-4FEE-9BAF-87244090B5A6}" type="datetime1">
              <a:rPr lang="en-US" smtClean="0"/>
              <a:pPr/>
              <a:t>10/17/2011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1BA054-2120-4760-A608-D7A5D58E90AC}" type="datetime1">
              <a:rPr lang="en-US" smtClean="0"/>
              <a:pPr/>
              <a:t>10/17/2011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DAAC502-E71B-46DC-B215-1F18E2746FBF}" type="datetime1">
              <a:rPr lang="en-US" smtClean="0"/>
              <a:pPr/>
              <a:t>10/17/2011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CD2F5A6-B475-4C8A-81AD-9D92095385A7}" type="datetime1">
              <a:rPr lang="en-US" smtClean="0"/>
              <a:pPr/>
              <a:t>10/17/2011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998C0D0-DAF4-4B08-B522-DD73877A0826}" type="datetime1">
              <a:rPr lang="en-US" smtClean="0"/>
              <a:pPr/>
              <a:t>10/17/2011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1F6984F-9CAC-4804-BD59-0E3CCF73D7EF}" type="datetime1">
              <a:rPr lang="en-US" smtClean="0"/>
              <a:pPr/>
              <a:t>10/17/2011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336A4AB-CFD1-4245-BA6E-A558404ABB2F}" type="datetime1">
              <a:rPr lang="en-US" smtClean="0"/>
              <a:pPr/>
              <a:t>10/17/2011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E9D174E-A202-4B92-ADF4-650328E53C0B}" type="datetime1">
              <a:rPr lang="en-US" smtClean="0"/>
              <a:pPr/>
              <a:t>10/17/2011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74B378-88C8-4EEC-BD80-A261E522E8B2}" type="datetime1">
              <a:rPr lang="en-US" smtClean="0"/>
              <a:pPr/>
              <a:t>10/17/2011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1F1F22B-2E7B-4AFB-8090-72FCB0BA013A}" type="datetime1">
              <a:rPr lang="en-US" smtClean="0"/>
              <a:pPr/>
              <a:t>10/17/2011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00DBB48-9449-48B9-8D79-4EF1B4538FD8}" type="datetime1">
              <a:rPr lang="en-US" smtClean="0"/>
              <a:pPr/>
              <a:t>10/17/2011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1502095-33AB-4BEC-A609-C9A68104A135}" type="datetime1">
              <a:rPr lang="en-US" smtClean="0"/>
              <a:pPr/>
              <a:t>10/17/2011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rnc.lbl.gov/~wieman/BxPxFit%20u.zip" TargetMode="External"/><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a:stretch>
            <a:fillRect/>
          </a:stretch>
        </p:blipFill>
        <p:spPr bwMode="auto">
          <a:xfrm>
            <a:off x="0" y="914400"/>
            <a:ext cx="5131842" cy="3657600"/>
          </a:xfrm>
          <a:prstGeom prst="rect">
            <a:avLst/>
          </a:prstGeom>
          <a:noFill/>
          <a:ln w="9525">
            <a:noFill/>
            <a:miter lim="800000"/>
            <a:headEnd/>
            <a:tailEnd/>
          </a:ln>
        </p:spPr>
      </p:pic>
      <p:sp>
        <p:nvSpPr>
          <p:cNvPr id="3" name="TextBox 2"/>
          <p:cNvSpPr txBox="1"/>
          <p:nvPr/>
        </p:nvSpPr>
        <p:spPr>
          <a:xfrm>
            <a:off x="762000" y="5715000"/>
            <a:ext cx="7086600" cy="369332"/>
          </a:xfrm>
          <a:prstGeom prst="rect">
            <a:avLst/>
          </a:prstGeom>
          <a:noFill/>
        </p:spPr>
        <p:txBody>
          <a:bodyPr wrap="square" rtlCol="0">
            <a:spAutoFit/>
          </a:bodyPr>
          <a:lstStyle/>
          <a:p>
            <a:r>
              <a:rPr lang="en-US" dirty="0" smtClean="0">
                <a:hlinkClick r:id="rId3"/>
              </a:rPr>
              <a:t>http://www-rnc.lbl.gov/~wieman/BxPxFit%20u.zip</a:t>
            </a:r>
            <a:endParaRPr lang="en-US" dirty="0"/>
          </a:p>
        </p:txBody>
      </p:sp>
      <p:sp>
        <p:nvSpPr>
          <p:cNvPr id="4" name="TextBox 3"/>
          <p:cNvSpPr txBox="1"/>
          <p:nvPr/>
        </p:nvSpPr>
        <p:spPr>
          <a:xfrm>
            <a:off x="1219200" y="381000"/>
            <a:ext cx="7151510" cy="369332"/>
          </a:xfrm>
          <a:prstGeom prst="rect">
            <a:avLst/>
          </a:prstGeom>
          <a:noFill/>
        </p:spPr>
        <p:txBody>
          <a:bodyPr wrap="none" rtlCol="0">
            <a:spAutoFit/>
          </a:bodyPr>
          <a:lstStyle/>
          <a:p>
            <a:r>
              <a:rPr lang="en-US" dirty="0" smtClean="0"/>
              <a:t>Examination of clearances with Ultimate chip ladders, old sector geometry</a:t>
            </a:r>
            <a:endParaRPr lang="en-US" dirty="0"/>
          </a:p>
        </p:txBody>
      </p:sp>
      <p:sp>
        <p:nvSpPr>
          <p:cNvPr id="5" name="TextBox 4"/>
          <p:cNvSpPr txBox="1"/>
          <p:nvPr/>
        </p:nvSpPr>
        <p:spPr>
          <a:xfrm>
            <a:off x="4648200" y="1828800"/>
            <a:ext cx="4038600" cy="923330"/>
          </a:xfrm>
          <a:prstGeom prst="rect">
            <a:avLst/>
          </a:prstGeom>
          <a:noFill/>
        </p:spPr>
        <p:txBody>
          <a:bodyPr wrap="square" rtlCol="0">
            <a:spAutoFit/>
          </a:bodyPr>
          <a:lstStyle/>
          <a:p>
            <a:r>
              <a:rPr lang="en-US" dirty="0" smtClean="0"/>
              <a:t>Ladders have new cable and chips</a:t>
            </a:r>
          </a:p>
          <a:p>
            <a:r>
              <a:rPr lang="en-US" dirty="0" smtClean="0"/>
              <a:t>The sector geometry is the same as used for phase 1.</a:t>
            </a:r>
            <a:endParaRPr lang="en-US" dirty="0"/>
          </a:p>
        </p:txBody>
      </p:sp>
      <p:sp>
        <p:nvSpPr>
          <p:cNvPr id="6" name="TextBox 5"/>
          <p:cNvSpPr txBox="1"/>
          <p:nvPr/>
        </p:nvSpPr>
        <p:spPr>
          <a:xfrm>
            <a:off x="533400" y="4876800"/>
            <a:ext cx="6858000" cy="923330"/>
          </a:xfrm>
          <a:prstGeom prst="rect">
            <a:avLst/>
          </a:prstGeom>
          <a:noFill/>
        </p:spPr>
        <p:txBody>
          <a:bodyPr wrap="square" rtlCol="0">
            <a:spAutoFit/>
          </a:bodyPr>
          <a:lstStyle/>
          <a:p>
            <a:r>
              <a:rPr lang="en-US" dirty="0" smtClean="0"/>
              <a:t>The clearance checks to be shown on the following pages were obtained from a new  </a:t>
            </a:r>
            <a:r>
              <a:rPr lang="en-US" dirty="0" err="1" smtClean="0"/>
              <a:t>BxPxFit.SLDASM</a:t>
            </a:r>
            <a:r>
              <a:rPr lang="en-US" dirty="0" smtClean="0"/>
              <a:t>  using the ultimate ladders.</a:t>
            </a:r>
          </a:p>
          <a:p>
            <a:r>
              <a:rPr lang="en-US" dirty="0" smtClean="0"/>
              <a:t>The model location:</a:t>
            </a:r>
            <a:endParaRPr lang="en-US" dirty="0"/>
          </a:p>
        </p:txBody>
      </p:sp>
      <p:sp>
        <p:nvSpPr>
          <p:cNvPr id="7" name="Date Placeholder 6"/>
          <p:cNvSpPr>
            <a:spLocks noGrp="1"/>
          </p:cNvSpPr>
          <p:nvPr>
            <p:ph type="dt" sz="half" idx="10"/>
          </p:nvPr>
        </p:nvSpPr>
        <p:spPr/>
        <p:txBody>
          <a:bodyPr/>
          <a:lstStyle/>
          <a:p>
            <a:fld id="{84B00B8E-73F9-4E63-B746-772B1AABBDDD}" type="datetime1">
              <a:rPr lang="en-US" smtClean="0"/>
              <a:pPr/>
              <a:t>10/17/2011</a:t>
            </a:fld>
            <a:endParaRPr lang="en-US"/>
          </a:p>
        </p:txBody>
      </p:sp>
      <p:sp>
        <p:nvSpPr>
          <p:cNvPr id="8" name="Slide Number Placeholder 7"/>
          <p:cNvSpPr>
            <a:spLocks noGrp="1"/>
          </p:cNvSpPr>
          <p:nvPr>
            <p:ph type="sldNum" sz="quarter" idx="12"/>
          </p:nvPr>
        </p:nvSpPr>
        <p:spPr/>
        <p:txBody>
          <a:bodyPr/>
          <a:lstStyle/>
          <a:p>
            <a:fld id="{B6F15528-21DE-4FAA-801E-634DDDAF4B2B}" type="slidenum">
              <a:rPr lang="en-US" smtClean="0"/>
              <a:pPr/>
              <a:t>1</a:t>
            </a:fld>
            <a:endParaRPr lang="en-US"/>
          </a:p>
        </p:txBody>
      </p:sp>
      <p:sp>
        <p:nvSpPr>
          <p:cNvPr id="9" name="TextBox 8"/>
          <p:cNvSpPr txBox="1"/>
          <p:nvPr/>
        </p:nvSpPr>
        <p:spPr>
          <a:xfrm>
            <a:off x="2362200" y="6248400"/>
            <a:ext cx="4709303" cy="369332"/>
          </a:xfrm>
          <a:prstGeom prst="rect">
            <a:avLst/>
          </a:prstGeom>
          <a:noFill/>
        </p:spPr>
        <p:txBody>
          <a:bodyPr wrap="none" rtlCol="0">
            <a:spAutoFit/>
          </a:bodyPr>
          <a:lstStyle/>
          <a:p>
            <a:r>
              <a:rPr lang="en-US" dirty="0" smtClean="0">
                <a:solidFill>
                  <a:srgbClr val="FF0000"/>
                </a:solidFill>
              </a:rPr>
              <a:t>model does not contain latest kinematic mounts</a:t>
            </a:r>
            <a:endParaRPr lang="en-US" dirty="0">
              <a:solidFill>
                <a:srgbClr val="FF0000"/>
              </a:solidFill>
            </a:endParaRPr>
          </a:p>
        </p:txBody>
      </p:sp>
      <p:sp>
        <p:nvSpPr>
          <p:cNvPr id="10" name="TextBox 9"/>
          <p:cNvSpPr txBox="1"/>
          <p:nvPr/>
        </p:nvSpPr>
        <p:spPr>
          <a:xfrm>
            <a:off x="7086600" y="3429000"/>
            <a:ext cx="1828800" cy="2862322"/>
          </a:xfrm>
          <a:prstGeom prst="rect">
            <a:avLst/>
          </a:prstGeom>
          <a:noFill/>
        </p:spPr>
        <p:txBody>
          <a:bodyPr wrap="square" rtlCol="0">
            <a:spAutoFit/>
          </a:bodyPr>
          <a:lstStyle/>
          <a:p>
            <a:r>
              <a:rPr lang="en-US" sz="900" dirty="0" smtClean="0"/>
              <a:t>This model will come up with mating errors.  These can be cleared by simply opening the sub assembly: </a:t>
            </a:r>
            <a:r>
              <a:rPr lang="en-US" sz="900" dirty="0" err="1" smtClean="0"/>
              <a:t>DuctAndSupportHalf_FP.SLDASM</a:t>
            </a:r>
            <a:r>
              <a:rPr lang="en-US" sz="900" dirty="0" smtClean="0"/>
              <a:t> This then allows one to slide the detector along the insertion path. At least that is true on my  computer.  There are two versions of the detector in this assembly, one with signal cables and one without.  It is easiest to slide the detector halves that don’t have signal cables.  That would be:</a:t>
            </a:r>
          </a:p>
          <a:p>
            <a:r>
              <a:rPr lang="en-US" sz="900" dirty="0" smtClean="0"/>
              <a:t>PXL_GIZMO.SLDASM (north and south)</a:t>
            </a:r>
          </a:p>
          <a:p>
            <a:endParaRPr lang="en-US" sz="900" dirty="0" smtClean="0"/>
          </a:p>
          <a:p>
            <a:r>
              <a:rPr lang="en-US" sz="900" dirty="0" smtClean="0"/>
              <a:t>The one with signal wires that is harder to move is:</a:t>
            </a:r>
          </a:p>
          <a:p>
            <a:r>
              <a:rPr lang="en-US" sz="900" dirty="0" err="1" smtClean="0"/>
              <a:t>PXL_GISMO_wire_bxed.SLDASM</a:t>
            </a:r>
            <a:endParaRPr lang="en-US" sz="9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p:cNvPicPr>
            <a:picLocks noChangeAspect="1" noChangeArrowheads="1"/>
          </p:cNvPicPr>
          <p:nvPr/>
        </p:nvPicPr>
        <p:blipFill>
          <a:blip r:embed="rId2" cstate="print"/>
          <a:srcRect/>
          <a:stretch>
            <a:fillRect/>
          </a:stretch>
        </p:blipFill>
        <p:spPr bwMode="auto">
          <a:xfrm>
            <a:off x="1371600" y="685800"/>
            <a:ext cx="5991225" cy="5456458"/>
          </a:xfrm>
          <a:prstGeom prst="rect">
            <a:avLst/>
          </a:prstGeom>
          <a:noFill/>
          <a:ln w="9525">
            <a:noFill/>
            <a:miter lim="800000"/>
            <a:headEnd/>
            <a:tailEnd/>
          </a:ln>
        </p:spPr>
      </p:pic>
      <p:sp>
        <p:nvSpPr>
          <p:cNvPr id="3" name="Date Placeholder 2"/>
          <p:cNvSpPr>
            <a:spLocks noGrp="1"/>
          </p:cNvSpPr>
          <p:nvPr>
            <p:ph type="dt" sz="half" idx="10"/>
          </p:nvPr>
        </p:nvSpPr>
        <p:spPr/>
        <p:txBody>
          <a:bodyPr/>
          <a:lstStyle/>
          <a:p>
            <a:fld id="{8791F338-F7D7-4ED3-8703-607F468E9052}" type="datetime1">
              <a:rPr lang="en-US" smtClean="0"/>
              <a:pPr/>
              <a:t>10/17/2011</a:t>
            </a:fld>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10</a:t>
            </a:fld>
            <a:endParaRPr lang="en-US"/>
          </a:p>
        </p:txBody>
      </p:sp>
      <p:sp>
        <p:nvSpPr>
          <p:cNvPr id="5" name="TextBox 4"/>
          <p:cNvSpPr txBox="1"/>
          <p:nvPr/>
        </p:nvSpPr>
        <p:spPr>
          <a:xfrm>
            <a:off x="1676400" y="152400"/>
            <a:ext cx="4369914" cy="369332"/>
          </a:xfrm>
          <a:prstGeom prst="rect">
            <a:avLst/>
          </a:prstGeom>
          <a:noFill/>
        </p:spPr>
        <p:txBody>
          <a:bodyPr wrap="none" rtlCol="0">
            <a:spAutoFit/>
          </a:bodyPr>
          <a:lstStyle/>
          <a:p>
            <a:r>
              <a:rPr lang="en-US" dirty="0" smtClean="0"/>
              <a:t>active silicon overlap inner ladders: 1.19 mm</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a:stretch>
            <a:fillRect/>
          </a:stretch>
        </p:blipFill>
        <p:spPr bwMode="auto">
          <a:xfrm>
            <a:off x="152401" y="533401"/>
            <a:ext cx="3978866" cy="2819400"/>
          </a:xfrm>
          <a:prstGeom prst="rect">
            <a:avLst/>
          </a:prstGeom>
          <a:noFill/>
          <a:ln w="9525">
            <a:noFill/>
            <a:miter lim="800000"/>
            <a:headEnd/>
            <a:tailEnd/>
          </a:ln>
        </p:spPr>
      </p:pic>
      <p:sp>
        <p:nvSpPr>
          <p:cNvPr id="3" name="TextBox 2"/>
          <p:cNvSpPr txBox="1"/>
          <p:nvPr/>
        </p:nvSpPr>
        <p:spPr>
          <a:xfrm>
            <a:off x="838200" y="152400"/>
            <a:ext cx="4544257" cy="369332"/>
          </a:xfrm>
          <a:prstGeom prst="rect">
            <a:avLst/>
          </a:prstGeom>
          <a:noFill/>
        </p:spPr>
        <p:txBody>
          <a:bodyPr wrap="none" rtlCol="0">
            <a:spAutoFit/>
          </a:bodyPr>
          <a:lstStyle/>
          <a:p>
            <a:r>
              <a:rPr lang="en-US" dirty="0" smtClean="0"/>
              <a:t>ladder to ladder minimum clearance: 0.80 mm</a:t>
            </a:r>
            <a:endParaRPr lang="en-US" dirty="0"/>
          </a:p>
        </p:txBody>
      </p:sp>
      <p:pic>
        <p:nvPicPr>
          <p:cNvPr id="1027" name="Picture 3"/>
          <p:cNvPicPr>
            <a:picLocks noChangeAspect="1" noChangeArrowheads="1"/>
          </p:cNvPicPr>
          <p:nvPr/>
        </p:nvPicPr>
        <p:blipFill>
          <a:blip r:embed="rId3" cstate="print"/>
          <a:srcRect/>
          <a:stretch>
            <a:fillRect/>
          </a:stretch>
        </p:blipFill>
        <p:spPr bwMode="auto">
          <a:xfrm>
            <a:off x="152400" y="3505200"/>
            <a:ext cx="6248400" cy="3121450"/>
          </a:xfrm>
          <a:prstGeom prst="rect">
            <a:avLst/>
          </a:prstGeom>
          <a:noFill/>
          <a:ln w="9525">
            <a:noFill/>
            <a:miter lim="800000"/>
            <a:headEnd/>
            <a:tailEnd/>
          </a:ln>
        </p:spPr>
      </p:pic>
      <p:sp>
        <p:nvSpPr>
          <p:cNvPr id="5" name="Oval 4"/>
          <p:cNvSpPr/>
          <p:nvPr/>
        </p:nvSpPr>
        <p:spPr>
          <a:xfrm>
            <a:off x="2286000" y="1600200"/>
            <a:ext cx="304800" cy="152400"/>
          </a:xfrm>
          <a:prstGeom prst="ellipse">
            <a:avLst/>
          </a:prstGeom>
          <a:no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7030A0"/>
              </a:solidFill>
            </a:endParaRPr>
          </a:p>
        </p:txBody>
      </p:sp>
      <p:cxnSp>
        <p:nvCxnSpPr>
          <p:cNvPr id="7" name="Straight Arrow Connector 6"/>
          <p:cNvCxnSpPr>
            <a:stCxn id="5" idx="4"/>
          </p:cNvCxnSpPr>
          <p:nvPr/>
        </p:nvCxnSpPr>
        <p:spPr>
          <a:xfrm>
            <a:off x="2438400" y="1752600"/>
            <a:ext cx="457200" cy="3352800"/>
          </a:xfrm>
          <a:prstGeom prst="straightConnector1">
            <a:avLst/>
          </a:prstGeom>
          <a:ln w="25400">
            <a:solidFill>
              <a:srgbClr val="7030A0"/>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9" name="Date Placeholder 8"/>
          <p:cNvSpPr>
            <a:spLocks noGrp="1"/>
          </p:cNvSpPr>
          <p:nvPr>
            <p:ph type="dt" sz="half" idx="10"/>
          </p:nvPr>
        </p:nvSpPr>
        <p:spPr/>
        <p:txBody>
          <a:bodyPr/>
          <a:lstStyle/>
          <a:p>
            <a:fld id="{78A8F26A-FE5B-4450-B394-83F6D06A61CE}" type="datetime1">
              <a:rPr lang="en-US" smtClean="0"/>
              <a:pPr/>
              <a:t>10/17/2011</a:t>
            </a:fld>
            <a:endParaRPr lang="en-US"/>
          </a:p>
        </p:txBody>
      </p:sp>
      <p:sp>
        <p:nvSpPr>
          <p:cNvPr id="10" name="Slide Number Placeholder 9"/>
          <p:cNvSpPr>
            <a:spLocks noGrp="1"/>
          </p:cNvSpPr>
          <p:nvPr>
            <p:ph type="sldNum" sz="quarter" idx="12"/>
          </p:nvPr>
        </p:nvSpPr>
        <p:spPr/>
        <p:txBody>
          <a:bodyPr/>
          <a:lstStyle/>
          <a:p>
            <a:fld id="{B6F15528-21DE-4FAA-801E-634DDDAF4B2B}" type="slidenum">
              <a:rPr lang="en-US" smtClean="0"/>
              <a:pPr/>
              <a:t>2</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a:stretch>
            <a:fillRect/>
          </a:stretch>
        </p:blipFill>
        <p:spPr bwMode="auto">
          <a:xfrm>
            <a:off x="152400" y="1447800"/>
            <a:ext cx="3978866" cy="2819400"/>
          </a:xfrm>
          <a:prstGeom prst="rect">
            <a:avLst/>
          </a:prstGeom>
          <a:noFill/>
          <a:ln w="9525">
            <a:noFill/>
            <a:miter lim="800000"/>
            <a:headEnd/>
            <a:tailEnd/>
          </a:ln>
        </p:spPr>
      </p:pic>
      <p:sp>
        <p:nvSpPr>
          <p:cNvPr id="3" name="TextBox 2"/>
          <p:cNvSpPr txBox="1"/>
          <p:nvPr/>
        </p:nvSpPr>
        <p:spPr>
          <a:xfrm>
            <a:off x="2514600" y="304800"/>
            <a:ext cx="4705519" cy="646331"/>
          </a:xfrm>
          <a:prstGeom prst="rect">
            <a:avLst/>
          </a:prstGeom>
          <a:noFill/>
        </p:spPr>
        <p:txBody>
          <a:bodyPr wrap="none" rtlCol="0">
            <a:spAutoFit/>
          </a:bodyPr>
          <a:lstStyle/>
          <a:p>
            <a:r>
              <a:rPr lang="en-US" dirty="0" smtClean="0"/>
              <a:t>PXL in operating position</a:t>
            </a:r>
          </a:p>
          <a:p>
            <a:r>
              <a:rPr lang="en-US" dirty="0" smtClean="0"/>
              <a:t>ladder to beam pipe minimum distance: 3.7 mm</a:t>
            </a:r>
            <a:endParaRPr lang="en-US" dirty="0"/>
          </a:p>
        </p:txBody>
      </p:sp>
      <p:sp>
        <p:nvSpPr>
          <p:cNvPr id="5" name="Oval 4"/>
          <p:cNvSpPr/>
          <p:nvPr/>
        </p:nvSpPr>
        <p:spPr>
          <a:xfrm flipV="1">
            <a:off x="2133600" y="2438400"/>
            <a:ext cx="304800" cy="304800"/>
          </a:xfrm>
          <a:prstGeom prst="ellipse">
            <a:avLst/>
          </a:prstGeom>
          <a:no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7030A0"/>
              </a:solidFill>
            </a:endParaRPr>
          </a:p>
        </p:txBody>
      </p:sp>
      <p:pic>
        <p:nvPicPr>
          <p:cNvPr id="2050" name="Picture 2"/>
          <p:cNvPicPr>
            <a:picLocks noChangeAspect="1" noChangeArrowheads="1"/>
          </p:cNvPicPr>
          <p:nvPr/>
        </p:nvPicPr>
        <p:blipFill>
          <a:blip r:embed="rId3" cstate="print"/>
          <a:srcRect/>
          <a:stretch>
            <a:fillRect/>
          </a:stretch>
        </p:blipFill>
        <p:spPr bwMode="auto">
          <a:xfrm>
            <a:off x="3733800" y="1868408"/>
            <a:ext cx="5248275" cy="4231006"/>
          </a:xfrm>
          <a:prstGeom prst="rect">
            <a:avLst/>
          </a:prstGeom>
          <a:noFill/>
          <a:ln w="9525">
            <a:noFill/>
            <a:miter lim="800000"/>
            <a:headEnd/>
            <a:tailEnd/>
          </a:ln>
        </p:spPr>
      </p:pic>
      <p:cxnSp>
        <p:nvCxnSpPr>
          <p:cNvPr id="7" name="Straight Arrow Connector 6"/>
          <p:cNvCxnSpPr>
            <a:stCxn id="5" idx="7"/>
          </p:cNvCxnSpPr>
          <p:nvPr/>
        </p:nvCxnSpPr>
        <p:spPr>
          <a:xfrm>
            <a:off x="2393763" y="2698563"/>
            <a:ext cx="3778437" cy="1340037"/>
          </a:xfrm>
          <a:prstGeom prst="straightConnector1">
            <a:avLst/>
          </a:prstGeom>
          <a:ln w="25400">
            <a:solidFill>
              <a:srgbClr val="7030A0"/>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11" name="Date Placeholder 10"/>
          <p:cNvSpPr>
            <a:spLocks noGrp="1"/>
          </p:cNvSpPr>
          <p:nvPr>
            <p:ph type="dt" sz="half" idx="10"/>
          </p:nvPr>
        </p:nvSpPr>
        <p:spPr/>
        <p:txBody>
          <a:bodyPr/>
          <a:lstStyle/>
          <a:p>
            <a:fld id="{BE88E0D5-50D5-4DC1-93EA-DCBEC3089881}" type="datetime1">
              <a:rPr lang="en-US" smtClean="0"/>
              <a:pPr/>
              <a:t>10/17/2011</a:t>
            </a:fld>
            <a:endParaRPr lang="en-US"/>
          </a:p>
        </p:txBody>
      </p:sp>
      <p:sp>
        <p:nvSpPr>
          <p:cNvPr id="12" name="Slide Number Placeholder 11"/>
          <p:cNvSpPr>
            <a:spLocks noGrp="1"/>
          </p:cNvSpPr>
          <p:nvPr>
            <p:ph type="sldNum" sz="quarter" idx="12"/>
          </p:nvPr>
        </p:nvSpPr>
        <p:spPr/>
        <p:txBody>
          <a:bodyPr/>
          <a:lstStyle/>
          <a:p>
            <a:fld id="{B6F15528-21DE-4FAA-801E-634DDDAF4B2B}" type="slidenum">
              <a:rPr lang="en-US" smtClean="0"/>
              <a:pPr/>
              <a:t>3</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cstate="print"/>
          <a:srcRect/>
          <a:stretch>
            <a:fillRect/>
          </a:stretch>
        </p:blipFill>
        <p:spPr bwMode="auto">
          <a:xfrm>
            <a:off x="533400" y="1447800"/>
            <a:ext cx="5810250" cy="4778983"/>
          </a:xfrm>
          <a:prstGeom prst="rect">
            <a:avLst/>
          </a:prstGeom>
          <a:noFill/>
          <a:ln w="9525">
            <a:noFill/>
            <a:miter lim="800000"/>
            <a:headEnd/>
            <a:tailEnd/>
          </a:ln>
        </p:spPr>
      </p:pic>
      <p:sp>
        <p:nvSpPr>
          <p:cNvPr id="3" name="TextBox 2"/>
          <p:cNvSpPr txBox="1"/>
          <p:nvPr/>
        </p:nvSpPr>
        <p:spPr>
          <a:xfrm>
            <a:off x="1066800" y="0"/>
            <a:ext cx="5943600" cy="1200329"/>
          </a:xfrm>
          <a:prstGeom prst="rect">
            <a:avLst/>
          </a:prstGeom>
          <a:noFill/>
        </p:spPr>
        <p:txBody>
          <a:bodyPr wrap="square" rtlCol="0">
            <a:spAutoFit/>
          </a:bodyPr>
          <a:lstStyle/>
          <a:p>
            <a:r>
              <a:rPr lang="en-US" dirty="0" smtClean="0"/>
              <a:t>PXL partially withdrawn</a:t>
            </a:r>
          </a:p>
          <a:p>
            <a:endParaRPr lang="en-US" dirty="0" smtClean="0"/>
          </a:p>
          <a:p>
            <a:r>
              <a:rPr lang="en-US" dirty="0" smtClean="0"/>
              <a:t>minimum distance between ladder wire bond and inner beam pipe support collar:  1.35 mm</a:t>
            </a:r>
            <a:endParaRPr lang="en-US" dirty="0"/>
          </a:p>
        </p:txBody>
      </p:sp>
      <p:sp>
        <p:nvSpPr>
          <p:cNvPr id="4" name="Oval 3"/>
          <p:cNvSpPr/>
          <p:nvPr/>
        </p:nvSpPr>
        <p:spPr>
          <a:xfrm flipV="1">
            <a:off x="2819400" y="3886200"/>
            <a:ext cx="304800" cy="304800"/>
          </a:xfrm>
          <a:prstGeom prst="ellipse">
            <a:avLst/>
          </a:prstGeom>
          <a:no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7030A0"/>
              </a:solidFill>
            </a:endParaRPr>
          </a:p>
        </p:txBody>
      </p:sp>
      <p:cxnSp>
        <p:nvCxnSpPr>
          <p:cNvPr id="5" name="Straight Arrow Connector 4"/>
          <p:cNvCxnSpPr/>
          <p:nvPr/>
        </p:nvCxnSpPr>
        <p:spPr>
          <a:xfrm flipV="1">
            <a:off x="3048000" y="1143000"/>
            <a:ext cx="228600" cy="2743201"/>
          </a:xfrm>
          <a:prstGeom prst="straightConnector1">
            <a:avLst/>
          </a:prstGeom>
          <a:ln w="25400">
            <a:solidFill>
              <a:srgbClr val="7030A0"/>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6934201" y="2438400"/>
            <a:ext cx="1676400" cy="1477328"/>
          </a:xfrm>
          <a:prstGeom prst="rect">
            <a:avLst/>
          </a:prstGeom>
          <a:noFill/>
        </p:spPr>
        <p:txBody>
          <a:bodyPr wrap="square" rtlCol="0">
            <a:spAutoFit/>
          </a:bodyPr>
          <a:lstStyle/>
          <a:p>
            <a:r>
              <a:rPr lang="en-US" dirty="0" smtClean="0"/>
              <a:t>This is too close, but can modify design of the support collar </a:t>
            </a:r>
            <a:endParaRPr lang="en-US" dirty="0"/>
          </a:p>
        </p:txBody>
      </p:sp>
      <p:sp>
        <p:nvSpPr>
          <p:cNvPr id="10" name="Date Placeholder 9"/>
          <p:cNvSpPr>
            <a:spLocks noGrp="1"/>
          </p:cNvSpPr>
          <p:nvPr>
            <p:ph type="dt" sz="half" idx="10"/>
          </p:nvPr>
        </p:nvSpPr>
        <p:spPr/>
        <p:txBody>
          <a:bodyPr/>
          <a:lstStyle/>
          <a:p>
            <a:fld id="{28F4DFD3-387F-499B-B298-020A4FA017C6}" type="datetime1">
              <a:rPr lang="en-US" smtClean="0"/>
              <a:pPr/>
              <a:t>10/17/2011</a:t>
            </a:fld>
            <a:endParaRPr lang="en-US"/>
          </a:p>
        </p:txBody>
      </p:sp>
      <p:sp>
        <p:nvSpPr>
          <p:cNvPr id="11" name="Slide Number Placeholder 10"/>
          <p:cNvSpPr>
            <a:spLocks noGrp="1"/>
          </p:cNvSpPr>
          <p:nvPr>
            <p:ph type="sldNum" sz="quarter" idx="12"/>
          </p:nvPr>
        </p:nvSpPr>
        <p:spPr/>
        <p:txBody>
          <a:bodyPr/>
          <a:lstStyle/>
          <a:p>
            <a:fld id="{B6F15528-21DE-4FAA-801E-634DDDAF4B2B}" type="slidenum">
              <a:rPr lang="en-US" smtClean="0"/>
              <a:pPr/>
              <a:t>4</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2"/>
          <p:cNvPicPr>
            <a:picLocks noChangeAspect="1" noChangeArrowheads="1"/>
          </p:cNvPicPr>
          <p:nvPr/>
        </p:nvPicPr>
        <p:blipFill>
          <a:blip r:embed="rId2" cstate="print"/>
          <a:srcRect/>
          <a:stretch>
            <a:fillRect/>
          </a:stretch>
        </p:blipFill>
        <p:spPr bwMode="auto">
          <a:xfrm>
            <a:off x="1752600" y="1295400"/>
            <a:ext cx="5038725" cy="5181600"/>
          </a:xfrm>
          <a:prstGeom prst="rect">
            <a:avLst/>
          </a:prstGeom>
          <a:noFill/>
          <a:ln w="9525">
            <a:noFill/>
            <a:miter lim="800000"/>
            <a:headEnd/>
            <a:tailEnd/>
          </a:ln>
        </p:spPr>
      </p:pic>
      <p:sp>
        <p:nvSpPr>
          <p:cNvPr id="3" name="TextBox 2"/>
          <p:cNvSpPr txBox="1"/>
          <p:nvPr/>
        </p:nvSpPr>
        <p:spPr>
          <a:xfrm>
            <a:off x="1066800" y="0"/>
            <a:ext cx="5943600" cy="923330"/>
          </a:xfrm>
          <a:prstGeom prst="rect">
            <a:avLst/>
          </a:prstGeom>
          <a:noFill/>
        </p:spPr>
        <p:txBody>
          <a:bodyPr wrap="square" rtlCol="0">
            <a:spAutoFit/>
          </a:bodyPr>
          <a:lstStyle/>
          <a:p>
            <a:r>
              <a:rPr lang="en-US" dirty="0" smtClean="0"/>
              <a:t>PXL partially withdrawn</a:t>
            </a:r>
          </a:p>
          <a:p>
            <a:endParaRPr lang="en-US" dirty="0" smtClean="0"/>
          </a:p>
          <a:p>
            <a:r>
              <a:rPr lang="en-US" dirty="0" smtClean="0"/>
              <a:t>minimum distance between ladder and MSC:  5.5 mm </a:t>
            </a:r>
            <a:endParaRPr lang="en-US" dirty="0"/>
          </a:p>
        </p:txBody>
      </p:sp>
      <p:sp>
        <p:nvSpPr>
          <p:cNvPr id="4" name="Oval 3"/>
          <p:cNvSpPr/>
          <p:nvPr/>
        </p:nvSpPr>
        <p:spPr>
          <a:xfrm flipV="1">
            <a:off x="3733800" y="3657600"/>
            <a:ext cx="1219200" cy="1066800"/>
          </a:xfrm>
          <a:prstGeom prst="ellipse">
            <a:avLst/>
          </a:prstGeom>
          <a:no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7030A0"/>
              </a:solidFill>
            </a:endParaRPr>
          </a:p>
        </p:txBody>
      </p:sp>
      <p:cxnSp>
        <p:nvCxnSpPr>
          <p:cNvPr id="5" name="Straight Arrow Connector 4"/>
          <p:cNvCxnSpPr>
            <a:stCxn id="4" idx="4"/>
          </p:cNvCxnSpPr>
          <p:nvPr/>
        </p:nvCxnSpPr>
        <p:spPr>
          <a:xfrm flipV="1">
            <a:off x="4343400" y="838200"/>
            <a:ext cx="1371600" cy="2819400"/>
          </a:xfrm>
          <a:prstGeom prst="straightConnector1">
            <a:avLst/>
          </a:prstGeom>
          <a:ln w="25400">
            <a:solidFill>
              <a:srgbClr val="7030A0"/>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10" name="Date Placeholder 9"/>
          <p:cNvSpPr>
            <a:spLocks noGrp="1"/>
          </p:cNvSpPr>
          <p:nvPr>
            <p:ph type="dt" sz="half" idx="10"/>
          </p:nvPr>
        </p:nvSpPr>
        <p:spPr/>
        <p:txBody>
          <a:bodyPr/>
          <a:lstStyle/>
          <a:p>
            <a:fld id="{28F4DFD3-387F-499B-B298-020A4FA017C6}" type="datetime1">
              <a:rPr lang="en-US" smtClean="0"/>
              <a:pPr/>
              <a:t>10/17/2011</a:t>
            </a:fld>
            <a:endParaRPr lang="en-US"/>
          </a:p>
        </p:txBody>
      </p:sp>
      <p:sp>
        <p:nvSpPr>
          <p:cNvPr id="11" name="Slide Number Placeholder 10"/>
          <p:cNvSpPr>
            <a:spLocks noGrp="1"/>
          </p:cNvSpPr>
          <p:nvPr>
            <p:ph type="sldNum" sz="quarter" idx="12"/>
          </p:nvPr>
        </p:nvSpPr>
        <p:spPr/>
        <p:txBody>
          <a:bodyPr/>
          <a:lstStyle/>
          <a:p>
            <a:fld id="{B6F15528-21DE-4FAA-801E-634DDDAF4B2B}" type="slidenum">
              <a:rPr lang="en-US" smtClean="0"/>
              <a:pPr/>
              <a:t>5</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cstate="print"/>
          <a:srcRect/>
          <a:stretch>
            <a:fillRect/>
          </a:stretch>
        </p:blipFill>
        <p:spPr bwMode="auto">
          <a:xfrm>
            <a:off x="304800" y="1447800"/>
            <a:ext cx="6792263" cy="4533900"/>
          </a:xfrm>
          <a:prstGeom prst="rect">
            <a:avLst/>
          </a:prstGeom>
          <a:noFill/>
          <a:ln w="9525">
            <a:noFill/>
            <a:miter lim="800000"/>
            <a:headEnd/>
            <a:tailEnd/>
          </a:ln>
        </p:spPr>
      </p:pic>
      <p:sp>
        <p:nvSpPr>
          <p:cNvPr id="3" name="Date Placeholder 2"/>
          <p:cNvSpPr>
            <a:spLocks noGrp="1"/>
          </p:cNvSpPr>
          <p:nvPr>
            <p:ph type="dt" sz="half" idx="10"/>
          </p:nvPr>
        </p:nvSpPr>
        <p:spPr/>
        <p:txBody>
          <a:bodyPr/>
          <a:lstStyle/>
          <a:p>
            <a:fld id="{9EE454DE-6EE9-486B-8B7D-94BBED90C1C9}" type="datetime1">
              <a:rPr lang="en-US" smtClean="0"/>
              <a:pPr/>
              <a:t>10/17/2011</a:t>
            </a:fld>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6</a:t>
            </a:fld>
            <a:endParaRPr lang="en-US"/>
          </a:p>
        </p:txBody>
      </p:sp>
      <p:sp>
        <p:nvSpPr>
          <p:cNvPr id="5" name="TextBox 4"/>
          <p:cNvSpPr txBox="1"/>
          <p:nvPr/>
        </p:nvSpPr>
        <p:spPr>
          <a:xfrm>
            <a:off x="1447800" y="152400"/>
            <a:ext cx="5860900" cy="369332"/>
          </a:xfrm>
          <a:prstGeom prst="rect">
            <a:avLst/>
          </a:prstGeom>
          <a:noFill/>
        </p:spPr>
        <p:txBody>
          <a:bodyPr wrap="none" rtlCol="0">
            <a:spAutoFit/>
          </a:bodyPr>
          <a:lstStyle/>
          <a:p>
            <a:r>
              <a:rPr lang="en-US" dirty="0" smtClean="0"/>
              <a:t>PXL passing over the larger beam pipe section and insulation</a:t>
            </a:r>
            <a:endParaRPr lang="en-US" dirty="0"/>
          </a:p>
        </p:txBody>
      </p:sp>
      <p:sp>
        <p:nvSpPr>
          <p:cNvPr id="6" name="TextBox 5"/>
          <p:cNvSpPr txBox="1"/>
          <p:nvPr/>
        </p:nvSpPr>
        <p:spPr>
          <a:xfrm>
            <a:off x="533400" y="762000"/>
            <a:ext cx="6251391" cy="369332"/>
          </a:xfrm>
          <a:prstGeom prst="rect">
            <a:avLst/>
          </a:prstGeom>
          <a:noFill/>
        </p:spPr>
        <p:txBody>
          <a:bodyPr wrap="none" rtlCol="0">
            <a:spAutoFit/>
          </a:bodyPr>
          <a:lstStyle/>
          <a:p>
            <a:r>
              <a:rPr lang="en-US" dirty="0" smtClean="0"/>
              <a:t>Minimum distance from ladder to beam pipe insulation: 7.2 mm </a:t>
            </a:r>
            <a:endParaRPr lang="en-US" dirty="0"/>
          </a:p>
        </p:txBody>
      </p:sp>
      <p:sp>
        <p:nvSpPr>
          <p:cNvPr id="8" name="Oval 7"/>
          <p:cNvSpPr/>
          <p:nvPr/>
        </p:nvSpPr>
        <p:spPr>
          <a:xfrm flipV="1">
            <a:off x="2514600" y="3124200"/>
            <a:ext cx="1219200" cy="1066800"/>
          </a:xfrm>
          <a:prstGeom prst="ellipse">
            <a:avLst/>
          </a:prstGeom>
          <a:no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7030A0"/>
              </a:solidFill>
            </a:endParaRPr>
          </a:p>
        </p:txBody>
      </p:sp>
      <p:cxnSp>
        <p:nvCxnSpPr>
          <p:cNvPr id="9" name="Straight Arrow Connector 8"/>
          <p:cNvCxnSpPr>
            <a:stCxn id="8" idx="5"/>
          </p:cNvCxnSpPr>
          <p:nvPr/>
        </p:nvCxnSpPr>
        <p:spPr>
          <a:xfrm flipV="1">
            <a:off x="3555252" y="1066800"/>
            <a:ext cx="2388348" cy="2213629"/>
          </a:xfrm>
          <a:prstGeom prst="straightConnector1">
            <a:avLst/>
          </a:prstGeom>
          <a:ln w="25400">
            <a:solidFill>
              <a:srgbClr val="7030A0"/>
            </a:solidFill>
            <a:headEnd type="arrow"/>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cstate="print"/>
          <a:srcRect/>
          <a:stretch>
            <a:fillRect/>
          </a:stretch>
        </p:blipFill>
        <p:spPr bwMode="auto">
          <a:xfrm>
            <a:off x="1066800" y="1524000"/>
            <a:ext cx="4487281" cy="4860767"/>
          </a:xfrm>
          <a:prstGeom prst="rect">
            <a:avLst/>
          </a:prstGeom>
          <a:noFill/>
          <a:ln w="9525">
            <a:noFill/>
            <a:miter lim="800000"/>
            <a:headEnd/>
            <a:tailEnd/>
          </a:ln>
        </p:spPr>
      </p:pic>
      <p:sp>
        <p:nvSpPr>
          <p:cNvPr id="3" name="Date Placeholder 2"/>
          <p:cNvSpPr>
            <a:spLocks noGrp="1"/>
          </p:cNvSpPr>
          <p:nvPr>
            <p:ph type="dt" sz="half" idx="10"/>
          </p:nvPr>
        </p:nvSpPr>
        <p:spPr/>
        <p:txBody>
          <a:bodyPr/>
          <a:lstStyle/>
          <a:p>
            <a:fld id="{5F056ACA-C359-4F86-AE3F-90B157D179B0}" type="datetime1">
              <a:rPr lang="en-US" smtClean="0"/>
              <a:pPr/>
              <a:t>10/17/2011</a:t>
            </a:fld>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7</a:t>
            </a:fld>
            <a:endParaRPr lang="en-US"/>
          </a:p>
        </p:txBody>
      </p:sp>
      <p:sp>
        <p:nvSpPr>
          <p:cNvPr id="5" name="TextBox 4"/>
          <p:cNvSpPr txBox="1"/>
          <p:nvPr/>
        </p:nvSpPr>
        <p:spPr>
          <a:xfrm>
            <a:off x="1371600" y="304800"/>
            <a:ext cx="4450129" cy="923330"/>
          </a:xfrm>
          <a:prstGeom prst="rect">
            <a:avLst/>
          </a:prstGeom>
          <a:noFill/>
        </p:spPr>
        <p:txBody>
          <a:bodyPr wrap="none" rtlCol="0">
            <a:spAutoFit/>
          </a:bodyPr>
          <a:lstStyle/>
          <a:p>
            <a:r>
              <a:rPr lang="en-US" dirty="0" smtClean="0"/>
              <a:t>PXL passing by the kinematic mounts</a:t>
            </a:r>
          </a:p>
          <a:p>
            <a:endParaRPr lang="en-US" dirty="0" smtClean="0"/>
          </a:p>
          <a:p>
            <a:r>
              <a:rPr lang="en-US" dirty="0" smtClean="0"/>
              <a:t>ladder to mount minimum distance: 0.77 mm</a:t>
            </a:r>
            <a:endParaRPr lang="en-US" dirty="0"/>
          </a:p>
        </p:txBody>
      </p:sp>
      <p:cxnSp>
        <p:nvCxnSpPr>
          <p:cNvPr id="6" name="Straight Arrow Connector 5"/>
          <p:cNvCxnSpPr/>
          <p:nvPr/>
        </p:nvCxnSpPr>
        <p:spPr>
          <a:xfrm flipV="1">
            <a:off x="3810000" y="1219200"/>
            <a:ext cx="1371600" cy="2743200"/>
          </a:xfrm>
          <a:prstGeom prst="straightConnector1">
            <a:avLst/>
          </a:prstGeom>
          <a:ln w="25400">
            <a:solidFill>
              <a:srgbClr val="7030A0"/>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7" name="Oval 6"/>
          <p:cNvSpPr/>
          <p:nvPr/>
        </p:nvSpPr>
        <p:spPr>
          <a:xfrm flipV="1">
            <a:off x="3124200" y="3886200"/>
            <a:ext cx="838200" cy="762000"/>
          </a:xfrm>
          <a:prstGeom prst="ellipse">
            <a:avLst/>
          </a:prstGeom>
          <a:no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7030A0"/>
              </a:solidFill>
            </a:endParaRPr>
          </a:p>
        </p:txBody>
      </p:sp>
      <p:sp>
        <p:nvSpPr>
          <p:cNvPr id="10" name="TextBox 9"/>
          <p:cNvSpPr txBox="1"/>
          <p:nvPr/>
        </p:nvSpPr>
        <p:spPr>
          <a:xfrm>
            <a:off x="6400801" y="1676400"/>
            <a:ext cx="1905000" cy="1200329"/>
          </a:xfrm>
          <a:prstGeom prst="rect">
            <a:avLst/>
          </a:prstGeom>
          <a:noFill/>
        </p:spPr>
        <p:txBody>
          <a:bodyPr wrap="square" rtlCol="0">
            <a:spAutoFit/>
          </a:bodyPr>
          <a:lstStyle/>
          <a:p>
            <a:r>
              <a:rPr lang="en-US" dirty="0" smtClean="0">
                <a:solidFill>
                  <a:srgbClr val="FF0000"/>
                </a:solidFill>
              </a:rPr>
              <a:t>Note this model does not have Joe’s latest kinematic mounts</a:t>
            </a:r>
            <a:endParaRPr lang="en-US" dirty="0">
              <a:solidFill>
                <a:srgbClr val="FF0000"/>
              </a:solidFill>
            </a:endParaRPr>
          </a:p>
        </p:txBody>
      </p:sp>
      <p:sp>
        <p:nvSpPr>
          <p:cNvPr id="11" name="TextBox 10"/>
          <p:cNvSpPr txBox="1"/>
          <p:nvPr/>
        </p:nvSpPr>
        <p:spPr>
          <a:xfrm>
            <a:off x="6400801" y="3429000"/>
            <a:ext cx="2514600" cy="2585323"/>
          </a:xfrm>
          <a:prstGeom prst="rect">
            <a:avLst/>
          </a:prstGeom>
          <a:noFill/>
        </p:spPr>
        <p:txBody>
          <a:bodyPr wrap="square" rtlCol="0">
            <a:spAutoFit/>
          </a:bodyPr>
          <a:lstStyle/>
          <a:p>
            <a:r>
              <a:rPr lang="en-US" dirty="0" smtClean="0"/>
              <a:t>This is too close, but it should be possible to design the mounts to clear.  This has to be checked with the lower mount as well with the north PXL half.  The south PXL half is shown here.</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ChangeAspect="1" noChangeArrowheads="1"/>
          </p:cNvPicPr>
          <p:nvPr/>
        </p:nvPicPr>
        <p:blipFill>
          <a:blip r:embed="rId2" cstate="print"/>
          <a:srcRect/>
          <a:stretch>
            <a:fillRect/>
          </a:stretch>
        </p:blipFill>
        <p:spPr bwMode="auto">
          <a:xfrm>
            <a:off x="838200" y="914400"/>
            <a:ext cx="5562600" cy="5088938"/>
          </a:xfrm>
          <a:prstGeom prst="rect">
            <a:avLst/>
          </a:prstGeom>
          <a:noFill/>
          <a:ln w="9525">
            <a:noFill/>
            <a:miter lim="800000"/>
            <a:headEnd/>
            <a:tailEnd/>
          </a:ln>
        </p:spPr>
      </p:pic>
      <p:sp>
        <p:nvSpPr>
          <p:cNvPr id="3" name="Date Placeholder 2"/>
          <p:cNvSpPr>
            <a:spLocks noGrp="1"/>
          </p:cNvSpPr>
          <p:nvPr>
            <p:ph type="dt" sz="half" idx="10"/>
          </p:nvPr>
        </p:nvSpPr>
        <p:spPr/>
        <p:txBody>
          <a:bodyPr/>
          <a:lstStyle/>
          <a:p>
            <a:fld id="{0DF40B42-DF58-41E1-9024-31D58A3B1E22}" type="datetime1">
              <a:rPr lang="en-US" smtClean="0"/>
              <a:pPr/>
              <a:t>10/17/2011</a:t>
            </a:fld>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8</a:t>
            </a:fld>
            <a:endParaRPr lang="en-US"/>
          </a:p>
        </p:txBody>
      </p:sp>
      <p:sp>
        <p:nvSpPr>
          <p:cNvPr id="5" name="TextBox 4"/>
          <p:cNvSpPr txBox="1"/>
          <p:nvPr/>
        </p:nvSpPr>
        <p:spPr>
          <a:xfrm>
            <a:off x="1447800" y="304800"/>
            <a:ext cx="4331442" cy="369332"/>
          </a:xfrm>
          <a:prstGeom prst="rect">
            <a:avLst/>
          </a:prstGeom>
          <a:noFill/>
        </p:spPr>
        <p:txBody>
          <a:bodyPr wrap="none" rtlCol="0">
            <a:spAutoFit/>
          </a:bodyPr>
          <a:lstStyle/>
          <a:p>
            <a:r>
              <a:rPr lang="en-US" dirty="0" smtClean="0"/>
              <a:t>Active silicon overlap, outer and inner layers</a:t>
            </a:r>
            <a:endParaRPr lang="en-US" dirty="0"/>
          </a:p>
        </p:txBody>
      </p:sp>
      <p:sp>
        <p:nvSpPr>
          <p:cNvPr id="7" name="TextBox 6"/>
          <p:cNvSpPr txBox="1"/>
          <p:nvPr/>
        </p:nvSpPr>
        <p:spPr>
          <a:xfrm>
            <a:off x="6553200" y="1524000"/>
            <a:ext cx="2133600" cy="923330"/>
          </a:xfrm>
          <a:prstGeom prst="rect">
            <a:avLst/>
          </a:prstGeom>
          <a:noFill/>
        </p:spPr>
        <p:txBody>
          <a:bodyPr wrap="square" rtlCol="0">
            <a:spAutoFit/>
          </a:bodyPr>
          <a:lstStyle/>
          <a:p>
            <a:r>
              <a:rPr lang="en-US" dirty="0" smtClean="0"/>
              <a:t>overview </a:t>
            </a:r>
            <a:r>
              <a:rPr lang="en-US" dirty="0" smtClean="0"/>
              <a:t>diagram, details magnified on following two pages</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p:cNvPicPr>
            <a:picLocks noChangeAspect="1" noChangeArrowheads="1"/>
          </p:cNvPicPr>
          <p:nvPr/>
        </p:nvPicPr>
        <p:blipFill>
          <a:blip r:embed="rId2" cstate="print"/>
          <a:srcRect/>
          <a:stretch>
            <a:fillRect/>
          </a:stretch>
        </p:blipFill>
        <p:spPr bwMode="auto">
          <a:xfrm>
            <a:off x="1219200" y="914400"/>
            <a:ext cx="5455731" cy="5391150"/>
          </a:xfrm>
          <a:prstGeom prst="rect">
            <a:avLst/>
          </a:prstGeom>
          <a:noFill/>
          <a:ln w="9525">
            <a:noFill/>
            <a:miter lim="800000"/>
            <a:headEnd/>
            <a:tailEnd/>
          </a:ln>
        </p:spPr>
      </p:pic>
      <p:sp>
        <p:nvSpPr>
          <p:cNvPr id="3" name="Date Placeholder 2"/>
          <p:cNvSpPr>
            <a:spLocks noGrp="1"/>
          </p:cNvSpPr>
          <p:nvPr>
            <p:ph type="dt" sz="half" idx="10"/>
          </p:nvPr>
        </p:nvSpPr>
        <p:spPr/>
        <p:txBody>
          <a:bodyPr/>
          <a:lstStyle/>
          <a:p>
            <a:fld id="{B4ABCB5F-0E47-4F27-870C-39ABFDCD9530}" type="datetime1">
              <a:rPr lang="en-US" smtClean="0"/>
              <a:pPr/>
              <a:t>10/17/2011</a:t>
            </a:fld>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9</a:t>
            </a:fld>
            <a:endParaRPr lang="en-US"/>
          </a:p>
        </p:txBody>
      </p:sp>
      <p:sp>
        <p:nvSpPr>
          <p:cNvPr id="5" name="TextBox 4"/>
          <p:cNvSpPr txBox="1"/>
          <p:nvPr/>
        </p:nvSpPr>
        <p:spPr>
          <a:xfrm>
            <a:off x="1676400" y="457200"/>
            <a:ext cx="4391459" cy="369332"/>
          </a:xfrm>
          <a:prstGeom prst="rect">
            <a:avLst/>
          </a:prstGeom>
          <a:noFill/>
        </p:spPr>
        <p:txBody>
          <a:bodyPr wrap="none" rtlCol="0">
            <a:spAutoFit/>
          </a:bodyPr>
          <a:lstStyle/>
          <a:p>
            <a:r>
              <a:rPr lang="en-US" dirty="0" smtClean="0"/>
              <a:t>active silicon overlap outer ladders: 0.49 mm</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139</TotalTime>
  <Words>369</Words>
  <Application>Microsoft Office PowerPoint</Application>
  <PresentationFormat>On-screen Show (4:3)</PresentationFormat>
  <Paragraphs>53</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Slide 1</vt:lpstr>
      <vt:lpstr>Slide 2</vt:lpstr>
      <vt:lpstr>Slide 3</vt:lpstr>
      <vt:lpstr>Slide 4</vt:lpstr>
      <vt:lpstr>Slide 5</vt:lpstr>
      <vt:lpstr>Slide 6</vt:lpstr>
      <vt:lpstr>Slide 7</vt:lpstr>
      <vt:lpstr>Slide 8</vt:lpstr>
      <vt:lpstr>Slide 9</vt:lpstr>
      <vt:lpstr>Slide 10</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howard</dc:creator>
  <cp:lastModifiedBy>howard</cp:lastModifiedBy>
  <cp:revision>17</cp:revision>
  <dcterms:created xsi:type="dcterms:W3CDTF">2006-08-16T00:00:00Z</dcterms:created>
  <dcterms:modified xsi:type="dcterms:W3CDTF">2011-10-18T06:54:47Z</dcterms:modified>
</cp:coreProperties>
</file>