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2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4142" r:id="rId1"/>
    <p:sldMasterId id="2147484225" r:id="rId2"/>
  </p:sldMasterIdLst>
  <p:notesMasterIdLst>
    <p:notesMasterId r:id="rId38"/>
  </p:notesMasterIdLst>
  <p:handoutMasterIdLst>
    <p:handoutMasterId r:id="rId39"/>
  </p:handoutMasterIdLst>
  <p:sldIdLst>
    <p:sldId id="791" r:id="rId3"/>
    <p:sldId id="864" r:id="rId4"/>
    <p:sldId id="770" r:id="rId5"/>
    <p:sldId id="866" r:id="rId6"/>
    <p:sldId id="867" r:id="rId7"/>
    <p:sldId id="792" r:id="rId8"/>
    <p:sldId id="793" r:id="rId9"/>
    <p:sldId id="808" r:id="rId10"/>
    <p:sldId id="856" r:id="rId11"/>
    <p:sldId id="806" r:id="rId12"/>
    <p:sldId id="810" r:id="rId13"/>
    <p:sldId id="813" r:id="rId14"/>
    <p:sldId id="872" r:id="rId15"/>
    <p:sldId id="771" r:id="rId16"/>
    <p:sldId id="807" r:id="rId17"/>
    <p:sldId id="798" r:id="rId18"/>
    <p:sldId id="790" r:id="rId19"/>
    <p:sldId id="863" r:id="rId20"/>
    <p:sldId id="871" r:id="rId21"/>
    <p:sldId id="818" r:id="rId22"/>
    <p:sldId id="829" r:id="rId23"/>
    <p:sldId id="830" r:id="rId24"/>
    <p:sldId id="831" r:id="rId25"/>
    <p:sldId id="842" r:id="rId26"/>
    <p:sldId id="855" r:id="rId27"/>
    <p:sldId id="859" r:id="rId28"/>
    <p:sldId id="858" r:id="rId29"/>
    <p:sldId id="857" r:id="rId30"/>
    <p:sldId id="862" r:id="rId31"/>
    <p:sldId id="860" r:id="rId32"/>
    <p:sldId id="861" r:id="rId33"/>
    <p:sldId id="865" r:id="rId34"/>
    <p:sldId id="868" r:id="rId35"/>
    <p:sldId id="869" r:id="rId36"/>
    <p:sldId id="870" r:id="rId3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宋体" charset="0"/>
        <a:cs typeface="宋体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宋体" charset="0"/>
        <a:cs typeface="宋体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宋体" charset="0"/>
        <a:cs typeface="宋体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宋体" charset="0"/>
        <a:cs typeface="宋体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宋体" charset="0"/>
        <a:cs typeface="宋体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66"/>
    <a:srgbClr val="0000FF"/>
    <a:srgbClr val="009900"/>
    <a:srgbClr val="000099"/>
    <a:srgbClr val="D60093"/>
    <a:srgbClr val="3366FF"/>
    <a:srgbClr val="FF0000"/>
    <a:srgbClr val="408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30" autoAdjust="0"/>
    <p:restoredTop sz="99821" autoAdjust="0"/>
  </p:normalViewPr>
  <p:slideViewPr>
    <p:cSldViewPr snapToGrid="0">
      <p:cViewPr varScale="1">
        <p:scale>
          <a:sx n="110" d="100"/>
          <a:sy n="110" d="100"/>
        </p:scale>
        <p:origin x="-23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7"/>
    </p:cViewPr>
  </p:sorterViewPr>
  <p:notesViewPr>
    <p:cSldViewPr snapToGrid="0">
      <p:cViewPr varScale="1">
        <p:scale>
          <a:sx n="52" d="100"/>
          <a:sy n="52" d="100"/>
        </p:scale>
        <p:origin x="-1230" y="-108"/>
      </p:cViewPr>
      <p:guideLst>
        <p:guide orient="horz" pos="3024"/>
        <p:guide pos="2304"/>
      </p:guideLst>
    </p:cSldViewPr>
  </p:notesViewPr>
  <p:gridSpacing cx="45720" cy="4572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9" Type="http://schemas.openxmlformats.org/officeDocument/2006/relationships/slide" Target="slides/slide11.xml"/><Relationship Id="rId20" Type="http://schemas.openxmlformats.org/officeDocument/2006/relationships/slide" Target="slides/slide27.xml"/><Relationship Id="rId21" Type="http://schemas.openxmlformats.org/officeDocument/2006/relationships/slide" Target="slides/slide28.xml"/><Relationship Id="rId22" Type="http://schemas.openxmlformats.org/officeDocument/2006/relationships/slide" Target="slides/slide29.xml"/><Relationship Id="rId23" Type="http://schemas.openxmlformats.org/officeDocument/2006/relationships/slide" Target="slides/slide30.xml"/><Relationship Id="rId24" Type="http://schemas.openxmlformats.org/officeDocument/2006/relationships/slide" Target="slides/slide31.xml"/><Relationship Id="rId25" Type="http://schemas.openxmlformats.org/officeDocument/2006/relationships/slide" Target="slides/slide32.xml"/><Relationship Id="rId26" Type="http://schemas.openxmlformats.org/officeDocument/2006/relationships/slide" Target="slides/slide33.xml"/><Relationship Id="rId27" Type="http://schemas.openxmlformats.org/officeDocument/2006/relationships/slide" Target="slides/slide34.xml"/><Relationship Id="rId28" Type="http://schemas.openxmlformats.org/officeDocument/2006/relationships/slide" Target="slides/slide35.xml"/><Relationship Id="rId10" Type="http://schemas.openxmlformats.org/officeDocument/2006/relationships/slide" Target="slides/slide12.xml"/><Relationship Id="rId11" Type="http://schemas.openxmlformats.org/officeDocument/2006/relationships/slide" Target="slides/slide13.xml"/><Relationship Id="rId12" Type="http://schemas.openxmlformats.org/officeDocument/2006/relationships/slide" Target="slides/slide14.xml"/><Relationship Id="rId13" Type="http://schemas.openxmlformats.org/officeDocument/2006/relationships/slide" Target="slides/slide15.xml"/><Relationship Id="rId14" Type="http://schemas.openxmlformats.org/officeDocument/2006/relationships/slide" Target="slides/slide19.xml"/><Relationship Id="rId15" Type="http://schemas.openxmlformats.org/officeDocument/2006/relationships/slide" Target="slides/slide21.xml"/><Relationship Id="rId16" Type="http://schemas.openxmlformats.org/officeDocument/2006/relationships/slide" Target="slides/slide22.xml"/><Relationship Id="rId17" Type="http://schemas.openxmlformats.org/officeDocument/2006/relationships/slide" Target="slides/slide23.xml"/><Relationship Id="rId18" Type="http://schemas.openxmlformats.org/officeDocument/2006/relationships/slide" Target="slides/slide25.xml"/><Relationship Id="rId19" Type="http://schemas.openxmlformats.org/officeDocument/2006/relationships/slide" Target="slides/slide26.xml"/><Relationship Id="rId1" Type="http://schemas.openxmlformats.org/officeDocument/2006/relationships/slide" Target="slides/slide2.xml"/><Relationship Id="rId2" Type="http://schemas.openxmlformats.org/officeDocument/2006/relationships/slide" Target="slides/slide3.xml"/><Relationship Id="rId3" Type="http://schemas.openxmlformats.org/officeDocument/2006/relationships/slide" Target="slides/slide4.xml"/><Relationship Id="rId4" Type="http://schemas.openxmlformats.org/officeDocument/2006/relationships/slide" Target="slides/slide5.xml"/><Relationship Id="rId5" Type="http://schemas.openxmlformats.org/officeDocument/2006/relationships/slide" Target="slides/slide7.xml"/><Relationship Id="rId6" Type="http://schemas.openxmlformats.org/officeDocument/2006/relationships/slide" Target="slides/slide8.xml"/><Relationship Id="rId7" Type="http://schemas.openxmlformats.org/officeDocument/2006/relationships/slide" Target="slides/slide9.xml"/><Relationship Id="rId8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69.emf"/><Relationship Id="rId3" Type="http://schemas.openxmlformats.org/officeDocument/2006/relationships/image" Target="../media/image7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30" rIns="96660" bIns="48330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30" rIns="96660" bIns="48330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30" rIns="96660" bIns="48330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30" rIns="96660" bIns="48330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</a:defRPr>
            </a:lvl1pPr>
          </a:lstStyle>
          <a:p>
            <a:pPr>
              <a:defRPr/>
            </a:pPr>
            <a:fld id="{617076B8-A6CD-F44C-85E7-676C21855AF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9921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30" rIns="96660" bIns="48330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30" rIns="96660" bIns="48330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30" rIns="96660" bIns="483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30" rIns="96660" bIns="48330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30" rIns="96660" bIns="48330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</a:defRPr>
            </a:lvl1pPr>
          </a:lstStyle>
          <a:p>
            <a:pPr>
              <a:defRPr/>
            </a:pPr>
            <a:fld id="{1A191F90-938D-734C-ACD4-57A272383A1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87740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latin typeface="Times New Roman" charset="0"/>
              </a:rPr>
              <a:pPr eaLnBrk="1" hangingPunct="1"/>
              <a:t>2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latin typeface="Times New Roman" charset="0"/>
              </a:rPr>
              <a:pPr eaLnBrk="1" hangingPunct="1"/>
              <a:t>11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latin typeface="Times New Roman" charset="0"/>
              </a:rPr>
              <a:pPr eaLnBrk="1" hangingPunct="1"/>
              <a:t>12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latin typeface="Times New Roman" charset="0"/>
              </a:rPr>
              <a:pPr eaLnBrk="1" hangingPunct="1"/>
              <a:t>13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latin typeface="Times New Roman" charset="0"/>
              </a:rPr>
              <a:pPr eaLnBrk="1" hangingPunct="1"/>
              <a:t>14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latin typeface="Times New Roman" charset="0"/>
              </a:rPr>
              <a:pPr eaLnBrk="1" hangingPunct="1"/>
              <a:t>15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latin typeface="Times New Roman" charset="0"/>
              </a:rPr>
              <a:pPr eaLnBrk="1" hangingPunct="1"/>
              <a:t>19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9FD5F2-7307-9C4B-9441-237DFC8B407D}" type="slidenum">
              <a:rPr lang="en-US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 hangingPunct="1"/>
              <a:t>21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 hangingPunct="1"/>
              <a:t>22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 hangingPunct="1"/>
              <a:t>23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latin typeface="Times New Roman" charset="0"/>
              </a:rPr>
              <a:pPr eaLnBrk="1" hangingPunct="1"/>
              <a:t>3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latin typeface="Times New Roman" charset="0"/>
              </a:rPr>
              <a:pPr eaLnBrk="1" hangingPunct="1"/>
              <a:t>25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 hangingPunct="1"/>
              <a:t>26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 hangingPunct="1"/>
              <a:t>27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 hangingPunct="1"/>
              <a:t>28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 hangingPunct="1"/>
              <a:t>29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 hangingPunct="1"/>
              <a:t>30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 hangingPunct="1"/>
              <a:t>31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 hangingPunct="1"/>
              <a:t>32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 hangingPunct="1"/>
              <a:t>33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 hangingPunct="1"/>
              <a:t>34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latin typeface="Times New Roman" charset="0"/>
              </a:rPr>
              <a:pPr eaLnBrk="1" hangingPunct="1"/>
              <a:t>4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 hangingPunct="1"/>
              <a:t>35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latin typeface="Times New Roman" charset="0"/>
              </a:rPr>
              <a:pPr eaLnBrk="1" hangingPunct="1"/>
              <a:t>5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9FD5F2-7307-9C4B-9441-237DFC8B407D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latin typeface="Times New Roman" charset="0"/>
              </a:rPr>
              <a:pPr eaLnBrk="1" hangingPunct="1"/>
              <a:t>7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latin typeface="Times New Roman" charset="0"/>
              </a:rPr>
              <a:pPr eaLnBrk="1" hangingPunct="1"/>
              <a:t>8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latin typeface="Times New Roman" charset="0"/>
              </a:rPr>
              <a:pPr eaLnBrk="1" hangingPunct="1"/>
              <a:t>9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latin typeface="Times New Roman" charset="0"/>
              </a:rPr>
              <a:pPr eaLnBrk="1" hangingPunct="1"/>
              <a:t>10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Zebo Tang, USTC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/>
              <a:t>FPCP2012, Hefei, China, May 21-25, 2012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10586-90E1-674A-A87B-2BCABC0C2C9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52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Zebo Tang, USTC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/>
              <a:t>FPCP2012, Hefei, China, May 21-25, 2012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55BD5-A695-0B43-B244-E928A12F3EF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2997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Zebo Tang, USTC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/>
              <a:t>FPCP2012, Hefei, China, May 21-25, 2012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EF98B-8B4F-A04C-9AA3-BB34C007F7D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602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05/15/2012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Berkeley School 2012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7C799-E309-2644-AA5C-F5BD89E627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1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Zebo Tang, USTC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FPCP2012, Hefei, China, May 21-25, 2012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10586-90E1-674A-A87B-2BCABC0C2C95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Zebo Tang, USTC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FPCP2012, Hefei, China, May 21-25, 2012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4E694-5B35-E24F-8438-89D6E5C925B6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98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Zebo Tang, USTC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FPCP2012, Hefei, China, May 21-25, 2012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26C25-077B-154C-A665-16002DD84B42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46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Zebo Tang, USTC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FPCP2012, Hefei, China, May 21-25, 2012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6F9D2-48A9-C144-B948-71E85A803983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54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Zebo Tang, USTC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FPCP2012, Hefei, China, May 21-25, 2012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3AB70-C9BC-FA4B-9438-B0DB7A8A2383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4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Zebo Tang, USTC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FPCP2012, Hefei, China, May 21-25, 2012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007EB-6C90-E045-9930-46FE5425EDEE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9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Zebo Tang, USTC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FPCP2012, Hefei, China, May 21-25, 2012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370AA-7114-6F48-8D04-3875228CC273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18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Zebo Tang, USTC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/>
              <a:t>FPCP2012, Hefei, China, May 21-25, 2012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4E694-5B35-E24F-8438-89D6E5C925B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1398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Zebo Tang, USTC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FPCP2012, Hefei, China, May 21-25, 2012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45D62-179A-014B-8E78-6AA2F1957ED1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0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Zebo Tang, USTC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FPCP2012, Hefei, China, May 21-25, 2012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8C4F4-FD15-ED4C-9CBA-C31B99147C8C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3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Zebo Tang, USTC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FPCP2012, Hefei, China, May 21-25, 2012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55BD5-A695-0B43-B244-E928A12F3EF2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97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Zebo Tang, USTC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FPCP2012, Hefei, China, May 21-25, 2012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EF98B-8B4F-A04C-9AA3-BB34C007F7DF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05/15/2012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prstClr val="black">
                    <a:tint val="75000"/>
                  </a:prstClr>
                </a:solidFill>
              </a:rPr>
              <a:t>Berkeley School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7C799-E309-2644-AA5C-F5BD89E627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1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Zebo Tang, USTC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/>
              <a:t>FPCP2012, Hefei, China, May 21-25, 2012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26C25-077B-154C-A665-16002DD84B4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2646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Zebo Tang, USTC</a:t>
            </a: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/>
              <a:t>FPCP2012, Hefei, China, May 21-25, 2012</a:t>
            </a: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6F9D2-48A9-C144-B948-71E85A80398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3254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Zebo Tang, USTC</a:t>
            </a:r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/>
              <a:t>FPCP2012, Hefei, China, May 21-25, 2012</a:t>
            </a: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3AB70-C9BC-FA4B-9438-B0DB7A8A238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714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Zebo Tang, USTC</a:t>
            </a:r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/>
              <a:t>FPCP2012, Hefei, China, May 21-25, 2012</a:t>
            </a: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007EB-6C90-E045-9930-46FE5425EDE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1389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Zebo Tang, USTC</a:t>
            </a:r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/>
              <a:t>FPCP2012, Hefei, China, May 21-25, 2012</a:t>
            </a: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370AA-7114-6F48-8D04-3875228CC27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818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Zebo Tang, USTC</a:t>
            </a: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/>
              <a:t>FPCP2012, Hefei, China, May 21-25, 2012</a:t>
            </a: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45D62-179A-014B-8E78-6AA2F1957ED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720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Zebo Tang, USTC</a:t>
            </a: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/>
              <a:t>FPCP2012, Hefei, China, May 21-25, 2012</a:t>
            </a: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8C4F4-FD15-ED4C-9CBA-C31B99147C8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8233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zh-CN" smtClean="0"/>
              <a:t>Zebo Tang, USTC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altLang="zh-CN" smtClean="0"/>
              <a:t>FPCP2012, Hefei, China, May 21-25, 2012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C7FAFC5-DAF2-714D-8D3C-D0CB50747E0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  <p:sldLayoutId id="2147484224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Zebo Tang, USTC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FPCP2012, Hefei, China, May 21-25, 2012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C7FAFC5-DAF2-714D-8D3C-D0CB50747E0F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  <p:sldLayoutId id="2147484237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5" Type="http://schemas.openxmlformats.org/officeDocument/2006/relationships/image" Target="../media/image1.pn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10.jpeg"/><Relationship Id="rId8" Type="http://schemas.openxmlformats.org/officeDocument/2006/relationships/image" Target="../media/image51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png"/><Relationship Id="rId3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emf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8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7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4.xml"/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3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2.emf"/><Relationship Id="rId7" Type="http://schemas.openxmlformats.org/officeDocument/2006/relationships/image" Target="../media/image1.png"/><Relationship Id="rId8" Type="http://schemas.openxmlformats.org/officeDocument/2006/relationships/oleObject" Target="../embeddings/oleObject4.bin"/><Relationship Id="rId9" Type="http://schemas.openxmlformats.org/officeDocument/2006/relationships/oleObject" Target="../embeddings/oleObject5.bin"/><Relationship Id="rId10" Type="http://schemas.openxmlformats.org/officeDocument/2006/relationships/image" Target="../media/image6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8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.emf"/><Relationship Id="rId7" Type="http://schemas.openxmlformats.org/officeDocument/2006/relationships/image" Target="../media/image1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.png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7" Type="http://schemas.openxmlformats.org/officeDocument/2006/relationships/image" Target="../media/image17.png"/><Relationship Id="rId8" Type="http://schemas.openxmlformats.org/officeDocument/2006/relationships/oleObject" Target="../embeddings/oleObject2.bin"/><Relationship Id="rId9" Type="http://schemas.openxmlformats.org/officeDocument/2006/relationships/image" Target="../media/image1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jpeg"/><Relationship Id="rId7" Type="http://schemas.openxmlformats.org/officeDocument/2006/relationships/image" Target="../media/image21.png"/><Relationship Id="rId8" Type="http://schemas.openxmlformats.org/officeDocument/2006/relationships/image" Target="../media/image22.jpeg"/><Relationship Id="rId9" Type="http://schemas.openxmlformats.org/officeDocument/2006/relationships/image" Target="../media/image23.jpeg"/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77900" y="4178151"/>
            <a:ext cx="723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2000" dirty="0">
                <a:solidFill>
                  <a:srgbClr val="17375E"/>
                </a:solidFill>
                <a:latin typeface="Times New Roman" charset="0"/>
                <a:ea typeface="MS Gothic" charset="0"/>
                <a:cs typeface="MS Gothic" charset="0"/>
              </a:rPr>
              <a:t>  </a:t>
            </a:r>
            <a:r>
              <a:rPr lang="en-US" altLang="zh-CN" sz="20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Spiros</a:t>
            </a:r>
            <a:r>
              <a:rPr lang="en-US" altLang="zh-CN" sz="2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Margetis (Kent State Univ.)</a:t>
            </a:r>
          </a:p>
          <a:p>
            <a:pPr algn="ctr"/>
            <a:r>
              <a:rPr lang="en-US" altLang="zh-CN" sz="2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for the STAR Collaboration</a:t>
            </a:r>
            <a:endParaRPr lang="en-US" altLang="zh-CN" sz="20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214124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altLang="zh-CN" sz="4000" b="1" dirty="0" smtClean="0">
                <a:solidFill>
                  <a:srgbClr val="17375E"/>
                </a:solidFill>
                <a:latin typeface="Arial" charset="0"/>
                <a:cs typeface="Arial" charset="0"/>
              </a:rPr>
              <a:t>STAR Heavy Flavor Tracker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0036" y="6445526"/>
            <a:ext cx="3874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ICNFP2014, August 5, 2014, Crete, Greece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550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10</a:t>
            </a:fld>
            <a:endParaRPr lang="en-US" altLang="zh-CN" sz="12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r="11526"/>
          <a:stretch>
            <a:fillRect/>
          </a:stretch>
        </p:blipFill>
        <p:spPr bwMode="auto">
          <a:xfrm>
            <a:off x="4868574" y="848020"/>
            <a:ext cx="3523621" cy="323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标题 1"/>
          <p:cNvSpPr txBox="1">
            <a:spLocks/>
          </p:cNvSpPr>
          <p:nvPr/>
        </p:nvSpPr>
        <p:spPr bwMode="auto">
          <a:xfrm>
            <a:off x="466725" y="18891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HFT Status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26" y="846570"/>
            <a:ext cx="3324860" cy="3275076"/>
          </a:xfrm>
          <a:prstGeom prst="rect">
            <a:avLst/>
          </a:prstGeom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03260" y="4185910"/>
            <a:ext cx="8993910" cy="23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                           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osmic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event                                                      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Au+Au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200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GeV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event</a:t>
            </a:r>
          </a:p>
          <a:p>
            <a:pPr>
              <a:lnSpc>
                <a:spcPct val="150000"/>
              </a:lnSpc>
            </a:pPr>
            <a:endParaRPr lang="en-US" altLang="zh-CN" sz="14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The </a:t>
            </a:r>
            <a:r>
              <a:rPr lang="en-US" altLang="zh-CN" sz="1400" b="1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full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system has been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installed ahead of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RHIC 2014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running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to take cosmic data for alignment (before Feb. 9 and whenever there is long time with no beam). We also tested 3 PXL sectors in Run-13.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Some detector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performance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optimization was done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during the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14.5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GeV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Au+Au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run (Feb. 14 ~ Mar. 11)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200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GeV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Au+Au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data taking with PXL and IST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started in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March 15. Collected ~1.2 Billion events.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SSD commissioned later in the run – collected about 172 Million events.</a:t>
            </a: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60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056" y="738909"/>
            <a:ext cx="2727960" cy="2545080"/>
          </a:xfrm>
          <a:prstGeom prst="rect">
            <a:avLst/>
          </a:prstGeom>
        </p:spPr>
      </p:pic>
      <p:sp>
        <p:nvSpPr>
          <p:cNvPr id="25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11</a:t>
            </a:fld>
            <a:endParaRPr lang="en-US" altLang="zh-CN" sz="1200"/>
          </a:p>
        </p:txBody>
      </p:sp>
      <p:graphicFrame>
        <p:nvGraphicFramePr>
          <p:cNvPr id="29" name="Table 2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347475331"/>
              </p:ext>
            </p:extLst>
          </p:nvPr>
        </p:nvGraphicFramePr>
        <p:xfrm>
          <a:off x="311655" y="3151881"/>
          <a:ext cx="2505414" cy="1293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4292"/>
                <a:gridCol w="1351122"/>
              </a:tblGrid>
              <a:tr h="32327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layer</a:t>
                      </a:r>
                      <a:endParaRPr lang="en-US" sz="1600" dirty="0"/>
                    </a:p>
                  </a:txBody>
                  <a:tcPr marL="76810" marR="76810" marT="38405" marB="3840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inactive</a:t>
                      </a:r>
                      <a:r>
                        <a:rPr lang="en-US" sz="1600" baseline="0" dirty="0" smtClean="0"/>
                        <a:t> units</a:t>
                      </a:r>
                      <a:endParaRPr lang="en-US" sz="1600" dirty="0"/>
                    </a:p>
                  </a:txBody>
                  <a:tcPr marL="76810" marR="76810" marT="38405" marB="38405"/>
                </a:tc>
              </a:tr>
              <a:tr h="32327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PXL inner</a:t>
                      </a:r>
                      <a:endParaRPr lang="en-US" sz="1600" dirty="0"/>
                    </a:p>
                  </a:txBody>
                  <a:tcPr marL="76810" marR="76810" marT="38405" marB="3840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14 %</a:t>
                      </a:r>
                      <a:endParaRPr lang="en-US" sz="1600" dirty="0"/>
                    </a:p>
                  </a:txBody>
                  <a:tcPr marL="76810" marR="76810" marT="38405" marB="38405"/>
                </a:tc>
              </a:tr>
              <a:tr h="32327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PXL outer</a:t>
                      </a:r>
                      <a:endParaRPr lang="en-US" sz="1600" dirty="0"/>
                    </a:p>
                  </a:txBody>
                  <a:tcPr marL="76810" marR="76810" marT="38405" marB="3840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1 %</a:t>
                      </a:r>
                      <a:endParaRPr lang="en-US" sz="1600" dirty="0"/>
                    </a:p>
                  </a:txBody>
                  <a:tcPr marL="76810" marR="76810" marT="38405" marB="38405"/>
                </a:tc>
              </a:tr>
              <a:tr h="32327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IST</a:t>
                      </a:r>
                      <a:endParaRPr lang="en-US" sz="1600" dirty="0"/>
                    </a:p>
                  </a:txBody>
                  <a:tcPr marL="76810" marR="76810" marT="38405" marB="3840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4 %</a:t>
                      </a:r>
                      <a:endParaRPr lang="en-US" sz="1600" dirty="0"/>
                    </a:p>
                  </a:txBody>
                  <a:tcPr marL="76810" marR="76810" marT="38405" marB="38405"/>
                </a:tc>
              </a:tr>
            </a:tbl>
          </a:graphicData>
        </a:graphic>
      </p:graphicFrame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6730998" y="3177205"/>
            <a:ext cx="1939637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Z vs.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φ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of IST hits</a:t>
            </a: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2967196" y="3482146"/>
            <a:ext cx="5957440" cy="72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Most PXL sensor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damages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appear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to be radiation related damage possibly due to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latch up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in thinned sensors. </a:t>
            </a:r>
          </a:p>
        </p:txBody>
      </p: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3394370" y="4211869"/>
            <a:ext cx="5715000" cy="201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0" lvl="1" indent="0">
              <a:lnSpc>
                <a:spcPct val="150000"/>
              </a:lnSpc>
            </a:pP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Minimal or no damage for &gt; 1 month: our operational methods were successful at stopping or greatly reducing the rate of damage.</a:t>
            </a:r>
          </a:p>
          <a:p>
            <a:pPr marL="285750" lvl="1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PXL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and IST are only turned on when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collision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rate &lt; 55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kHz.</a:t>
            </a:r>
          </a:p>
          <a:p>
            <a:pPr marL="285750" lvl="1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the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full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PXL detector resets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every 15 minutes </a:t>
            </a:r>
            <a:endParaRPr lang="en-US" altLang="zh-CN" sz="14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5750" lvl="1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Latch up </a:t>
            </a:r>
            <a:r>
              <a:rPr lang="en-US" altLang="zh-CN" sz="1400" dirty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thresholds </a:t>
            </a:r>
            <a:r>
              <a:rPr lang="en-US" altLang="zh-CN" sz="1400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changed from 400 mA to 120 mA </a:t>
            </a:r>
            <a:r>
              <a:rPr lang="en-US" altLang="zh-CN" sz="1400" dirty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above the measured operating current </a:t>
            </a:r>
            <a:r>
              <a:rPr lang="en-US" altLang="zh-CN" sz="1400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for each ladder</a:t>
            </a:r>
            <a:endParaRPr lang="en-US" altLang="zh-CN" sz="1400" dirty="0">
              <a:solidFill>
                <a:srgbClr val="FF000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45" name="标题 1"/>
          <p:cNvSpPr txBox="1">
            <a:spLocks/>
          </p:cNvSpPr>
          <p:nvPr/>
        </p:nvSpPr>
        <p:spPr bwMode="auto">
          <a:xfrm>
            <a:off x="1431635" y="188913"/>
            <a:ext cx="648854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Damage and Remediation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10" y="837030"/>
            <a:ext cx="2983738" cy="202946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2704" y="835886"/>
            <a:ext cx="2983738" cy="2038096"/>
          </a:xfrm>
          <a:prstGeom prst="rect">
            <a:avLst/>
          </a:prstGeom>
        </p:spPr>
      </p:pic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324849" y="2736171"/>
            <a:ext cx="6048242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Z vs.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φ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of hits in PXL inner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layer  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Z vs. </a:t>
            </a:r>
            <a:r>
              <a:rPr lang="en-US" altLang="zh-CN" sz="1400" dirty="0" err="1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φ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of hits in PXL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outer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layer 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999" y="4449617"/>
            <a:ext cx="3149600" cy="2189480"/>
          </a:xfrm>
          <a:prstGeom prst="rect">
            <a:avLst/>
          </a:prstGeom>
        </p:spPr>
      </p:pic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1376216" y="5858055"/>
            <a:ext cx="1939637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100 inner sensors in total</a:t>
            </a:r>
            <a:endParaRPr lang="en-US" altLang="zh-CN" sz="12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2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8-02 at 11.22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91" y="918991"/>
            <a:ext cx="3625273" cy="3364374"/>
          </a:xfrm>
          <a:prstGeom prst="rect">
            <a:avLst/>
          </a:prstGeom>
        </p:spPr>
      </p:pic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12</a:t>
            </a:fld>
            <a:endParaRPr lang="en-US" altLang="zh-CN" sz="12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05" y="1193955"/>
            <a:ext cx="4636008" cy="3168396"/>
          </a:xfrm>
          <a:prstGeom prst="rect">
            <a:avLst/>
          </a:prstGeom>
        </p:spPr>
      </p:pic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861522" y="3454306"/>
            <a:ext cx="1702868" cy="31034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endParaRPr lang="en-US" altLang="zh-CN" sz="10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5230075" y="4520552"/>
            <a:ext cx="3544456" cy="108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IST efficiency measured with cosmic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ray: hits / projection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600" b="1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Average = 98.6 %</a:t>
            </a: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259789" y="5894248"/>
            <a:ext cx="8653302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Tuning for including HFT in tracking is going on…</a:t>
            </a: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38" name="标题 1"/>
          <p:cNvSpPr txBox="1">
            <a:spLocks/>
          </p:cNvSpPr>
          <p:nvPr/>
        </p:nvSpPr>
        <p:spPr bwMode="auto">
          <a:xfrm>
            <a:off x="865908" y="188913"/>
            <a:ext cx="796636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Efficiency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549291" y="4195089"/>
            <a:ext cx="4115073" cy="173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PXL sensor efficiency measured with cosmic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ray: hits /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projection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Before the detector response optimization and running with the beam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b="1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Average = 97.2 %</a:t>
            </a:r>
          </a:p>
        </p:txBody>
      </p:sp>
      <p:sp>
        <p:nvSpPr>
          <p:cNvPr id="2" name="Rectangle 1"/>
          <p:cNvSpPr/>
          <p:nvPr/>
        </p:nvSpPr>
        <p:spPr>
          <a:xfrm>
            <a:off x="946719" y="796717"/>
            <a:ext cx="7839372" cy="397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Low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statistics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of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near horizontal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cosmics</a:t>
            </a: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1327729" y="1177636"/>
            <a:ext cx="138546" cy="26554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3512129" y="1179947"/>
            <a:ext cx="138546" cy="26554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1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 txBox="1">
            <a:spLocks/>
          </p:cNvSpPr>
          <p:nvPr/>
        </p:nvSpPr>
        <p:spPr bwMode="auto">
          <a:xfrm>
            <a:off x="466725" y="1086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Survey and Alignment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58763" y="3925099"/>
            <a:ext cx="6387510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Coordinate Measurement Machine is used to survey HFT detector parts.</a:t>
            </a:r>
          </a:p>
        </p:txBody>
      </p:sp>
      <p:sp>
        <p:nvSpPr>
          <p:cNvPr id="22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13</a:t>
            </a:fld>
            <a:endParaRPr lang="en-US" altLang="zh-CN" sz="12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39" y="848933"/>
            <a:ext cx="4688586" cy="32057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304" y="1007483"/>
            <a:ext cx="3256280" cy="2052320"/>
          </a:xfrm>
          <a:prstGeom prst="rect">
            <a:avLst/>
          </a:prstGeom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5449453" y="2940166"/>
            <a:ext cx="3429000" cy="72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PXL sensor surface profile from survey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+- 30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&gt; PXL hit error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8545" y="4364182"/>
            <a:ext cx="887845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3200" y="4632983"/>
            <a:ext cx="88001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Survey fixed sensor-on-ladder and ladders-on-sectors plus surface profiles (PXL)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Repeatability/time dependences were found to be ~10 microns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Similar work was done for SSD, IST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Alignment fine tuned sector-on-half and half-to-half positioning in-situ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Self (relative) PXL alignment based on track projection and reconstructed vertex/sector analysis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SSD/IST adjusted to PXL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3060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 txBox="1">
            <a:spLocks/>
          </p:cNvSpPr>
          <p:nvPr/>
        </p:nvSpPr>
        <p:spPr bwMode="auto">
          <a:xfrm>
            <a:off x="466725" y="-1007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Survey and Alignment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sp>
        <p:nvSpPr>
          <p:cNvPr id="22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14</a:t>
            </a:fld>
            <a:endParaRPr lang="en-US" altLang="zh-CN" sz="1200"/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5721125" y="4127250"/>
            <a:ext cx="3275994" cy="23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osmic ray and Low Luminosity data are used to align and monitor different HFT detector parts</a:t>
            </a:r>
          </a:p>
          <a:p>
            <a:pPr>
              <a:lnSpc>
                <a:spcPct val="150000"/>
              </a:lnSpc>
            </a:pPr>
            <a:endParaRPr lang="en-US" altLang="zh-CN" sz="14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Widths are compatible with expected extrapolation errors (hit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resolution+MCS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)</a:t>
            </a:r>
          </a:p>
        </p:txBody>
      </p:sp>
      <p:pic>
        <p:nvPicPr>
          <p:cNvPr id="13" name="Picture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14" y="598780"/>
            <a:ext cx="5481320" cy="3381375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5" y="3898900"/>
            <a:ext cx="5479415" cy="295910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688368" y="2051214"/>
            <a:ext cx="5020883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PXL hit residual distribution before and after alignment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508420" y="5171151"/>
            <a:ext cx="5020883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IST hit residual distribution before and after alignment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207818" y="3976512"/>
            <a:ext cx="5572650" cy="48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creen Shot 2014-08-02 at 12.58.5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022" y="747821"/>
            <a:ext cx="3126148" cy="299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9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 txBox="1">
            <a:spLocks/>
          </p:cNvSpPr>
          <p:nvPr/>
        </p:nvSpPr>
        <p:spPr bwMode="auto">
          <a:xfrm>
            <a:off x="958272" y="10863"/>
            <a:ext cx="772852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Track DCA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sp>
        <p:nvSpPr>
          <p:cNvPr id="22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15</a:t>
            </a:fld>
            <a:endParaRPr lang="en-US" altLang="zh-CN" sz="1200"/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18696" y="5718432"/>
            <a:ext cx="8919120" cy="104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DCA resolution vs. momentum (averaged over phi) for pion,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kaon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and proton tracks with 1 IST hit + 2 PXL hits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~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30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at high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</a:t>
            </a:r>
            <a:r>
              <a:rPr lang="en-US" altLang="zh-CN" sz="1400" baseline="-250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</a:t>
            </a:r>
            <a:endParaRPr lang="en-US" altLang="zh-CN" sz="1400" baseline="-250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Achieved CD4 goal: &lt;60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for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kaon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with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</a:t>
            </a:r>
            <a:r>
              <a:rPr lang="en-US" altLang="zh-CN" sz="1400" baseline="-250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= 750 MeV/c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9056" r="34577"/>
          <a:stretch/>
        </p:blipFill>
        <p:spPr>
          <a:xfrm>
            <a:off x="1281916" y="605381"/>
            <a:ext cx="6632622" cy="520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4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83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820FCB0B-F1BF-BF48-A029-7E6669769CF8}" type="slidenum">
              <a:rPr lang="en-US" altLang="zh-CN" sz="1200"/>
              <a:pPr eaLnBrk="1" hangingPunct="1"/>
              <a:t>16</a:t>
            </a:fld>
            <a:endParaRPr lang="en-US" altLang="zh-CN" sz="1200"/>
          </a:p>
        </p:txBody>
      </p:sp>
      <p:sp>
        <p:nvSpPr>
          <p:cNvPr id="5" name="标题 1"/>
          <p:cNvSpPr txBox="1">
            <a:spLocks/>
          </p:cNvSpPr>
          <p:nvPr/>
        </p:nvSpPr>
        <p:spPr bwMode="auto">
          <a:xfrm>
            <a:off x="466725" y="18891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Summary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00038" y="981910"/>
            <a:ext cx="4826143" cy="265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STAR Heavy Flavor Tracker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will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enable or enhance many open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heavy flavor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measurements, by reconstructing open heavy flavor hadrons with displaced decay vertices.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State-of-art MAPS technology is used for the first time in a collider experiment in the PXL detector.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74638" y="3577346"/>
            <a:ext cx="8547100" cy="302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All 3 sub-detectors (PXL, IST, SSD) were assembled and inserted into STAR before RHIC year 2014 running.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With survey and preliminary alignment, we already achieved ~30 microns pointing resolution for high </a:t>
            </a:r>
            <a:r>
              <a:rPr lang="en-US" altLang="zh-CN" sz="1600" dirty="0" err="1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</a:t>
            </a:r>
            <a:r>
              <a:rPr lang="en-US" altLang="zh-CN" sz="1600" baseline="-25000" dirty="0" err="1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tracks reconstructed with HFT hits.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Data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taking with PXL and IST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reached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our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goal for Run-14.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p+p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200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GeV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and more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Au+Au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data will come in runs 15 &amp; 16.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New physics results with HFT will greatly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enhance our understanding of QGP created at RHIC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.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2" name="Picture 1" descr="Screen Shot 2014-08-01 at 12.03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11" y="913142"/>
            <a:ext cx="3743609" cy="271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8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标题 1"/>
          <p:cNvSpPr txBox="1">
            <a:spLocks/>
          </p:cNvSpPr>
          <p:nvPr/>
        </p:nvSpPr>
        <p:spPr bwMode="auto">
          <a:xfrm>
            <a:off x="466725" y="246694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END</a:t>
            </a:r>
            <a:endParaRPr lang="en-US" altLang="zh-CN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  <a:p>
            <a:pPr algn="ctr"/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83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820FCB0B-F1BF-BF48-A029-7E6669769CF8}" type="slidenum">
              <a:rPr lang="en-US" altLang="zh-CN" sz="1200"/>
              <a:pPr eaLnBrk="1" hangingPunct="1"/>
              <a:t>17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37549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标题 1"/>
          <p:cNvSpPr txBox="1">
            <a:spLocks/>
          </p:cNvSpPr>
          <p:nvPr/>
        </p:nvSpPr>
        <p:spPr bwMode="auto">
          <a:xfrm>
            <a:off x="466725" y="246694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Extra Slides</a:t>
            </a:r>
            <a:endParaRPr lang="en-US" altLang="zh-CN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  <a:p>
            <a:pPr algn="ctr"/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83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820FCB0B-F1BF-BF48-A029-7E6669769CF8}" type="slidenum">
              <a:rPr lang="en-US" altLang="zh-CN" sz="1200"/>
              <a:pPr eaLnBrk="1" hangingPunct="1"/>
              <a:t>18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192653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19</a:t>
            </a:fld>
            <a:endParaRPr lang="en-US" altLang="zh-CN" sz="12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10350"/>
            <a:ext cx="1684020" cy="247650"/>
          </a:xfrm>
          <a:prstGeom prst="rect">
            <a:avLst/>
          </a:prstGeom>
        </p:spPr>
      </p:pic>
      <p:grpSp>
        <p:nvGrpSpPr>
          <p:cNvPr id="24" name="组 5"/>
          <p:cNvGrpSpPr>
            <a:grpSpLocks noChangeAspect="1"/>
          </p:cNvGrpSpPr>
          <p:nvPr/>
        </p:nvGrpSpPr>
        <p:grpSpPr bwMode="auto">
          <a:xfrm>
            <a:off x="2524841" y="1073111"/>
            <a:ext cx="3391831" cy="2314103"/>
            <a:chOff x="12888913" y="20929600"/>
            <a:chExt cx="5735637" cy="3913188"/>
          </a:xfrm>
        </p:grpSpPr>
        <p:pic>
          <p:nvPicPr>
            <p:cNvPr id="25" name="图片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8" r="182"/>
            <a:stretch>
              <a:fillRect/>
            </a:stretch>
          </p:blipFill>
          <p:spPr bwMode="auto">
            <a:xfrm>
              <a:off x="12888913" y="20929600"/>
              <a:ext cx="5735637" cy="3913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文本框 14"/>
            <p:cNvSpPr txBox="1">
              <a:spLocks noChangeArrowheads="1"/>
            </p:cNvSpPr>
            <p:nvPr/>
          </p:nvSpPr>
          <p:spPr bwMode="auto">
            <a:xfrm>
              <a:off x="13465672" y="22096170"/>
              <a:ext cx="1656679" cy="364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defTabSz="3290888" fontAlgn="base">
                <a:spcBef>
                  <a:spcPct val="0"/>
                </a:spcBef>
                <a:spcAft>
                  <a:spcPct val="0"/>
                </a:spcAft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defTabSz="3290888" fontAlgn="base">
                <a:spcBef>
                  <a:spcPct val="0"/>
                </a:spcBef>
                <a:spcAft>
                  <a:spcPct val="0"/>
                </a:spcAft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defTabSz="3290888" fontAlgn="base">
                <a:spcBef>
                  <a:spcPct val="0"/>
                </a:spcBef>
                <a:spcAft>
                  <a:spcPct val="0"/>
                </a:spcAft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defTabSz="3290888" fontAlgn="base">
                <a:spcBef>
                  <a:spcPct val="0"/>
                </a:spcBef>
                <a:spcAft>
                  <a:spcPct val="0"/>
                </a:spcAft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r>
                <a:rPr lang="en-US" altLang="zh-CN" sz="1400" dirty="0" smtClean="0">
                  <a:solidFill>
                    <a:schemeClr val="tx2">
                      <a:lumMod val="75000"/>
                    </a:schemeClr>
                  </a:solidFill>
                </a:rPr>
                <a:t>IST Pedestal</a:t>
              </a:r>
              <a:endParaRPr lang="zh-CN" altLang="en-US" sz="14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27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65871" y="20954553"/>
              <a:ext cx="2781567" cy="2119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文本框 14"/>
            <p:cNvSpPr txBox="1">
              <a:spLocks noChangeArrowheads="1"/>
            </p:cNvSpPr>
            <p:nvPr/>
          </p:nvSpPr>
          <p:spPr bwMode="auto">
            <a:xfrm>
              <a:off x="15914217" y="21501000"/>
              <a:ext cx="2015950" cy="52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defTabSz="3290888" fontAlgn="base">
                <a:spcBef>
                  <a:spcPct val="0"/>
                </a:spcBef>
                <a:spcAft>
                  <a:spcPct val="0"/>
                </a:spcAft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defTabSz="3290888" fontAlgn="base">
                <a:spcBef>
                  <a:spcPct val="0"/>
                </a:spcBef>
                <a:spcAft>
                  <a:spcPct val="0"/>
                </a:spcAft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defTabSz="3290888" fontAlgn="base">
                <a:spcBef>
                  <a:spcPct val="0"/>
                </a:spcBef>
                <a:spcAft>
                  <a:spcPct val="0"/>
                </a:spcAft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defTabSz="3290888" fontAlgn="base">
                <a:spcBef>
                  <a:spcPct val="0"/>
                </a:spcBef>
                <a:spcAft>
                  <a:spcPct val="0"/>
                </a:spcAft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r>
                <a:rPr lang="en-US" altLang="zh-CN" sz="1400" dirty="0">
                  <a:solidFill>
                    <a:schemeClr val="tx2">
                      <a:lumMod val="75000"/>
                    </a:schemeClr>
                  </a:solidFill>
                </a:rPr>
                <a:t>RMS </a:t>
              </a:r>
              <a:r>
                <a:rPr lang="en-US" altLang="zh-CN" sz="1400" dirty="0" smtClean="0">
                  <a:solidFill>
                    <a:schemeClr val="tx2">
                      <a:lumMod val="75000"/>
                    </a:schemeClr>
                  </a:solidFill>
                </a:rPr>
                <a:t>noise</a:t>
              </a:r>
              <a:endParaRPr lang="zh-CN" altLang="en-US" sz="14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803797" y="2842421"/>
            <a:ext cx="1702868" cy="31034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endParaRPr lang="en-US" altLang="zh-CN" sz="10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233217" y="4077369"/>
            <a:ext cx="8726055" cy="23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signal to noise ratio ~ 23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altLang="zh-CN" sz="14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altLang="zh-CN" sz="14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altLang="zh-CN" sz="14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Noise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data for PXL and pedestal data for IST and SSD are taken at least once per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day without beam, to monitor PXL noise rate, hot pixels, and calibrate IST pedestal.</a:t>
            </a: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254003" y="3370762"/>
            <a:ext cx="2135908" cy="72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hu-HU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IST signal with MIP</a:t>
            </a:r>
          </a:p>
          <a:p>
            <a:pPr>
              <a:lnSpc>
                <a:spcPct val="150000"/>
              </a:lnSpc>
            </a:pPr>
            <a:r>
              <a:rPr lang="hu-HU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MVP ~ 440 ADCs</a:t>
            </a: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1131456" y="4509559"/>
            <a:ext cx="3717635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Times New Roman"/>
                <a:ea typeface="MS Gothic" charset="0"/>
                <a:cs typeface="Times New Roman"/>
              </a:rPr>
              <a:t>See details at poster M-30 by </a:t>
            </a:r>
            <a:r>
              <a:rPr lang="en-US" altLang="zh-CN" sz="1600" dirty="0" err="1" smtClean="0">
                <a:latin typeface="Times New Roman"/>
                <a:ea typeface="MS Gothic" charset="0"/>
                <a:cs typeface="Times New Roman"/>
              </a:rPr>
              <a:t>Yaping</a:t>
            </a:r>
            <a:r>
              <a:rPr lang="en-US" altLang="zh-CN" sz="1600" dirty="0" smtClean="0">
                <a:latin typeface="Times New Roman"/>
                <a:ea typeface="MS Gothic" charset="0"/>
                <a:cs typeface="Times New Roman"/>
              </a:rPr>
              <a:t> Wang</a:t>
            </a:r>
            <a:endParaRPr lang="en-US" altLang="zh-CN" sz="1600" dirty="0">
              <a:latin typeface="Times New Roman"/>
              <a:ea typeface="MS Gothic" charset="0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2542" y="977900"/>
            <a:ext cx="2995930" cy="3964940"/>
          </a:xfrm>
          <a:prstGeom prst="rect">
            <a:avLst/>
          </a:prstGeom>
        </p:spPr>
      </p:pic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5957456" y="5014839"/>
            <a:ext cx="3015673" cy="72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Optimize sub-array thresholds in a PXL sensor for noise rate = 2.e-6</a:t>
            </a:r>
          </a:p>
        </p:txBody>
      </p:sp>
      <p:sp>
        <p:nvSpPr>
          <p:cNvPr id="40" name="标题 1"/>
          <p:cNvSpPr txBox="1">
            <a:spLocks/>
          </p:cNvSpPr>
          <p:nvPr/>
        </p:nvSpPr>
        <p:spPr bwMode="auto">
          <a:xfrm>
            <a:off x="1420087" y="188913"/>
            <a:ext cx="7516091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Signal, Pedestal and Noise Scan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2655463" y="3375408"/>
            <a:ext cx="3327399" cy="72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IST has stable pedestal and RMS level over all channels</a:t>
            </a: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6179128" y="4719274"/>
            <a:ext cx="2930237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r>
              <a:rPr lang="en-US" altLang="zh-CN" sz="1000" dirty="0" smtClean="0"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rPr>
              <a:t>5            2.5          0           -2.5          -5          -7.5</a:t>
            </a: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5945906" y="4751601"/>
            <a:ext cx="3179619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rPr>
              <a:t>threshold with respect to current value  (mV)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8910" y="1028745"/>
            <a:ext cx="50800" cy="2514600"/>
          </a:xfrm>
          <a:prstGeom prst="rect">
            <a:avLst/>
          </a:prstGeom>
        </p:spPr>
      </p:pic>
      <p:pic>
        <p:nvPicPr>
          <p:cNvPr id="31" name="图片 5" descr="hitQaInfo_15100093_wTrackCut_ge2pxlHitAssoc_25TpcFitPoints.eps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1" t="446" r="36130" b="67110"/>
          <a:stretch>
            <a:fillRect/>
          </a:stretch>
        </p:blipFill>
        <p:spPr bwMode="auto">
          <a:xfrm>
            <a:off x="154641" y="985695"/>
            <a:ext cx="2362270" cy="245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5394038" y="1186365"/>
            <a:ext cx="1152236" cy="39754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rPr>
              <a:t>noise rate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934363" y="912090"/>
            <a:ext cx="0" cy="48029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409950" y="6489700"/>
            <a:ext cx="2324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Qiu Hao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893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2</a:t>
            </a:fld>
            <a:endParaRPr lang="en-US" altLang="zh-CN" sz="1200"/>
          </a:p>
        </p:txBody>
      </p:sp>
      <p:sp>
        <p:nvSpPr>
          <p:cNvPr id="14" name="标题 1"/>
          <p:cNvSpPr txBox="1">
            <a:spLocks/>
          </p:cNvSpPr>
          <p:nvPr/>
        </p:nvSpPr>
        <p:spPr bwMode="auto">
          <a:xfrm>
            <a:off x="466725" y="18891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Outline</a:t>
            </a:r>
            <a:endParaRPr lang="en-US" altLang="zh-CN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  <a:p>
            <a:pPr algn="ctr"/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1529" y="1178331"/>
            <a:ext cx="8436690" cy="5144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Physics motivation</a:t>
            </a:r>
          </a:p>
          <a:p>
            <a:pPr marL="342900" marR="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Design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Heavy Flavor Tracker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PiXeL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detector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Monolithic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Active Pixel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Sensors</a:t>
            </a:r>
          </a:p>
          <a:p>
            <a:pPr marL="342900" marR="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Status and performance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Status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Efficiency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Survey and alignment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Hit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residual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and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track DCA</a:t>
            </a:r>
          </a:p>
          <a:p>
            <a:pPr marL="342900" marR="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Summary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t="1208" r="3027" b="3111"/>
          <a:stretch>
            <a:fillRect/>
          </a:stretch>
        </p:blipFill>
        <p:spPr bwMode="auto">
          <a:xfrm>
            <a:off x="1143000" y="990600"/>
            <a:ext cx="70104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Line 10"/>
          <p:cNvSpPr>
            <a:spLocks noChangeShapeType="1"/>
          </p:cNvSpPr>
          <p:nvPr/>
        </p:nvSpPr>
        <p:spPr bwMode="auto">
          <a:xfrm flipH="1" flipV="1">
            <a:off x="2895600" y="838200"/>
            <a:ext cx="1295400" cy="1676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197" name="Rectangle 11"/>
          <p:cNvSpPr>
            <a:spLocks/>
          </p:cNvSpPr>
          <p:nvPr/>
        </p:nvSpPr>
        <p:spPr bwMode="auto">
          <a:xfrm>
            <a:off x="88014" y="820916"/>
            <a:ext cx="2998086" cy="492443"/>
          </a:xfrm>
          <a:prstGeom prst="rect">
            <a:avLst/>
          </a:prstGeom>
          <a:solidFill>
            <a:schemeClr val="bg1"/>
          </a:solidFill>
          <a:ln w="12700">
            <a:solidFill>
              <a:srgbClr val="791118"/>
            </a:solidFill>
            <a:miter lim="800000"/>
            <a:headEnd/>
            <a:tailEnd/>
          </a:ln>
        </p:spPr>
        <p:txBody>
          <a:bodyPr wrap="square" lIns="0" tIns="0" rIns="40639" bIns="0" anchor="ctr">
            <a:spAutoFit/>
          </a:bodyPr>
          <a:lstStyle/>
          <a:p>
            <a:pPr marL="39688" defTabSz="457200"/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Tracking &amp; </a:t>
            </a:r>
            <a:r>
              <a:rPr lang="en-US" sz="1600" dirty="0" err="1" smtClean="0">
                <a:solidFill>
                  <a:srgbClr val="0C0572"/>
                </a:solidFill>
                <a:latin typeface="Arial Black" charset="0"/>
              </a:rPr>
              <a:t>dE</a:t>
            </a:r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/dx: </a:t>
            </a:r>
          </a:p>
          <a:p>
            <a:pPr marL="39688" defTabSz="457200"/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Time Projection Chamber</a:t>
            </a:r>
            <a:endParaRPr lang="en-US" sz="1600" dirty="0">
              <a:solidFill>
                <a:srgbClr val="0C0572"/>
              </a:solidFill>
              <a:latin typeface="Comic Sans MS" charset="0"/>
              <a:sym typeface="Comic Sans MS" charset="0"/>
            </a:endParaRPr>
          </a:p>
        </p:txBody>
      </p:sp>
      <p:sp>
        <p:nvSpPr>
          <p:cNvPr id="8198" name="Line 12"/>
          <p:cNvSpPr>
            <a:spLocks noChangeShapeType="1"/>
          </p:cNvSpPr>
          <p:nvPr/>
        </p:nvSpPr>
        <p:spPr bwMode="auto">
          <a:xfrm flipV="1">
            <a:off x="5217958" y="1295400"/>
            <a:ext cx="1944842" cy="62855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199" name="Line 16"/>
          <p:cNvSpPr>
            <a:spLocks noChangeShapeType="1"/>
          </p:cNvSpPr>
          <p:nvPr/>
        </p:nvSpPr>
        <p:spPr bwMode="auto">
          <a:xfrm flipV="1">
            <a:off x="4991637" y="914399"/>
            <a:ext cx="342362" cy="1084999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00" name="Rectangle 18"/>
          <p:cNvSpPr>
            <a:spLocks/>
          </p:cNvSpPr>
          <p:nvPr/>
        </p:nvSpPr>
        <p:spPr bwMode="auto">
          <a:xfrm>
            <a:off x="3922899" y="871466"/>
            <a:ext cx="2703279" cy="492443"/>
          </a:xfrm>
          <a:prstGeom prst="rect">
            <a:avLst/>
          </a:prstGeom>
          <a:solidFill>
            <a:schemeClr val="bg1"/>
          </a:solidFill>
          <a:ln w="12700">
            <a:solidFill>
              <a:srgbClr val="791118"/>
            </a:solidFill>
            <a:miter lim="800000"/>
            <a:headEnd/>
            <a:tailEnd/>
          </a:ln>
        </p:spPr>
        <p:txBody>
          <a:bodyPr wrap="square" lIns="0" tIns="0" rIns="40639" bIns="0" anchor="ctr">
            <a:spAutoFit/>
          </a:bodyPr>
          <a:lstStyle/>
          <a:p>
            <a:pPr marL="39688" defTabSz="457200"/>
            <a:r>
              <a:rPr lang="en-US" sz="1600" dirty="0">
                <a:solidFill>
                  <a:srgbClr val="0C0572"/>
                </a:solidFill>
                <a:latin typeface="Arial Black" charset="0"/>
              </a:rPr>
              <a:t>Particle ID: </a:t>
            </a:r>
            <a:endParaRPr lang="en-US" sz="1600" dirty="0" smtClean="0">
              <a:solidFill>
                <a:srgbClr val="0C0572"/>
              </a:solidFill>
              <a:latin typeface="Arial Black" charset="0"/>
            </a:endParaRPr>
          </a:p>
          <a:p>
            <a:pPr marL="39688" defTabSz="457200"/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Time Of Flight detector</a:t>
            </a:r>
            <a:endParaRPr lang="en-US" sz="1600" dirty="0">
              <a:solidFill>
                <a:srgbClr val="0C0572"/>
              </a:solidFill>
              <a:latin typeface="Comic Sans MS" charset="0"/>
              <a:sym typeface="Comic Sans MS" charset="0"/>
            </a:endParaRPr>
          </a:p>
        </p:txBody>
      </p:sp>
      <p:sp>
        <p:nvSpPr>
          <p:cNvPr id="8201" name="Rectangle 4"/>
          <p:cNvSpPr>
            <a:spLocks/>
          </p:cNvSpPr>
          <p:nvPr/>
        </p:nvSpPr>
        <p:spPr bwMode="auto">
          <a:xfrm>
            <a:off x="4267200" y="2819400"/>
            <a:ext cx="685800" cy="4572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202" name="Line 5"/>
          <p:cNvSpPr>
            <a:spLocks noChangeShapeType="1"/>
          </p:cNvSpPr>
          <p:nvPr/>
        </p:nvSpPr>
        <p:spPr bwMode="auto">
          <a:xfrm flipH="1">
            <a:off x="914400" y="2819400"/>
            <a:ext cx="3352800" cy="14478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03" name="Line 6"/>
          <p:cNvSpPr>
            <a:spLocks noChangeShapeType="1"/>
          </p:cNvSpPr>
          <p:nvPr/>
        </p:nvSpPr>
        <p:spPr bwMode="auto">
          <a:xfrm flipH="1">
            <a:off x="3352800" y="3276600"/>
            <a:ext cx="1600200" cy="23368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8205" name="Picture 5" descr="IMG_16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3111500"/>
            <a:ext cx="17319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6" name="Line 12"/>
          <p:cNvSpPr>
            <a:spLocks noChangeShapeType="1"/>
          </p:cNvSpPr>
          <p:nvPr/>
        </p:nvSpPr>
        <p:spPr bwMode="auto">
          <a:xfrm flipV="1">
            <a:off x="6324600" y="1295400"/>
            <a:ext cx="1676400" cy="1676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07" name="Line 12"/>
          <p:cNvSpPr>
            <a:spLocks noChangeShapeType="1"/>
          </p:cNvSpPr>
          <p:nvPr/>
        </p:nvSpPr>
        <p:spPr bwMode="auto">
          <a:xfrm flipH="1" flipV="1">
            <a:off x="7886700" y="1333500"/>
            <a:ext cx="190500" cy="17907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08" name="Rectangle 9"/>
          <p:cNvSpPr>
            <a:spLocks/>
          </p:cNvSpPr>
          <p:nvPr/>
        </p:nvSpPr>
        <p:spPr bwMode="auto">
          <a:xfrm>
            <a:off x="330200" y="3536950"/>
            <a:ext cx="1905000" cy="501650"/>
          </a:xfrm>
          <a:prstGeom prst="rect">
            <a:avLst/>
          </a:prstGeom>
          <a:solidFill>
            <a:schemeClr val="bg1"/>
          </a:solidFill>
          <a:ln w="12700">
            <a:solidFill>
              <a:srgbClr val="791118"/>
            </a:solidFill>
            <a:miter lim="800000"/>
            <a:headEnd/>
            <a:tailEnd/>
          </a:ln>
        </p:spPr>
        <p:txBody>
          <a:bodyPr lIns="0" tIns="0" rIns="40639" bIns="0" anchor="ctr">
            <a:spAutoFit/>
          </a:bodyPr>
          <a:lstStyle/>
          <a:p>
            <a:pPr marL="39688" defTabSz="457200"/>
            <a:r>
              <a:rPr lang="en-US" sz="1600" dirty="0">
                <a:solidFill>
                  <a:srgbClr val="96151F"/>
                </a:solidFill>
                <a:latin typeface="Arial Black" charset="0"/>
              </a:rPr>
              <a:t>Heavy Flavor Tracker (run 14)</a:t>
            </a:r>
            <a:endParaRPr lang="en-US" sz="1600" dirty="0">
              <a:solidFill>
                <a:srgbClr val="0C0572"/>
              </a:solidFill>
              <a:latin typeface="Comic Sans MS" charset="0"/>
              <a:sym typeface="Comic Sans MS" charset="0"/>
            </a:endParaRPr>
          </a:p>
        </p:txBody>
      </p:sp>
      <p:sp>
        <p:nvSpPr>
          <p:cNvPr id="8209" name="Rectangle 17"/>
          <p:cNvSpPr>
            <a:spLocks/>
          </p:cNvSpPr>
          <p:nvPr/>
        </p:nvSpPr>
        <p:spPr bwMode="auto">
          <a:xfrm>
            <a:off x="6667500" y="874376"/>
            <a:ext cx="2273300" cy="1723549"/>
          </a:xfrm>
          <a:prstGeom prst="rect">
            <a:avLst/>
          </a:prstGeom>
          <a:solidFill>
            <a:schemeClr val="bg1"/>
          </a:solidFill>
          <a:ln w="12700">
            <a:solidFill>
              <a:srgbClr val="791118"/>
            </a:solidFill>
            <a:miter lim="800000"/>
            <a:headEnd/>
            <a:tailEnd/>
          </a:ln>
        </p:spPr>
        <p:txBody>
          <a:bodyPr lIns="0" tIns="0" rIns="40639" bIns="0" anchor="ctr">
            <a:spAutoFit/>
          </a:bodyPr>
          <a:lstStyle/>
          <a:p>
            <a:pPr marL="39688" algn="ctr" defTabSz="457200"/>
            <a:r>
              <a:rPr lang="en-US" sz="1600" dirty="0">
                <a:solidFill>
                  <a:srgbClr val="0C0572"/>
                </a:solidFill>
                <a:latin typeface="Arial Black" charset="0"/>
              </a:rPr>
              <a:t>Electromagnetic </a:t>
            </a:r>
            <a:r>
              <a:rPr lang="en-US" sz="1600" dirty="0" err="1">
                <a:solidFill>
                  <a:srgbClr val="0C0572"/>
                </a:solidFill>
                <a:latin typeface="Arial Black" charset="0"/>
              </a:rPr>
              <a:t>Calorimetry</a:t>
            </a:r>
            <a:r>
              <a:rPr lang="en-US" sz="1600" dirty="0">
                <a:solidFill>
                  <a:srgbClr val="0C0572"/>
                </a:solidFill>
                <a:latin typeface="Arial Black" charset="0"/>
              </a:rPr>
              <a:t>:</a:t>
            </a:r>
          </a:p>
          <a:p>
            <a:pPr marL="39688" algn="ctr" defTabSz="457200"/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Barrel EMC</a:t>
            </a:r>
          </a:p>
          <a:p>
            <a:pPr marL="39688" algn="ctr" defTabSz="457200"/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+</a:t>
            </a:r>
            <a:r>
              <a:rPr lang="en-US" sz="1600" dirty="0" err="1" smtClean="0">
                <a:solidFill>
                  <a:srgbClr val="0C0572"/>
                </a:solidFill>
                <a:latin typeface="Arial Black" charset="0"/>
              </a:rPr>
              <a:t>Endcap</a:t>
            </a:r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 EMC</a:t>
            </a:r>
          </a:p>
          <a:p>
            <a:pPr marL="39688" algn="ctr" defTabSz="457200"/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+Forward Meson Spectrometer</a:t>
            </a:r>
            <a:endParaRPr lang="en-US" sz="1600" dirty="0">
              <a:solidFill>
                <a:srgbClr val="0C0572"/>
              </a:solidFill>
              <a:latin typeface="Arial Black" charset="0"/>
            </a:endParaRPr>
          </a:p>
          <a:p>
            <a:pPr marL="39688" algn="ctr" defTabSz="457200"/>
            <a:r>
              <a:rPr lang="en-US" sz="1600" b="1" dirty="0">
                <a:solidFill>
                  <a:srgbClr val="0C0572"/>
                </a:solidFill>
              </a:rPr>
              <a:t>(-1 ≤ </a:t>
            </a:r>
            <a:r>
              <a:rPr lang="en-US" sz="1600" b="1" dirty="0">
                <a:solidFill>
                  <a:srgbClr val="0C0572"/>
                </a:solidFill>
                <a:sym typeface="Symbol" charset="0"/>
              </a:rPr>
              <a:t></a:t>
            </a:r>
            <a:r>
              <a:rPr lang="en-US" sz="1600" b="1" dirty="0">
                <a:solidFill>
                  <a:srgbClr val="0C0572"/>
                </a:solidFill>
              </a:rPr>
              <a:t> ≤ 4)</a:t>
            </a:r>
            <a:endParaRPr lang="en-US" sz="1600" b="1" dirty="0">
              <a:solidFill>
                <a:srgbClr val="0C0572"/>
              </a:solidFill>
              <a:latin typeface="Arial Black" charset="0"/>
            </a:endParaRPr>
          </a:p>
        </p:txBody>
      </p:sp>
      <p:sp>
        <p:nvSpPr>
          <p:cNvPr id="8210" name="Line 10"/>
          <p:cNvSpPr>
            <a:spLocks noChangeShapeType="1"/>
          </p:cNvSpPr>
          <p:nvPr/>
        </p:nvSpPr>
        <p:spPr bwMode="auto">
          <a:xfrm flipH="1">
            <a:off x="1828800" y="2590800"/>
            <a:ext cx="685800" cy="228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11" name="Line 10"/>
          <p:cNvSpPr>
            <a:spLocks noChangeShapeType="1"/>
          </p:cNvSpPr>
          <p:nvPr/>
        </p:nvSpPr>
        <p:spPr bwMode="auto">
          <a:xfrm flipH="1">
            <a:off x="1524000" y="2209800"/>
            <a:ext cx="1066800" cy="8382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12" name="Line 10"/>
          <p:cNvSpPr>
            <a:spLocks noChangeShapeType="1"/>
          </p:cNvSpPr>
          <p:nvPr/>
        </p:nvSpPr>
        <p:spPr bwMode="auto">
          <a:xfrm flipH="1">
            <a:off x="1828800" y="1905000"/>
            <a:ext cx="838200" cy="914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13" name="Rectangle 9"/>
          <p:cNvSpPr>
            <a:spLocks/>
          </p:cNvSpPr>
          <p:nvPr/>
        </p:nvSpPr>
        <p:spPr bwMode="auto">
          <a:xfrm>
            <a:off x="215900" y="2819400"/>
            <a:ext cx="2514600" cy="501650"/>
          </a:xfrm>
          <a:prstGeom prst="rect">
            <a:avLst/>
          </a:prstGeom>
          <a:solidFill>
            <a:schemeClr val="bg1"/>
          </a:solidFill>
          <a:ln w="12700">
            <a:solidFill>
              <a:srgbClr val="791118"/>
            </a:solidFill>
            <a:miter lim="800000"/>
            <a:headEnd/>
            <a:tailEnd/>
          </a:ln>
        </p:spPr>
        <p:txBody>
          <a:bodyPr lIns="0" tIns="0" rIns="40639" bIns="0" anchor="ctr">
            <a:spAutoFit/>
          </a:bodyPr>
          <a:lstStyle/>
          <a:p>
            <a:pPr marL="39688" defTabSz="457200"/>
            <a:r>
              <a:rPr lang="en-US" sz="1600" dirty="0" err="1">
                <a:solidFill>
                  <a:srgbClr val="96151F"/>
                </a:solidFill>
                <a:latin typeface="Arial Black" charset="0"/>
              </a:rPr>
              <a:t>Muon</a:t>
            </a:r>
            <a:r>
              <a:rPr lang="en-US" sz="1600" dirty="0">
                <a:solidFill>
                  <a:srgbClr val="96151F"/>
                </a:solidFill>
                <a:latin typeface="Arial Black" charset="0"/>
              </a:rPr>
              <a:t> Telescope Detector (runs 13/14)</a:t>
            </a:r>
            <a:endParaRPr lang="en-US" sz="1400" dirty="0">
              <a:solidFill>
                <a:srgbClr val="0C0572"/>
              </a:solidFill>
              <a:latin typeface="Comic Sans MS" charset="0"/>
              <a:sym typeface="Comic Sans MS" charset="0"/>
            </a:endParaRPr>
          </a:p>
        </p:txBody>
      </p:sp>
      <p:sp>
        <p:nvSpPr>
          <p:cNvPr id="8218" name="Line 12"/>
          <p:cNvSpPr>
            <a:spLocks noChangeShapeType="1"/>
          </p:cNvSpPr>
          <p:nvPr/>
        </p:nvSpPr>
        <p:spPr bwMode="auto">
          <a:xfrm>
            <a:off x="5105400" y="3276600"/>
            <a:ext cx="838200" cy="16002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19" name="Rectangle 9"/>
          <p:cNvSpPr>
            <a:spLocks/>
          </p:cNvSpPr>
          <p:nvPr/>
        </p:nvSpPr>
        <p:spPr bwMode="auto">
          <a:xfrm>
            <a:off x="4762500" y="4832350"/>
            <a:ext cx="2362200" cy="501650"/>
          </a:xfrm>
          <a:prstGeom prst="rect">
            <a:avLst/>
          </a:prstGeom>
          <a:solidFill>
            <a:schemeClr val="bg1"/>
          </a:solidFill>
          <a:ln w="12700">
            <a:solidFill>
              <a:srgbClr val="791118"/>
            </a:solidFill>
            <a:miter lim="800000"/>
            <a:headEnd/>
            <a:tailEnd/>
          </a:ln>
        </p:spPr>
        <p:txBody>
          <a:bodyPr lIns="0" tIns="0" rIns="40639" bIns="0" anchor="ctr">
            <a:spAutoFit/>
          </a:bodyPr>
          <a:lstStyle/>
          <a:p>
            <a:pPr marL="39688" defTabSz="457200"/>
            <a:r>
              <a:rPr lang="en-US" sz="1600" dirty="0">
                <a:solidFill>
                  <a:srgbClr val="96151F"/>
                </a:solidFill>
                <a:latin typeface="Arial Black" charset="0"/>
              </a:rPr>
              <a:t>Forward GEM Tracker (runs 12/13)</a:t>
            </a:r>
            <a:endParaRPr lang="en-US" sz="1600" dirty="0">
              <a:solidFill>
                <a:srgbClr val="0C0572"/>
              </a:solidFill>
              <a:latin typeface="Comic Sans MS" charset="0"/>
              <a:sym typeface="Comic Sans MS" charset="0"/>
            </a:endParaRPr>
          </a:p>
        </p:txBody>
      </p:sp>
      <p:sp>
        <p:nvSpPr>
          <p:cNvPr id="29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20</a:t>
            </a:fld>
            <a:endParaRPr lang="en-US" altLang="zh-CN" sz="1200" dirty="0">
              <a:solidFill>
                <a:prstClr val="black"/>
              </a:solidFill>
            </a:endParaRPr>
          </a:p>
        </p:txBody>
      </p:sp>
      <p:sp>
        <p:nvSpPr>
          <p:cNvPr id="30" name="标题 1"/>
          <p:cNvSpPr txBox="1">
            <a:spLocks/>
          </p:cNvSpPr>
          <p:nvPr/>
        </p:nvSpPr>
        <p:spPr bwMode="auto">
          <a:xfrm>
            <a:off x="466725" y="18891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STAR Detector Overview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3482830" y="5739815"/>
            <a:ext cx="528017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Full azimuthal particle identification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at middle rapidity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35" name="Oval 4"/>
          <p:cNvSpPr>
            <a:spLocks noChangeArrowheads="1"/>
          </p:cNvSpPr>
          <p:nvPr/>
        </p:nvSpPr>
        <p:spPr bwMode="auto">
          <a:xfrm>
            <a:off x="179388" y="4078288"/>
            <a:ext cx="3389312" cy="2093912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 defTabSz="457200"/>
            <a:endParaRPr lang="en-US" altLang="zh-CN">
              <a:solidFill>
                <a:prstClr val="black"/>
              </a:solidFill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2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21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22300" y="119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标题 1"/>
          <p:cNvSpPr txBox="1">
            <a:spLocks/>
          </p:cNvSpPr>
          <p:nvPr/>
        </p:nvSpPr>
        <p:spPr bwMode="auto">
          <a:xfrm>
            <a:off x="466725" y="18891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HFT Design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512" y="2358322"/>
            <a:ext cx="3526579" cy="2773378"/>
          </a:xfrm>
          <a:prstGeom prst="rect">
            <a:avLst/>
          </a:prstGeom>
        </p:spPr>
      </p:pic>
      <p:pic>
        <p:nvPicPr>
          <p:cNvPr id="27" name="Picture 26" descr="Untitled-2.png"/>
          <p:cNvPicPr>
            <a:picLocks noChangeAspect="1"/>
          </p:cNvPicPr>
          <p:nvPr/>
        </p:nvPicPr>
        <p:blipFill>
          <a:blip r:embed="rId5">
            <a:lum bright="10000"/>
          </a:blip>
          <a:stretch>
            <a:fillRect/>
          </a:stretch>
        </p:blipFill>
        <p:spPr>
          <a:xfrm>
            <a:off x="4137328" y="543463"/>
            <a:ext cx="4073143" cy="2769905"/>
          </a:xfrm>
          <a:prstGeom prst="rect">
            <a:avLst/>
          </a:prstGeom>
        </p:spPr>
      </p:pic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7887843" y="1755765"/>
            <a:ext cx="6731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SSD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7531100" y="4192290"/>
            <a:ext cx="6731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IST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043" y="3136900"/>
            <a:ext cx="2849880" cy="1978660"/>
          </a:xfrm>
          <a:prstGeom prst="rect">
            <a:avLst/>
          </a:prstGeom>
        </p:spPr>
      </p:pic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2768600" y="4458990"/>
            <a:ext cx="6731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PXL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52" name="Oval 4"/>
          <p:cNvSpPr/>
          <p:nvPr/>
        </p:nvSpPr>
        <p:spPr>
          <a:xfrm>
            <a:off x="264160" y="894081"/>
            <a:ext cx="3604100" cy="2819660"/>
          </a:xfrm>
          <a:prstGeom prst="ellipse">
            <a:avLst/>
          </a:prstGeom>
          <a:blipFill>
            <a:blip r:embed="rId7" cstate="screen"/>
            <a:stretch>
              <a:fillRect/>
            </a:stretch>
          </a:blip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ln>
                <a:solidFill>
                  <a:srgbClr val="FF0000"/>
                </a:solidFill>
              </a:ln>
              <a:noFill/>
              <a:latin typeface="Calibri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372600" y="33655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955800" y="1739900"/>
            <a:ext cx="2444888" cy="3097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1866900" y="2400300"/>
            <a:ext cx="977900" cy="1447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2501900" y="2857500"/>
            <a:ext cx="3797370" cy="5502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3530600" y="991890"/>
            <a:ext cx="6731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HFT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303" y="5182750"/>
            <a:ext cx="8875776" cy="1327404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972362" y="6123944"/>
            <a:ext cx="2904453" cy="45269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350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22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22300" y="119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标题 1"/>
          <p:cNvSpPr txBox="1">
            <a:spLocks/>
          </p:cNvSpPr>
          <p:nvPr/>
        </p:nvSpPr>
        <p:spPr bwMode="auto">
          <a:xfrm>
            <a:off x="466725" y="18891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HFT Status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1409700"/>
            <a:ext cx="4277360" cy="3058160"/>
          </a:xfrm>
          <a:prstGeom prst="rect">
            <a:avLst/>
          </a:prstGeom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90500" y="748359"/>
            <a:ext cx="8610600" cy="228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Engineering run for PXL prototype (3 out of 10 sectors) finished</a:t>
            </a: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installed on May 8, 2013</a:t>
            </a:r>
          </a:p>
          <a:p>
            <a:pPr marL="1428750" lvl="2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within 12 hours</a:t>
            </a: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first PXL data in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daq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file on May 10</a:t>
            </a: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78 M events taken with PXL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full system to be installed in 2014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" y="3022600"/>
            <a:ext cx="2731008" cy="19789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700" y="3975100"/>
            <a:ext cx="3230880" cy="2199640"/>
          </a:xfrm>
          <a:prstGeom prst="rect">
            <a:avLst/>
          </a:prstGeom>
        </p:spPr>
      </p:pic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3365500" y="4700290"/>
            <a:ext cx="11557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IST ladder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6362700" y="6059190"/>
            <a:ext cx="20701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PXL prototype half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3060700" y="3569990"/>
            <a:ext cx="15494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SSD part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6680200" y="991890"/>
            <a:ext cx="22860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PXL prototype insertion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30" name="Picture 29" descr="IMG_017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79" y="5121551"/>
            <a:ext cx="5486400" cy="121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7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22300" y="119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标题 1"/>
          <p:cNvSpPr txBox="1">
            <a:spLocks/>
          </p:cNvSpPr>
          <p:nvPr/>
        </p:nvSpPr>
        <p:spPr bwMode="auto">
          <a:xfrm>
            <a:off x="466725" y="18891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PXL Performance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584700" y="3262959"/>
            <a:ext cx="4140200" cy="81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2D correlation between measured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pxl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hit and TPC track projection on a sensor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937000" y="4552484"/>
            <a:ext cx="4838700" cy="154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Double difference of hit and track projection positions between 2 overlapping sensors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Single sensor resolution = 20 / √2 = 14 microns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~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12 microns resolution of designed goal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29" y="867687"/>
            <a:ext cx="3203956" cy="3100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82" y="3951251"/>
            <a:ext cx="3497580" cy="2409444"/>
          </a:xfrm>
          <a:prstGeom prst="rect">
            <a:avLst/>
          </a:prstGeom>
        </p:spPr>
      </p:pic>
      <p:sp>
        <p:nvSpPr>
          <p:cNvPr id="22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23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4533900"/>
            <a:ext cx="1437640" cy="12090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Oval 24"/>
          <p:cNvSpPr/>
          <p:nvPr/>
        </p:nvSpPr>
        <p:spPr>
          <a:xfrm>
            <a:off x="2904454" y="5004784"/>
            <a:ext cx="301761" cy="30176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9748" y="774325"/>
            <a:ext cx="403225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9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83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820FCB0B-F1BF-BF48-A029-7E6669769CF8}" type="slidenum">
              <a:rPr lang="en-US" altLang="zh-CN" sz="1200">
                <a:solidFill>
                  <a:prstClr val="black"/>
                </a:solidFill>
              </a:rPr>
              <a:pPr eaLnBrk="1" hangingPunct="1"/>
              <a:t>24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939" y="797725"/>
            <a:ext cx="5984748" cy="4821936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52650" y="5469259"/>
            <a:ext cx="8449315" cy="81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STAR Beam User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Request, endorsed by RHIC PAC.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Focus on 200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GeV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AA,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pA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, and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pp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collisions for heavy ion programs with new upgrades.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 bwMode="auto">
          <a:xfrm>
            <a:off x="466725" y="18891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RHIC Run Plan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44766" y="1119159"/>
            <a:ext cx="6588458" cy="6916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233712" y="2868563"/>
            <a:ext cx="6588458" cy="6916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235231" y="3561681"/>
            <a:ext cx="6588458" cy="6916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49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25</a:t>
            </a:fld>
            <a:endParaRPr lang="en-US" altLang="zh-CN" sz="12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grpSp>
        <p:nvGrpSpPr>
          <p:cNvPr id="24" name="组 5"/>
          <p:cNvGrpSpPr>
            <a:grpSpLocks noChangeAspect="1"/>
          </p:cNvGrpSpPr>
          <p:nvPr/>
        </p:nvGrpSpPr>
        <p:grpSpPr bwMode="auto">
          <a:xfrm>
            <a:off x="2524841" y="1073111"/>
            <a:ext cx="3391831" cy="2314103"/>
            <a:chOff x="12888913" y="20929600"/>
            <a:chExt cx="5735637" cy="3913188"/>
          </a:xfrm>
        </p:grpSpPr>
        <p:pic>
          <p:nvPicPr>
            <p:cNvPr id="25" name="图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8" r="182"/>
            <a:stretch>
              <a:fillRect/>
            </a:stretch>
          </p:blipFill>
          <p:spPr bwMode="auto">
            <a:xfrm>
              <a:off x="12888913" y="20929600"/>
              <a:ext cx="5735637" cy="3913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文本框 14"/>
            <p:cNvSpPr txBox="1">
              <a:spLocks noChangeArrowheads="1"/>
            </p:cNvSpPr>
            <p:nvPr/>
          </p:nvSpPr>
          <p:spPr bwMode="auto">
            <a:xfrm>
              <a:off x="13465672" y="22096170"/>
              <a:ext cx="1656679" cy="364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defTabSz="3290888" fontAlgn="base">
                <a:spcBef>
                  <a:spcPct val="0"/>
                </a:spcBef>
                <a:spcAft>
                  <a:spcPct val="0"/>
                </a:spcAft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defTabSz="3290888" fontAlgn="base">
                <a:spcBef>
                  <a:spcPct val="0"/>
                </a:spcBef>
                <a:spcAft>
                  <a:spcPct val="0"/>
                </a:spcAft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defTabSz="3290888" fontAlgn="base">
                <a:spcBef>
                  <a:spcPct val="0"/>
                </a:spcBef>
                <a:spcAft>
                  <a:spcPct val="0"/>
                </a:spcAft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defTabSz="3290888" fontAlgn="base">
                <a:spcBef>
                  <a:spcPct val="0"/>
                </a:spcBef>
                <a:spcAft>
                  <a:spcPct val="0"/>
                </a:spcAft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r>
                <a:rPr lang="en-US" altLang="zh-CN" sz="1400" dirty="0" smtClean="0">
                  <a:solidFill>
                    <a:schemeClr val="tx2">
                      <a:lumMod val="75000"/>
                    </a:schemeClr>
                  </a:solidFill>
                </a:rPr>
                <a:t>IST Pedestal</a:t>
              </a:r>
              <a:endParaRPr lang="zh-CN" altLang="en-US" sz="14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27" name="图片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65871" y="20954553"/>
              <a:ext cx="2781567" cy="2119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文本框 14"/>
            <p:cNvSpPr txBox="1">
              <a:spLocks noChangeArrowheads="1"/>
            </p:cNvSpPr>
            <p:nvPr/>
          </p:nvSpPr>
          <p:spPr bwMode="auto">
            <a:xfrm>
              <a:off x="15914217" y="21501000"/>
              <a:ext cx="2015950" cy="52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defTabSz="3290888" fontAlgn="base">
                <a:spcBef>
                  <a:spcPct val="0"/>
                </a:spcBef>
                <a:spcAft>
                  <a:spcPct val="0"/>
                </a:spcAft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defTabSz="3290888" fontAlgn="base">
                <a:spcBef>
                  <a:spcPct val="0"/>
                </a:spcBef>
                <a:spcAft>
                  <a:spcPct val="0"/>
                </a:spcAft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defTabSz="3290888" fontAlgn="base">
                <a:spcBef>
                  <a:spcPct val="0"/>
                </a:spcBef>
                <a:spcAft>
                  <a:spcPct val="0"/>
                </a:spcAft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defTabSz="3290888" fontAlgn="base">
                <a:spcBef>
                  <a:spcPct val="0"/>
                </a:spcBef>
                <a:spcAft>
                  <a:spcPct val="0"/>
                </a:spcAft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r>
                <a:rPr lang="en-US" altLang="zh-CN" sz="1400" dirty="0">
                  <a:solidFill>
                    <a:schemeClr val="tx2">
                      <a:lumMod val="75000"/>
                    </a:schemeClr>
                  </a:solidFill>
                </a:rPr>
                <a:t>RMS </a:t>
              </a:r>
              <a:r>
                <a:rPr lang="en-US" altLang="zh-CN" sz="1400" dirty="0" smtClean="0">
                  <a:solidFill>
                    <a:schemeClr val="tx2">
                      <a:lumMod val="75000"/>
                    </a:schemeClr>
                  </a:solidFill>
                </a:rPr>
                <a:t>noise</a:t>
              </a:r>
              <a:endParaRPr lang="zh-CN" altLang="en-US" sz="14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803797" y="2842421"/>
            <a:ext cx="1702868" cy="31034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endParaRPr lang="en-US" altLang="zh-CN" sz="10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233217" y="4077369"/>
            <a:ext cx="8726055" cy="23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signal to noise ratio ~ 23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altLang="zh-CN" sz="14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altLang="zh-CN" sz="14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altLang="zh-CN" sz="14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Noise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data for PXL and pedestal data for IST and SSD are taken at least once per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day without beam, to monitor PXL noise rate, hot pixels, and calibrate IST pedestal.</a:t>
            </a: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254003" y="3370762"/>
            <a:ext cx="2135908" cy="72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hu-HU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IST signal with MIP</a:t>
            </a:r>
          </a:p>
          <a:p>
            <a:pPr>
              <a:lnSpc>
                <a:spcPct val="150000"/>
              </a:lnSpc>
            </a:pPr>
            <a:r>
              <a:rPr lang="hu-HU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MVP ~ 440 ADCs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2542" y="977900"/>
            <a:ext cx="2995930" cy="3964940"/>
          </a:xfrm>
          <a:prstGeom prst="rect">
            <a:avLst/>
          </a:prstGeom>
        </p:spPr>
      </p:pic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5957456" y="5014839"/>
            <a:ext cx="3015673" cy="72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Optimize sub-array thresholds in a PXL sensor for noise rate = 2.e-6</a:t>
            </a:r>
          </a:p>
        </p:txBody>
      </p:sp>
      <p:sp>
        <p:nvSpPr>
          <p:cNvPr id="40" name="标题 1"/>
          <p:cNvSpPr txBox="1">
            <a:spLocks/>
          </p:cNvSpPr>
          <p:nvPr/>
        </p:nvSpPr>
        <p:spPr bwMode="auto">
          <a:xfrm>
            <a:off x="1420087" y="188913"/>
            <a:ext cx="7516091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Signal, Pedestal and Noise Scan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2655463" y="3375408"/>
            <a:ext cx="3327399" cy="72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IST has stable pedestal and RMS level over all channels</a:t>
            </a: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6179128" y="4719274"/>
            <a:ext cx="2930237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r>
              <a:rPr lang="en-US" altLang="zh-CN" sz="1000" dirty="0" smtClean="0"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rPr>
              <a:t>5            2.5          0           -2.5          -5          -7.5</a:t>
            </a: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5945906" y="4751601"/>
            <a:ext cx="3179619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rPr>
              <a:t>threshold with respect to current value  (mV)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8910" y="1028745"/>
            <a:ext cx="50800" cy="2514600"/>
          </a:xfrm>
          <a:prstGeom prst="rect">
            <a:avLst/>
          </a:prstGeom>
        </p:spPr>
      </p:pic>
      <p:pic>
        <p:nvPicPr>
          <p:cNvPr id="31" name="图片 5" descr="hitQaInfo_15100093_wTrackCut_ge2pxlHitAssoc_25TpcFitPoints.eps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1" t="446" r="36130" b="67110"/>
          <a:stretch>
            <a:fillRect/>
          </a:stretch>
        </p:blipFill>
        <p:spPr bwMode="auto">
          <a:xfrm>
            <a:off x="154641" y="985695"/>
            <a:ext cx="2362270" cy="245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5394038" y="1186365"/>
            <a:ext cx="1152236" cy="39754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rPr>
              <a:t>noise rate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934363" y="912090"/>
            <a:ext cx="0" cy="48029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8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26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22300" y="119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标题 1"/>
          <p:cNvSpPr txBox="1">
            <a:spLocks/>
          </p:cNvSpPr>
          <p:nvPr/>
        </p:nvSpPr>
        <p:spPr bwMode="auto">
          <a:xfrm>
            <a:off x="304801" y="188913"/>
            <a:ext cx="85852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Charm Yield, R</a:t>
            </a:r>
            <a:r>
              <a:rPr lang="en-US" altLang="zh-CN" sz="3600" b="1" baseline="-25000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CP</a:t>
            </a:r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 and R</a:t>
            </a:r>
            <a:r>
              <a:rPr lang="en-US" altLang="zh-CN" sz="3600" b="1" baseline="-25000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AA</a:t>
            </a:r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 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254984" y="4580373"/>
            <a:ext cx="3743832" cy="191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Large combinatorial background using primary tracks to reconstruct D</a:t>
            </a:r>
            <a:r>
              <a:rPr lang="en-US" altLang="zh-CN" sz="1600" baseline="30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0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Much better S/B ratio with displaced vertex from HFT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84" y="811128"/>
            <a:ext cx="8039100" cy="3060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3163" y="3831070"/>
            <a:ext cx="4869180" cy="2656332"/>
          </a:xfrm>
          <a:prstGeom prst="rect">
            <a:avLst/>
          </a:prstGeom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4292085" y="5452685"/>
            <a:ext cx="1579689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simulation with HFT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6657402" y="4171553"/>
            <a:ext cx="101236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simulation with HFT</a:t>
            </a:r>
          </a:p>
        </p:txBody>
      </p:sp>
      <p:sp>
        <p:nvSpPr>
          <p:cNvPr id="4" name="Rectangle 3"/>
          <p:cNvSpPr/>
          <p:nvPr/>
        </p:nvSpPr>
        <p:spPr>
          <a:xfrm>
            <a:off x="5237238" y="6470953"/>
            <a:ext cx="2394857" cy="271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HFT CDR (STAR </a:t>
            </a:r>
            <a:r>
              <a:rPr lang="en-US" sz="1100" dirty="0" smtClean="0"/>
              <a:t>Note SN0600</a:t>
            </a:r>
            <a:r>
              <a:rPr lang="en-US" sz="1100" dirty="0"/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9962" y="3849092"/>
            <a:ext cx="3057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arXiv:1404.6185; </a:t>
            </a:r>
            <a:r>
              <a:rPr lang="en-US" sz="1400" dirty="0" err="1"/>
              <a:t>subm</a:t>
            </a:r>
            <a:r>
              <a:rPr lang="en-US" sz="1400" dirty="0"/>
              <a:t>. to PRL</a:t>
            </a:r>
          </a:p>
        </p:txBody>
      </p:sp>
    </p:spTree>
    <p:extLst>
      <p:ext uri="{BB962C8B-B14F-4D97-AF65-F5344CB8AC3E}">
        <p14:creationId xmlns:p14="http://schemas.microsoft.com/office/powerpoint/2010/main" val="197103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27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22300" y="119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标题 1"/>
          <p:cNvSpPr txBox="1">
            <a:spLocks/>
          </p:cNvSpPr>
          <p:nvPr/>
        </p:nvSpPr>
        <p:spPr bwMode="auto">
          <a:xfrm>
            <a:off x="304801" y="140533"/>
            <a:ext cx="85852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Charm Yield, R</a:t>
            </a:r>
            <a:r>
              <a:rPr lang="en-US" altLang="zh-CN" sz="3600" b="1" baseline="-25000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CP</a:t>
            </a:r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 and R</a:t>
            </a:r>
            <a:r>
              <a:rPr lang="en-US" altLang="zh-CN" sz="3600" b="1" baseline="-25000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AA</a:t>
            </a:r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 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304800" y="5529346"/>
            <a:ext cx="8547100" cy="81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Total charm yield                             base line for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charmonium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suppression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&amp; coalescence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R</a:t>
            </a:r>
            <a:r>
              <a:rPr lang="en-US" altLang="zh-CN" sz="1600" baseline="-25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CP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, R</a:t>
            </a:r>
            <a:r>
              <a:rPr lang="en-US" altLang="zh-CN" sz="1600" baseline="-25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AA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                                  energy loss mechanism, QCD in dense medium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2685750" y="6115940"/>
            <a:ext cx="800100" cy="139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2685750" y="5760340"/>
            <a:ext cx="800100" cy="139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2057" y="4961848"/>
            <a:ext cx="3057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arXiv:1404.6185; </a:t>
            </a:r>
            <a:r>
              <a:rPr lang="en-US" sz="1400" dirty="0" err="1"/>
              <a:t>subm</a:t>
            </a:r>
            <a:r>
              <a:rPr lang="en-US" sz="1400" dirty="0"/>
              <a:t>. to PRL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31" y="884179"/>
            <a:ext cx="4787963" cy="40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0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28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22300" y="119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标题 1"/>
          <p:cNvSpPr txBox="1">
            <a:spLocks/>
          </p:cNvSpPr>
          <p:nvPr/>
        </p:nvSpPr>
        <p:spPr bwMode="auto">
          <a:xfrm>
            <a:off x="304801" y="188913"/>
            <a:ext cx="85852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Charm Flow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2806700" y="5200965"/>
            <a:ext cx="800100" cy="139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04800" y="4970559"/>
            <a:ext cx="8597162" cy="154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Charm collectivity                                                light flavor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thermalization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altLang="zh-CN" sz="16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</a:t>
            </a:r>
            <a:r>
              <a:rPr lang="en-US" altLang="zh-CN" sz="1600" baseline="30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0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v</a:t>
            </a:r>
            <a:r>
              <a:rPr lang="en-US" altLang="zh-CN" sz="1600" baseline="-25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2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is a more direct measurement of charm flow than non-photonic electron v</a:t>
            </a:r>
            <a:r>
              <a:rPr lang="en-US" altLang="zh-CN" sz="1600" baseline="-25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2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With HFT STAR is able to measure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</a:t>
            </a:r>
            <a:r>
              <a:rPr lang="en-US" altLang="zh-CN" sz="1600" baseline="300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0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v</a:t>
            </a:r>
            <a:r>
              <a:rPr lang="en-US" altLang="zh-CN" sz="1600" baseline="-250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2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at low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</a:t>
            </a:r>
            <a:r>
              <a:rPr lang="en-US" altLang="zh-CN" sz="1600" baseline="-250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region, which is sensitive to charm flow.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872" y="905387"/>
            <a:ext cx="4464812" cy="3509264"/>
          </a:xfrm>
          <a:prstGeom prst="rect">
            <a:avLst/>
          </a:prstGeom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5499100" y="4211094"/>
            <a:ext cx="33274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STAR projection with HFT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22" y="943112"/>
            <a:ext cx="4275836" cy="34505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721" y="1144819"/>
            <a:ext cx="1766316" cy="6273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37706" y="4074093"/>
            <a:ext cx="2906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Nucl.Phys.A904-905 2013 (2013) 665c-668c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88000" y="4608287"/>
            <a:ext cx="2394857" cy="271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HFT CDR (STAR </a:t>
            </a:r>
            <a:r>
              <a:rPr lang="en-US" sz="1100" dirty="0" smtClean="0"/>
              <a:t>Note SN0600</a:t>
            </a:r>
            <a:r>
              <a:rPr lang="en-US" sz="1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9870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29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22300" y="119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标题 1"/>
          <p:cNvSpPr txBox="1">
            <a:spLocks/>
          </p:cNvSpPr>
          <p:nvPr/>
        </p:nvSpPr>
        <p:spPr bwMode="auto">
          <a:xfrm>
            <a:off x="304801" y="188913"/>
            <a:ext cx="85852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Charm Yield, R</a:t>
            </a:r>
            <a:r>
              <a:rPr lang="en-US" altLang="zh-CN" sz="3600" b="1" baseline="-25000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CP</a:t>
            </a:r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 and R</a:t>
            </a:r>
            <a:r>
              <a:rPr lang="en-US" altLang="zh-CN" sz="3600" b="1" baseline="-25000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AA</a:t>
            </a:r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 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304800" y="5202764"/>
            <a:ext cx="8547100" cy="11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Much better precision with HFT than current STAR measurement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Low radiation length enable reconstruction of D</a:t>
            </a:r>
            <a:r>
              <a:rPr lang="en-US" altLang="zh-CN" sz="1600" baseline="30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0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with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</a:t>
            </a:r>
            <a:r>
              <a:rPr lang="en-US" altLang="zh-CN" sz="1600" baseline="-250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starting from ~0, enabling charm total cross section measurement.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038" y="1031136"/>
            <a:ext cx="4084320" cy="3205480"/>
          </a:xfrm>
          <a:prstGeom prst="rect">
            <a:avLst/>
          </a:prstGeom>
        </p:spPr>
      </p:pic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5486400" y="4149969"/>
            <a:ext cx="33274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STAR projection with HFT</a:t>
            </a:r>
          </a:p>
        </p:txBody>
      </p:sp>
      <p:pic>
        <p:nvPicPr>
          <p:cNvPr id="11" name="Picture 10" descr="Screen Shot 2014-06-17 at 9.36.41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37071"/>
          <a:stretch/>
        </p:blipFill>
        <p:spPr>
          <a:xfrm>
            <a:off x="483804" y="955527"/>
            <a:ext cx="4396505" cy="345923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7392" y="4284528"/>
            <a:ext cx="3057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arXiv:1404.6185; </a:t>
            </a:r>
            <a:r>
              <a:rPr lang="en-US" sz="1400" dirty="0" err="1"/>
              <a:t>subm</a:t>
            </a:r>
            <a:r>
              <a:rPr lang="en-US" sz="1400" dirty="0"/>
              <a:t>. to PRL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27524" y="4632477"/>
            <a:ext cx="2394857" cy="271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HFT CDR (STAR </a:t>
            </a:r>
            <a:r>
              <a:rPr lang="en-US" sz="1100" dirty="0" smtClean="0"/>
              <a:t>Note SN0600</a:t>
            </a:r>
            <a:r>
              <a:rPr lang="en-US" sz="1100" dirty="0"/>
              <a:t>)</a:t>
            </a:r>
          </a:p>
        </p:txBody>
      </p:sp>
      <p:pic>
        <p:nvPicPr>
          <p:cNvPr id="16" name="Picture 15" descr="Screen Shot 2014-06-17 at 9.36.41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r="88069"/>
          <a:stretch/>
        </p:blipFill>
        <p:spPr>
          <a:xfrm>
            <a:off x="48377" y="774099"/>
            <a:ext cx="350774" cy="3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4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3</a:t>
            </a:fld>
            <a:endParaRPr lang="en-US" altLang="zh-CN" sz="1200"/>
          </a:p>
        </p:txBody>
      </p:sp>
      <p:sp>
        <p:nvSpPr>
          <p:cNvPr id="14" name="标题 1"/>
          <p:cNvSpPr txBox="1">
            <a:spLocks/>
          </p:cNvSpPr>
          <p:nvPr/>
        </p:nvSpPr>
        <p:spPr bwMode="auto">
          <a:xfrm>
            <a:off x="466725" y="18891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Physics Motivation</a:t>
            </a:r>
            <a:endParaRPr lang="en-US" altLang="zh-CN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  <a:p>
            <a:pPr algn="ctr"/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168" y="1212966"/>
            <a:ext cx="8757832" cy="4639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Heavy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flavor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m</a:t>
            </a:r>
            <a:r>
              <a:rPr lang="en-US" baseline="-25000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b,c</a:t>
            </a:r>
            <a:r>
              <a:rPr lang="en-US" baseline="-250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&gt;&gt; T</a:t>
            </a:r>
            <a:r>
              <a:rPr lang="en-US" baseline="-250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, Λ</a:t>
            </a:r>
            <a:r>
              <a:rPr lang="en-US" baseline="-250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QCD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,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m</a:t>
            </a:r>
            <a:r>
              <a:rPr lang="en-US" baseline="-25000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u,d,s</a:t>
            </a:r>
            <a:r>
              <a:rPr lang="en-US" baseline="-250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 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Produced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early in initial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hard scatterings                          Good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probe to QGP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otal number conserved in system evolution at RHIC</a:t>
            </a:r>
            <a:endParaRPr lang="en-US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marL="342900" marR="0" indent="-34290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However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, it’s also difficult to study heavy flavor quarks in experiments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Limited yield comparing with light flavor particles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Short lifetimes, large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combinatorial background for direct reconstruction of open heavy flavor hadrons without displaced decay vertex reconstruction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Large kinematics smearing for studies with electrons from semi-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leptonic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decay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 precision vertex detector will be an important tool to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assess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HF physics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.</a:t>
            </a:r>
            <a:endParaRPr lang="en-US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sp>
        <p:nvSpPr>
          <p:cNvPr id="3" name="Right Brace 2"/>
          <p:cNvSpPr/>
          <p:nvPr/>
        </p:nvSpPr>
        <p:spPr>
          <a:xfrm>
            <a:off x="6583722" y="1835720"/>
            <a:ext cx="183377" cy="98136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1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30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22300" y="119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标题 1"/>
          <p:cNvSpPr txBox="1">
            <a:spLocks/>
          </p:cNvSpPr>
          <p:nvPr/>
        </p:nvSpPr>
        <p:spPr bwMode="auto">
          <a:xfrm>
            <a:off x="304801" y="188913"/>
            <a:ext cx="85852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Charm Yield, R</a:t>
            </a:r>
            <a:r>
              <a:rPr lang="en-US" altLang="zh-CN" sz="3600" b="1" baseline="-25000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CP</a:t>
            </a:r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 and R</a:t>
            </a:r>
            <a:r>
              <a:rPr lang="en-US" altLang="zh-CN" sz="3600" b="1" baseline="-25000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AA</a:t>
            </a:r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 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952500"/>
            <a:ext cx="4226814" cy="394284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91844" y="1258501"/>
            <a:ext cx="1580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JHEP09(2012)112 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04800" y="5529346"/>
            <a:ext cx="85471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Probe possible different medium property with different collision energy.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6613" y="1031136"/>
            <a:ext cx="4084320" cy="3205480"/>
          </a:xfrm>
          <a:prstGeom prst="rect">
            <a:avLst/>
          </a:prstGeom>
        </p:spPr>
      </p:pic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5486400" y="4149969"/>
            <a:ext cx="33274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STAR projection with HFT</a:t>
            </a:r>
          </a:p>
        </p:txBody>
      </p:sp>
    </p:spTree>
    <p:extLst>
      <p:ext uri="{BB962C8B-B14F-4D97-AF65-F5344CB8AC3E}">
        <p14:creationId xmlns:p14="http://schemas.microsoft.com/office/powerpoint/2010/main" val="423223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31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22300" y="119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标题 1"/>
          <p:cNvSpPr txBox="1">
            <a:spLocks/>
          </p:cNvSpPr>
          <p:nvPr/>
        </p:nvSpPr>
        <p:spPr bwMode="auto">
          <a:xfrm>
            <a:off x="304801" y="188913"/>
            <a:ext cx="85852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Charm Flow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2806700" y="5225155"/>
            <a:ext cx="800100" cy="139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04800" y="4994749"/>
            <a:ext cx="8547100" cy="154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Charm collectivity                                                light flavor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thermalization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altLang="zh-CN" sz="16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Measurements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at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both LHC and RHIC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will explore the change of media properties with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energy.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16" y="902200"/>
            <a:ext cx="4301744" cy="335153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1781" y="4046445"/>
            <a:ext cx="3352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arXiv:</a:t>
            </a:r>
            <a:r>
              <a:rPr lang="en-US" sz="1200" dirty="0" smtClean="0">
                <a:solidFill>
                  <a:prstClr val="black"/>
                </a:solidFill>
              </a:rPr>
              <a:t>1305.2707 </a:t>
            </a:r>
          </a:p>
          <a:p>
            <a:r>
              <a:rPr lang="hu-HU" sz="1200" dirty="0" smtClean="0"/>
              <a:t>Phys</a:t>
            </a:r>
            <a:r>
              <a:rPr lang="hu-HU" sz="1200" dirty="0"/>
              <a:t>. Rev. Lett. 111 (2013</a:t>
            </a:r>
            <a:r>
              <a:rPr lang="hu-HU" sz="1200" dirty="0" smtClean="0"/>
              <a:t>) 102301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872" y="905387"/>
            <a:ext cx="4464812" cy="3509264"/>
          </a:xfrm>
          <a:prstGeom prst="rect">
            <a:avLst/>
          </a:prstGeom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5499100" y="4211094"/>
            <a:ext cx="33274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STAR projection with HFT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15429" y="4620381"/>
            <a:ext cx="2394857" cy="271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HFT CDR (STAR </a:t>
            </a:r>
            <a:r>
              <a:rPr lang="en-US" sz="1100" dirty="0" smtClean="0"/>
              <a:t>Note SN0600</a:t>
            </a:r>
            <a:r>
              <a:rPr lang="en-US" sz="1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693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32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22300" y="119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标题 1"/>
          <p:cNvSpPr txBox="1">
            <a:spLocks/>
          </p:cNvSpPr>
          <p:nvPr/>
        </p:nvSpPr>
        <p:spPr bwMode="auto">
          <a:xfrm>
            <a:off x="466725" y="18891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HFT Physics Motivation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800" y="901700"/>
            <a:ext cx="4178300" cy="3613150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04800" y="964259"/>
            <a:ext cx="5105400" cy="302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HFT can be used to study heavy flavor production by the measurement of displaced vertices</a:t>
            </a: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</a:t>
            </a:r>
            <a:r>
              <a:rPr lang="en-US" altLang="zh-CN" sz="1600" baseline="300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0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→ K</a:t>
            </a:r>
            <a:r>
              <a:rPr lang="en-US" altLang="zh-CN" sz="1600" baseline="30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-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π</a:t>
            </a:r>
            <a:r>
              <a:rPr lang="en-US" altLang="zh-CN" sz="1600" baseline="300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+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  </a:t>
            </a:r>
            <a:endParaRPr lang="en-US" altLang="zh-CN" sz="16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428750" lvl="2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BR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= 3.83 %  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  </a:t>
            </a:r>
            <a:r>
              <a:rPr lang="en-US" altLang="zh-CN" sz="1600" dirty="0" err="1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cτ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~ 120 </a:t>
            </a:r>
            <a:r>
              <a:rPr lang="en-US" altLang="zh-CN" sz="1600" dirty="0" err="1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→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 K</a:t>
            </a:r>
            <a:r>
              <a:rPr lang="en-US" altLang="zh-CN" sz="1600" baseline="30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-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π</a:t>
            </a:r>
            <a:r>
              <a:rPr lang="en-US" altLang="zh-CN" sz="1600" baseline="300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+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</a:t>
            </a:r>
            <a:endParaRPr lang="en-US" altLang="zh-CN" sz="16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428750" lvl="2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BR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= 5.0 %   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   </a:t>
            </a:r>
            <a:r>
              <a:rPr lang="en-US" altLang="zh-CN" sz="1600" dirty="0" err="1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cτ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~ 60 </a:t>
            </a:r>
            <a:r>
              <a:rPr lang="en-US" altLang="zh-CN" sz="1600" dirty="0" err="1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B mesons → J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/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ψ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+ X   or   e + X     </a:t>
            </a:r>
          </a:p>
          <a:p>
            <a:pPr marL="1428750" lvl="2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cτ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~ 500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7652840"/>
              </p:ext>
            </p:extLst>
          </p:nvPr>
        </p:nvGraphicFramePr>
        <p:xfrm>
          <a:off x="1403350" y="2565026"/>
          <a:ext cx="311150" cy="347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name="Equation" r:id="rId5" imgW="215900" imgH="241300" progId="Equation.3">
                  <p:embed/>
                </p:oleObj>
              </mc:Choice>
              <mc:Fallback>
                <p:oleObj name="Equation" r:id="rId5" imgW="215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03350" y="2565026"/>
                        <a:ext cx="311150" cy="347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>
          <a:xfrm>
            <a:off x="3581400" y="5800725"/>
            <a:ext cx="2413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3581400" y="6159500"/>
            <a:ext cx="2413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3581400" y="5441950"/>
            <a:ext cx="2413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3581400" y="5083175"/>
            <a:ext cx="2413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3581400" y="4724400"/>
            <a:ext cx="2413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304800" y="4468594"/>
            <a:ext cx="8547100" cy="191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Total charm yield                             base line for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charmonium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suppression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&amp; coalescence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R</a:t>
            </a:r>
            <a:r>
              <a:rPr lang="en-US" altLang="zh-CN" sz="1600" baseline="-25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CP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, R</a:t>
            </a:r>
            <a:r>
              <a:rPr lang="en-US" altLang="zh-CN" sz="1600" baseline="-25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AA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of charm and bottom       energy loss in QGP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Charm (D</a:t>
            </a:r>
            <a:r>
              <a:rPr lang="en-US" altLang="zh-CN" sz="1600" baseline="30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0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) flow                             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thermalization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  (           ) angular correlation     interaction with the medium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 /D</a:t>
            </a:r>
            <a:r>
              <a:rPr lang="en-US" altLang="zh-CN" sz="1600" baseline="30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0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                                         test coalescence model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260226"/>
              </p:ext>
            </p:extLst>
          </p:nvPr>
        </p:nvGraphicFramePr>
        <p:xfrm>
          <a:off x="717550" y="6032126"/>
          <a:ext cx="311150" cy="347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" name="Equation" r:id="rId8" imgW="215900" imgH="241300" progId="Equation.3">
                  <p:embed/>
                </p:oleObj>
              </mc:Choice>
              <mc:Fallback>
                <p:oleObj name="Equation" r:id="rId8" imgW="215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7550" y="6032126"/>
                        <a:ext cx="311150" cy="347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4615251"/>
              </p:ext>
            </p:extLst>
          </p:nvPr>
        </p:nvGraphicFramePr>
        <p:xfrm>
          <a:off x="1165225" y="5670550"/>
          <a:ext cx="585788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" name="Equation" r:id="rId9" imgW="406400" imgH="215900" progId="Equation.3">
                  <p:embed/>
                </p:oleObj>
              </mc:Choice>
              <mc:Fallback>
                <p:oleObj name="Equation" r:id="rId9" imgW="406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65225" y="5670550"/>
                        <a:ext cx="585788" cy="31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5624095"/>
              </p:ext>
            </p:extLst>
          </p:nvPr>
        </p:nvGraphicFramePr>
        <p:xfrm>
          <a:off x="723900" y="5670550"/>
          <a:ext cx="274638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" name="Equation" r:id="rId11" imgW="190500" imgH="215900" progId="Equation.3">
                  <p:embed/>
                </p:oleObj>
              </mc:Choice>
              <mc:Fallback>
                <p:oleObj name="Equation" r:id="rId11" imgW="190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23900" y="5670550"/>
                        <a:ext cx="274638" cy="31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009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33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22300" y="119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标题 1"/>
          <p:cNvSpPr txBox="1">
            <a:spLocks/>
          </p:cNvSpPr>
          <p:nvPr/>
        </p:nvSpPr>
        <p:spPr bwMode="auto">
          <a:xfrm>
            <a:off x="304801" y="188913"/>
            <a:ext cx="85852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Charm Yield, R</a:t>
            </a:r>
            <a:r>
              <a:rPr lang="en-US" altLang="zh-CN" sz="3600" b="1" baseline="-25000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CP</a:t>
            </a:r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 and R</a:t>
            </a:r>
            <a:r>
              <a:rPr lang="en-US" altLang="zh-CN" sz="3600" b="1" baseline="-25000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AA</a:t>
            </a:r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 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304800" y="5202764"/>
            <a:ext cx="8547100" cy="11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Much better precision with HFT than current STAR measurement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Low radiation length enable reconstruction of D</a:t>
            </a:r>
            <a:r>
              <a:rPr lang="en-US" altLang="zh-CN" sz="1600" baseline="30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0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with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</a:t>
            </a:r>
            <a:r>
              <a:rPr lang="en-US" altLang="zh-CN" sz="1600" baseline="-250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starting from ~0, enabling charm total cross section measurement.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038" y="1031136"/>
            <a:ext cx="4084320" cy="3205480"/>
          </a:xfrm>
          <a:prstGeom prst="rect">
            <a:avLst/>
          </a:prstGeom>
        </p:spPr>
      </p:pic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5486400" y="4149969"/>
            <a:ext cx="33274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STAR projection with HFT</a:t>
            </a:r>
          </a:p>
        </p:txBody>
      </p:sp>
      <p:pic>
        <p:nvPicPr>
          <p:cNvPr id="11" name="Picture 10" descr="Screen Shot 2014-06-17 at 9.36.41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37071"/>
          <a:stretch/>
        </p:blipFill>
        <p:spPr>
          <a:xfrm>
            <a:off x="483804" y="955527"/>
            <a:ext cx="4396505" cy="345923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7392" y="4284528"/>
            <a:ext cx="3057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arXiv:1404.6185; </a:t>
            </a:r>
            <a:r>
              <a:rPr lang="en-US" sz="1400" dirty="0" err="1"/>
              <a:t>subm</a:t>
            </a:r>
            <a:r>
              <a:rPr lang="en-US" sz="1400" dirty="0"/>
              <a:t>. to PRL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27524" y="4632477"/>
            <a:ext cx="2394857" cy="271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HFT CDR (STAR </a:t>
            </a:r>
            <a:r>
              <a:rPr lang="en-US" sz="1100" dirty="0" smtClean="0"/>
              <a:t>Note SN0600</a:t>
            </a:r>
            <a:r>
              <a:rPr lang="en-US" sz="1100" dirty="0"/>
              <a:t>)</a:t>
            </a:r>
          </a:p>
        </p:txBody>
      </p:sp>
      <p:pic>
        <p:nvPicPr>
          <p:cNvPr id="16" name="Picture 15" descr="Screen Shot 2014-06-17 at 9.36.41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r="88069"/>
          <a:stretch/>
        </p:blipFill>
        <p:spPr>
          <a:xfrm>
            <a:off x="48377" y="774099"/>
            <a:ext cx="350774" cy="3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7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34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22300" y="119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标题 1"/>
          <p:cNvSpPr txBox="1">
            <a:spLocks/>
          </p:cNvSpPr>
          <p:nvPr/>
        </p:nvSpPr>
        <p:spPr bwMode="auto">
          <a:xfrm>
            <a:off x="304801" y="188913"/>
            <a:ext cx="85852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Charm Yield, R</a:t>
            </a:r>
            <a:r>
              <a:rPr lang="en-US" altLang="zh-CN" sz="3600" b="1" baseline="-25000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CP</a:t>
            </a:r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 and R</a:t>
            </a:r>
            <a:r>
              <a:rPr lang="en-US" altLang="zh-CN" sz="3600" b="1" baseline="-25000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AA</a:t>
            </a:r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 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952500"/>
            <a:ext cx="4226814" cy="394284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91844" y="1258501"/>
            <a:ext cx="1580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JHEP09(2012)112 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04800" y="5529346"/>
            <a:ext cx="85471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Probe possible different medium property with different collision energy.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6613" y="1031136"/>
            <a:ext cx="4084320" cy="3205480"/>
          </a:xfrm>
          <a:prstGeom prst="rect">
            <a:avLst/>
          </a:prstGeom>
        </p:spPr>
      </p:pic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5486400" y="4149969"/>
            <a:ext cx="33274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STAR projection with HFT</a:t>
            </a:r>
          </a:p>
        </p:txBody>
      </p:sp>
    </p:spTree>
    <p:extLst>
      <p:ext uri="{BB962C8B-B14F-4D97-AF65-F5344CB8AC3E}">
        <p14:creationId xmlns:p14="http://schemas.microsoft.com/office/powerpoint/2010/main" val="266296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35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22300" y="119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标题 1"/>
          <p:cNvSpPr txBox="1">
            <a:spLocks/>
          </p:cNvSpPr>
          <p:nvPr/>
        </p:nvSpPr>
        <p:spPr bwMode="auto">
          <a:xfrm>
            <a:off x="304801" y="188913"/>
            <a:ext cx="85852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Charm Flow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2806700" y="5225155"/>
            <a:ext cx="800100" cy="139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04800" y="4994749"/>
            <a:ext cx="8547100" cy="154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Charm collectivity                                                light flavor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thermalization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altLang="zh-CN" sz="16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Measurements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at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both LHC and RHIC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will explore the change of media properties with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energy.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16" y="902200"/>
            <a:ext cx="4301744" cy="335153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1781" y="4046445"/>
            <a:ext cx="3352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arXiv:</a:t>
            </a:r>
            <a:r>
              <a:rPr lang="en-US" sz="1200" dirty="0" smtClean="0">
                <a:solidFill>
                  <a:prstClr val="black"/>
                </a:solidFill>
              </a:rPr>
              <a:t>1305.2707 </a:t>
            </a:r>
          </a:p>
          <a:p>
            <a:r>
              <a:rPr lang="hu-HU" sz="1200" dirty="0" smtClean="0"/>
              <a:t>Phys</a:t>
            </a:r>
            <a:r>
              <a:rPr lang="hu-HU" sz="1200" dirty="0"/>
              <a:t>. Rev. Lett. 111 (2013</a:t>
            </a:r>
            <a:r>
              <a:rPr lang="hu-HU" sz="1200" dirty="0" smtClean="0"/>
              <a:t>) 102301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872" y="905387"/>
            <a:ext cx="4464812" cy="3509264"/>
          </a:xfrm>
          <a:prstGeom prst="rect">
            <a:avLst/>
          </a:prstGeom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5499100" y="4211094"/>
            <a:ext cx="33274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STAR projection with HFT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15429" y="4620381"/>
            <a:ext cx="2394857" cy="271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HFT CDR (STAR </a:t>
            </a:r>
            <a:r>
              <a:rPr lang="en-US" sz="1100" dirty="0" smtClean="0"/>
              <a:t>Note SN0600</a:t>
            </a:r>
            <a:r>
              <a:rPr lang="en-US" sz="1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667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4</a:t>
            </a:fld>
            <a:endParaRPr lang="en-US" altLang="zh-CN" sz="1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235" y="665733"/>
            <a:ext cx="3342640" cy="2890520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06160" y="673451"/>
            <a:ext cx="5612749" cy="302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HFT can be used to study heavy flavor production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by reconstruction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of displaced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decay vertices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</a:t>
            </a:r>
            <a:r>
              <a:rPr lang="en-US" altLang="zh-CN" sz="1600" baseline="300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0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→ K</a:t>
            </a:r>
            <a:r>
              <a:rPr lang="en-US" altLang="zh-CN" sz="1600" baseline="30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-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π</a:t>
            </a:r>
            <a:r>
              <a:rPr lang="en-US" altLang="zh-CN" sz="1600" baseline="300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+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  </a:t>
            </a:r>
            <a:endParaRPr lang="en-US" altLang="zh-CN" sz="16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428750" lvl="2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BR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= 3.83 %  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  </a:t>
            </a:r>
            <a:r>
              <a:rPr lang="en-US" altLang="zh-CN" sz="1600" dirty="0" err="1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cτ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~ 120 </a:t>
            </a:r>
            <a:r>
              <a:rPr lang="en-US" altLang="zh-CN" sz="1600" dirty="0" err="1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→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 K</a:t>
            </a:r>
            <a:r>
              <a:rPr lang="en-US" altLang="zh-CN" sz="1600" baseline="30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-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π</a:t>
            </a:r>
            <a:r>
              <a:rPr lang="en-US" altLang="zh-CN" sz="1600" baseline="300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+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</a:t>
            </a:r>
            <a:endParaRPr lang="en-US" altLang="zh-CN" sz="16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428750" lvl="2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BR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= 5.0 %   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   </a:t>
            </a:r>
            <a:r>
              <a:rPr lang="en-US" altLang="zh-CN" sz="1600" dirty="0" err="1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cτ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~ 60 </a:t>
            </a:r>
            <a:r>
              <a:rPr lang="en-US" altLang="zh-CN" sz="1600" dirty="0" err="1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B mesons → J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/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ψ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+ X   or   e + X     </a:t>
            </a:r>
          </a:p>
          <a:p>
            <a:pPr marL="1428750" lvl="2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cτ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~ 500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986228"/>
              </p:ext>
            </p:extLst>
          </p:nvPr>
        </p:nvGraphicFramePr>
        <p:xfrm>
          <a:off x="1280050" y="2249131"/>
          <a:ext cx="311150" cy="347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" name="Equation" r:id="rId5" imgW="215900" imgH="241300" progId="Equation.3">
                  <p:embed/>
                </p:oleObj>
              </mc:Choice>
              <mc:Fallback>
                <p:oleObj name="Equation" r:id="rId5" imgW="215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80050" y="2249131"/>
                        <a:ext cx="311150" cy="347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8471" y="3763789"/>
            <a:ext cx="3463036" cy="2737612"/>
          </a:xfrm>
          <a:prstGeom prst="rect">
            <a:avLst/>
          </a:prstGeom>
        </p:spPr>
      </p:pic>
      <p:sp>
        <p:nvSpPr>
          <p:cNvPr id="34" name="标题 1"/>
          <p:cNvSpPr txBox="1">
            <a:spLocks/>
          </p:cNvSpPr>
          <p:nvPr/>
        </p:nvSpPr>
        <p:spPr bwMode="auto">
          <a:xfrm>
            <a:off x="1431634" y="188913"/>
            <a:ext cx="77123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How </a:t>
            </a:r>
            <a:r>
              <a:rPr lang="en-US" altLang="zh-CN" sz="3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H</a:t>
            </a:r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eavy </a:t>
            </a:r>
            <a:r>
              <a:rPr lang="en-US" altLang="zh-CN" sz="3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F</a:t>
            </a:r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lavor </a:t>
            </a:r>
            <a:r>
              <a:rPr lang="en-US" altLang="zh-CN" sz="3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T</a:t>
            </a:r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racker Helps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3717622" y="5217925"/>
            <a:ext cx="1153197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200" b="1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without HFT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79001" y="5910440"/>
            <a:ext cx="19821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 arXiv:1404.6185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3254" y="3515593"/>
            <a:ext cx="3117850" cy="3105150"/>
          </a:xfrm>
          <a:prstGeom prst="rect">
            <a:avLst/>
          </a:prstGeom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5957445" y="5215631"/>
            <a:ext cx="101236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200" b="1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simulation with HFT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53996" y="5333396"/>
            <a:ext cx="1558640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b="1" dirty="0" smtClean="0">
                <a:solidFill>
                  <a:srgbClr val="3366FF"/>
                </a:solidFill>
                <a:latin typeface="Arial" charset="0"/>
                <a:ea typeface="MS Gothic" charset="0"/>
                <a:cs typeface="MS Gothic" charset="0"/>
              </a:rPr>
              <a:t>s/(</a:t>
            </a:r>
            <a:r>
              <a:rPr lang="en-US" altLang="zh-CN" sz="1400" b="1" dirty="0" err="1" smtClean="0">
                <a:solidFill>
                  <a:srgbClr val="3366FF"/>
                </a:solidFill>
                <a:latin typeface="Arial" charset="0"/>
                <a:ea typeface="MS Gothic" charset="0"/>
                <a:cs typeface="MS Gothic" charset="0"/>
              </a:rPr>
              <a:t>s+b</a:t>
            </a:r>
            <a:r>
              <a:rPr lang="en-US" altLang="zh-CN" sz="1400" b="1" dirty="0" smtClean="0">
                <a:solidFill>
                  <a:srgbClr val="3366FF"/>
                </a:solidFill>
                <a:latin typeface="Arial" charset="0"/>
                <a:ea typeface="MS Gothic" charset="0"/>
                <a:cs typeface="MS Gothic" charset="0"/>
              </a:rPr>
              <a:t>) = 0.0001</a:t>
            </a:r>
          </a:p>
        </p:txBody>
      </p:sp>
    </p:spTree>
    <p:extLst>
      <p:ext uri="{BB962C8B-B14F-4D97-AF65-F5344CB8AC3E}">
        <p14:creationId xmlns:p14="http://schemas.microsoft.com/office/powerpoint/2010/main" val="194507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5</a:t>
            </a:fld>
            <a:endParaRPr lang="en-US" altLang="zh-CN" sz="12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33704" y="4742530"/>
            <a:ext cx="32893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71" y="984951"/>
            <a:ext cx="2859024" cy="2243836"/>
          </a:xfrm>
          <a:prstGeom prst="rect">
            <a:avLst/>
          </a:prstGeom>
        </p:spPr>
      </p:pic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450273" y="3041610"/>
            <a:ext cx="2678543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projection of D</a:t>
            </a:r>
            <a:r>
              <a:rPr lang="en-US" altLang="zh-CN" sz="1400" baseline="30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0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R</a:t>
            </a:r>
            <a:r>
              <a:rPr lang="en-US" altLang="zh-CN" sz="1400" baseline="-25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CP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with HFT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06163" y="3908300"/>
            <a:ext cx="8547100" cy="265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Total charm yield                            baseline for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charmonium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suppression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&amp; coalescence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</a:t>
            </a:r>
            <a:r>
              <a:rPr lang="en-US" altLang="zh-CN" sz="1600" baseline="-25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CP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, R</a:t>
            </a:r>
            <a:r>
              <a:rPr lang="en-US" altLang="zh-CN" sz="1600" baseline="-25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AA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                                  energy loss mechanism, QCD in dense medium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Charm collectivity                         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degree of light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flavor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thermalization</a:t>
            </a:r>
            <a:endParaRPr lang="en-US" altLang="zh-CN" sz="16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Low radiation length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enables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reconstruction of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</a:t>
            </a:r>
            <a:r>
              <a:rPr lang="en-US" altLang="zh-CN" sz="1600" baseline="30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0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down to very low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</a:t>
            </a:r>
            <a:r>
              <a:rPr lang="en-US" altLang="zh-CN" sz="1600" baseline="-250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,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enabling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more direct and precise measurement of total charm cross section and charm flow.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Separating charm and beauty		probing the medium with heavy quarks with different masses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2535443" y="4507006"/>
            <a:ext cx="800100" cy="139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2535443" y="4151406"/>
            <a:ext cx="800100" cy="139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标题 1"/>
          <p:cNvSpPr txBox="1">
            <a:spLocks/>
          </p:cNvSpPr>
          <p:nvPr/>
        </p:nvSpPr>
        <p:spPr bwMode="auto">
          <a:xfrm>
            <a:off x="1616365" y="188913"/>
            <a:ext cx="749299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Examples of Physics with HFT 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377" y="986202"/>
            <a:ext cx="2841244" cy="2233168"/>
          </a:xfrm>
          <a:prstGeom prst="rect">
            <a:avLst/>
          </a:prstGeom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477484" y="3043923"/>
            <a:ext cx="2433789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projection of D</a:t>
            </a:r>
            <a:r>
              <a:rPr lang="en-US" altLang="zh-CN" sz="1400" baseline="30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0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v</a:t>
            </a:r>
            <a:r>
              <a:rPr lang="en-US" altLang="zh-CN" sz="1400" baseline="-250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2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with HFT</a:t>
            </a:r>
          </a:p>
        </p:txBody>
      </p:sp>
      <p:pic>
        <p:nvPicPr>
          <p:cNvPr id="18" name="Picture 3" descr="Picture 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5685" y="884579"/>
            <a:ext cx="2941320" cy="212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6242619" y="2854542"/>
            <a:ext cx="2832101" cy="72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simulation of separating prompt and B decayed J/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ψ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with HFT 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2537758" y="4855671"/>
            <a:ext cx="800100" cy="139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3706158" y="5977888"/>
            <a:ext cx="800100" cy="139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39368" y="3476843"/>
            <a:ext cx="2394857" cy="271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HFT CDR (STAR </a:t>
            </a:r>
            <a:r>
              <a:rPr lang="en-US" sz="1100" dirty="0" smtClean="0"/>
              <a:t>Note SN0600</a:t>
            </a:r>
            <a:r>
              <a:rPr lang="en-US" sz="1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005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 bwMode="auto">
          <a:xfrm>
            <a:off x="466725" y="18891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HFT in STAR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sp>
        <p:nvSpPr>
          <p:cNvPr id="55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6</a:t>
            </a:fld>
            <a:endParaRPr lang="en-US" altLang="zh-CN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708" y="1065645"/>
            <a:ext cx="6484620" cy="4792980"/>
          </a:xfrm>
          <a:prstGeom prst="rect">
            <a:avLst/>
          </a:prstGeom>
        </p:spPr>
      </p:pic>
      <p:sp>
        <p:nvSpPr>
          <p:cNvPr id="28" name="Line 10"/>
          <p:cNvSpPr>
            <a:spLocks noChangeShapeType="1"/>
          </p:cNvSpPr>
          <p:nvPr/>
        </p:nvSpPr>
        <p:spPr bwMode="auto">
          <a:xfrm flipH="1" flipV="1">
            <a:off x="3232726" y="1108363"/>
            <a:ext cx="2539999" cy="1951181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11"/>
          <p:cNvSpPr>
            <a:spLocks/>
          </p:cNvSpPr>
          <p:nvPr/>
        </p:nvSpPr>
        <p:spPr bwMode="auto">
          <a:xfrm>
            <a:off x="249650" y="867096"/>
            <a:ext cx="2998086" cy="492443"/>
          </a:xfrm>
          <a:prstGeom prst="rect">
            <a:avLst/>
          </a:prstGeom>
          <a:solidFill>
            <a:schemeClr val="bg1"/>
          </a:solidFill>
          <a:ln w="12700">
            <a:solidFill>
              <a:srgbClr val="791118"/>
            </a:solidFill>
            <a:miter lim="800000"/>
            <a:headEnd/>
            <a:tailEnd/>
          </a:ln>
        </p:spPr>
        <p:txBody>
          <a:bodyPr wrap="square" lIns="0" tIns="0" rIns="40639" bIns="0" anchor="ctr">
            <a:spAutoFit/>
          </a:bodyPr>
          <a:lstStyle/>
          <a:p>
            <a:pPr marL="39688" defTabSz="457200"/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Tracking &amp; </a:t>
            </a:r>
            <a:r>
              <a:rPr lang="en-US" sz="1600" dirty="0" err="1" smtClean="0">
                <a:solidFill>
                  <a:srgbClr val="0C0572"/>
                </a:solidFill>
                <a:latin typeface="Arial Black" charset="0"/>
              </a:rPr>
              <a:t>dE</a:t>
            </a:r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/dx: </a:t>
            </a:r>
          </a:p>
          <a:p>
            <a:pPr marL="39688" defTabSz="457200"/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Time Projection Chamber</a:t>
            </a:r>
            <a:endParaRPr lang="en-US" sz="1600" dirty="0">
              <a:solidFill>
                <a:srgbClr val="0C0572"/>
              </a:solidFill>
              <a:latin typeface="Comic Sans MS" charset="0"/>
              <a:sym typeface="Comic Sans MS" charset="0"/>
            </a:endParaRPr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 flipV="1">
            <a:off x="6119091" y="1881909"/>
            <a:ext cx="1650999" cy="8890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 flipH="1" flipV="1">
            <a:off x="5333999" y="1350815"/>
            <a:ext cx="323274" cy="1373911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Rectangle 18"/>
          <p:cNvSpPr>
            <a:spLocks/>
          </p:cNvSpPr>
          <p:nvPr/>
        </p:nvSpPr>
        <p:spPr bwMode="auto">
          <a:xfrm>
            <a:off x="3922899" y="871466"/>
            <a:ext cx="2703279" cy="492443"/>
          </a:xfrm>
          <a:prstGeom prst="rect">
            <a:avLst/>
          </a:prstGeom>
          <a:solidFill>
            <a:schemeClr val="bg1"/>
          </a:solidFill>
          <a:ln w="12700">
            <a:solidFill>
              <a:srgbClr val="791118"/>
            </a:solidFill>
            <a:miter lim="800000"/>
            <a:headEnd/>
            <a:tailEnd/>
          </a:ln>
        </p:spPr>
        <p:txBody>
          <a:bodyPr wrap="square" lIns="0" tIns="0" rIns="40639" bIns="0" anchor="ctr">
            <a:spAutoFit/>
          </a:bodyPr>
          <a:lstStyle/>
          <a:p>
            <a:pPr marL="39688" defTabSz="457200"/>
            <a:r>
              <a:rPr lang="en-US" sz="1600" dirty="0">
                <a:solidFill>
                  <a:srgbClr val="0C0572"/>
                </a:solidFill>
                <a:latin typeface="Arial Black" charset="0"/>
              </a:rPr>
              <a:t>Particle ID: </a:t>
            </a:r>
            <a:endParaRPr lang="en-US" sz="1600" dirty="0" smtClean="0">
              <a:solidFill>
                <a:srgbClr val="0C0572"/>
              </a:solidFill>
              <a:latin typeface="Arial Black" charset="0"/>
            </a:endParaRPr>
          </a:p>
          <a:p>
            <a:pPr marL="39688" defTabSz="457200"/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Time Of Flight detector</a:t>
            </a:r>
            <a:endParaRPr lang="en-US" sz="1600" dirty="0">
              <a:solidFill>
                <a:srgbClr val="0C0572"/>
              </a:solidFill>
              <a:latin typeface="Comic Sans MS" charset="0"/>
              <a:sym typeface="Comic Sans MS" charset="0"/>
            </a:endParaRPr>
          </a:p>
        </p:txBody>
      </p:sp>
      <p:sp>
        <p:nvSpPr>
          <p:cNvPr id="36" name="Rectangle 4"/>
          <p:cNvSpPr>
            <a:spLocks/>
          </p:cNvSpPr>
          <p:nvPr/>
        </p:nvSpPr>
        <p:spPr bwMode="auto">
          <a:xfrm>
            <a:off x="5357091" y="3267364"/>
            <a:ext cx="646545" cy="507998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/>
          </a:p>
        </p:txBody>
      </p:sp>
      <p:sp>
        <p:nvSpPr>
          <p:cNvPr id="53" name="Line 5"/>
          <p:cNvSpPr>
            <a:spLocks noChangeShapeType="1"/>
          </p:cNvSpPr>
          <p:nvPr/>
        </p:nvSpPr>
        <p:spPr bwMode="auto">
          <a:xfrm flipH="1">
            <a:off x="1662544" y="3278909"/>
            <a:ext cx="3706091" cy="808181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6"/>
          <p:cNvSpPr>
            <a:spLocks noChangeShapeType="1"/>
          </p:cNvSpPr>
          <p:nvPr/>
        </p:nvSpPr>
        <p:spPr bwMode="auto">
          <a:xfrm flipH="1">
            <a:off x="3163455" y="3775364"/>
            <a:ext cx="2840180" cy="2020454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12"/>
          <p:cNvSpPr>
            <a:spLocks noChangeShapeType="1"/>
          </p:cNvSpPr>
          <p:nvPr/>
        </p:nvSpPr>
        <p:spPr bwMode="auto">
          <a:xfrm flipV="1">
            <a:off x="6892636" y="1870363"/>
            <a:ext cx="877455" cy="1443181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Rectangle 9"/>
          <p:cNvSpPr>
            <a:spLocks/>
          </p:cNvSpPr>
          <p:nvPr/>
        </p:nvSpPr>
        <p:spPr bwMode="auto">
          <a:xfrm>
            <a:off x="330200" y="3536950"/>
            <a:ext cx="1905000" cy="501650"/>
          </a:xfrm>
          <a:prstGeom prst="rect">
            <a:avLst/>
          </a:prstGeom>
          <a:solidFill>
            <a:schemeClr val="bg1"/>
          </a:solidFill>
          <a:ln w="12700">
            <a:solidFill>
              <a:srgbClr val="791118"/>
            </a:solidFill>
            <a:miter lim="800000"/>
            <a:headEnd/>
            <a:tailEnd/>
          </a:ln>
        </p:spPr>
        <p:txBody>
          <a:bodyPr lIns="0" tIns="0" rIns="40639" bIns="0" anchor="ctr">
            <a:spAutoFit/>
          </a:bodyPr>
          <a:lstStyle/>
          <a:p>
            <a:pPr marL="39688" defTabSz="457200"/>
            <a:r>
              <a:rPr lang="en-US" sz="1600" dirty="0">
                <a:solidFill>
                  <a:srgbClr val="96151F"/>
                </a:solidFill>
                <a:latin typeface="Arial Black" charset="0"/>
              </a:rPr>
              <a:t>Heavy Flavor Tracker (run 14)</a:t>
            </a:r>
            <a:endParaRPr lang="en-US" sz="1600" dirty="0">
              <a:solidFill>
                <a:srgbClr val="0C0572"/>
              </a:solidFill>
              <a:latin typeface="Comic Sans MS" charset="0"/>
              <a:sym typeface="Comic Sans MS" charset="0"/>
            </a:endParaRPr>
          </a:p>
        </p:txBody>
      </p:sp>
      <p:sp>
        <p:nvSpPr>
          <p:cNvPr id="64" name="Rectangle 17"/>
          <p:cNvSpPr>
            <a:spLocks/>
          </p:cNvSpPr>
          <p:nvPr/>
        </p:nvSpPr>
        <p:spPr bwMode="auto">
          <a:xfrm>
            <a:off x="6667500" y="874268"/>
            <a:ext cx="2273300" cy="984885"/>
          </a:xfrm>
          <a:prstGeom prst="rect">
            <a:avLst/>
          </a:prstGeom>
          <a:solidFill>
            <a:schemeClr val="bg1"/>
          </a:solidFill>
          <a:ln w="12700">
            <a:solidFill>
              <a:srgbClr val="791118"/>
            </a:solidFill>
            <a:miter lim="800000"/>
            <a:headEnd/>
            <a:tailEnd/>
          </a:ln>
        </p:spPr>
        <p:txBody>
          <a:bodyPr lIns="0" tIns="0" rIns="40639" bIns="0" anchor="ctr">
            <a:spAutoFit/>
          </a:bodyPr>
          <a:lstStyle/>
          <a:p>
            <a:pPr marL="39688" algn="ctr" defTabSz="457200"/>
            <a:r>
              <a:rPr lang="en-US" sz="1600" dirty="0">
                <a:solidFill>
                  <a:srgbClr val="0C0572"/>
                </a:solidFill>
                <a:latin typeface="Arial Black" charset="0"/>
              </a:rPr>
              <a:t>Electromagnetic </a:t>
            </a:r>
            <a:r>
              <a:rPr lang="en-US" sz="1600" dirty="0" err="1">
                <a:solidFill>
                  <a:srgbClr val="0C0572"/>
                </a:solidFill>
                <a:latin typeface="Arial Black" charset="0"/>
              </a:rPr>
              <a:t>Calorimetry</a:t>
            </a:r>
            <a:r>
              <a:rPr lang="en-US" sz="1600" dirty="0">
                <a:solidFill>
                  <a:srgbClr val="0C0572"/>
                </a:solidFill>
                <a:latin typeface="Arial Black" charset="0"/>
              </a:rPr>
              <a:t>:</a:t>
            </a:r>
          </a:p>
          <a:p>
            <a:pPr marL="39688" algn="ctr" defTabSz="457200"/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Barrel EMC</a:t>
            </a:r>
          </a:p>
          <a:p>
            <a:pPr marL="39688" algn="ctr" defTabSz="457200"/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+</a:t>
            </a:r>
            <a:r>
              <a:rPr lang="en-US" sz="1600" dirty="0" err="1" smtClean="0">
                <a:solidFill>
                  <a:srgbClr val="0C0572"/>
                </a:solidFill>
                <a:latin typeface="Arial Black" charset="0"/>
              </a:rPr>
              <a:t>Endcap</a:t>
            </a:r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 EMC</a:t>
            </a:r>
            <a:endParaRPr lang="en-US" sz="1600" b="1" dirty="0">
              <a:solidFill>
                <a:srgbClr val="0C0572"/>
              </a:solidFill>
              <a:latin typeface="Arial Black" charset="0"/>
            </a:endParaRPr>
          </a:p>
        </p:txBody>
      </p:sp>
      <p:sp>
        <p:nvSpPr>
          <p:cNvPr id="65" name="Line 10"/>
          <p:cNvSpPr>
            <a:spLocks noChangeShapeType="1"/>
          </p:cNvSpPr>
          <p:nvPr/>
        </p:nvSpPr>
        <p:spPr bwMode="auto">
          <a:xfrm flipH="1" flipV="1">
            <a:off x="2724724" y="2944091"/>
            <a:ext cx="1408548" cy="103909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" name="Rectangle 9"/>
          <p:cNvSpPr>
            <a:spLocks/>
          </p:cNvSpPr>
          <p:nvPr/>
        </p:nvSpPr>
        <p:spPr bwMode="auto">
          <a:xfrm>
            <a:off x="215900" y="2692400"/>
            <a:ext cx="2514600" cy="501650"/>
          </a:xfrm>
          <a:prstGeom prst="rect">
            <a:avLst/>
          </a:prstGeom>
          <a:solidFill>
            <a:schemeClr val="bg1"/>
          </a:solidFill>
          <a:ln w="12700">
            <a:solidFill>
              <a:srgbClr val="791118"/>
            </a:solidFill>
            <a:miter lim="800000"/>
            <a:headEnd/>
            <a:tailEnd/>
          </a:ln>
        </p:spPr>
        <p:txBody>
          <a:bodyPr lIns="0" tIns="0" rIns="40639" bIns="0" anchor="ctr">
            <a:spAutoFit/>
          </a:bodyPr>
          <a:lstStyle/>
          <a:p>
            <a:pPr marL="39688" defTabSz="457200"/>
            <a:r>
              <a:rPr lang="en-US" sz="1600" dirty="0" err="1">
                <a:solidFill>
                  <a:srgbClr val="96151F"/>
                </a:solidFill>
                <a:latin typeface="Arial Black" charset="0"/>
              </a:rPr>
              <a:t>Muon</a:t>
            </a:r>
            <a:r>
              <a:rPr lang="en-US" sz="1600" dirty="0">
                <a:solidFill>
                  <a:srgbClr val="96151F"/>
                </a:solidFill>
                <a:latin typeface="Arial Black" charset="0"/>
              </a:rPr>
              <a:t> Telescope Detector (runs 13/14)</a:t>
            </a:r>
            <a:endParaRPr lang="en-US" sz="1400" dirty="0">
              <a:solidFill>
                <a:srgbClr val="0C0572"/>
              </a:solidFill>
              <a:latin typeface="Comic Sans MS" charset="0"/>
              <a:sym typeface="Comic Sans MS" charset="0"/>
            </a:endParaRPr>
          </a:p>
        </p:txBody>
      </p:sp>
      <p:sp>
        <p:nvSpPr>
          <p:cNvPr id="69" name="Text Box 2"/>
          <p:cNvSpPr txBox="1">
            <a:spLocks noChangeArrowheads="1"/>
          </p:cNvSpPr>
          <p:nvPr/>
        </p:nvSpPr>
        <p:spPr bwMode="auto">
          <a:xfrm>
            <a:off x="3518440" y="5929735"/>
            <a:ext cx="528017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Full azimuthal particle identification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at mid-rapidity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70" name="Oval 4"/>
          <p:cNvSpPr>
            <a:spLocks noChangeArrowheads="1"/>
          </p:cNvSpPr>
          <p:nvPr/>
        </p:nvSpPr>
        <p:spPr bwMode="auto">
          <a:xfrm>
            <a:off x="179388" y="4078288"/>
            <a:ext cx="3389312" cy="2093912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 defTabSz="457200"/>
            <a:endParaRPr lang="en-US" altLang="zh-CN"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2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7</a:t>
            </a:fld>
            <a:endParaRPr lang="en-US" altLang="zh-CN" sz="12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10" y="754935"/>
            <a:ext cx="3584448" cy="31617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41" y="3963304"/>
            <a:ext cx="3972560" cy="2255520"/>
          </a:xfrm>
          <a:prstGeom prst="rect">
            <a:avLst/>
          </a:prstGeom>
        </p:spPr>
      </p:pic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4277482" y="4299446"/>
            <a:ext cx="4127610" cy="169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u="sng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I</a:t>
            </a:r>
            <a:r>
              <a:rPr lang="en-US" altLang="zh-CN" sz="1400" u="sng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ntermediate </a:t>
            </a:r>
            <a:r>
              <a:rPr lang="en-US" altLang="zh-CN" sz="1400" u="sng" dirty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S</a:t>
            </a:r>
            <a:r>
              <a:rPr lang="en-US" altLang="zh-CN" sz="1400" u="sng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ilicon </a:t>
            </a:r>
            <a:r>
              <a:rPr lang="en-US" altLang="zh-CN" sz="1400" u="sng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T</a:t>
            </a:r>
            <a:r>
              <a:rPr lang="en-US" altLang="zh-CN" sz="1400" u="sng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racker: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single-sided double-metal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silicon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pad 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sensors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with 600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×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6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mm pitch</a:t>
            </a:r>
          </a:p>
          <a:p>
            <a:pPr>
              <a:lnSpc>
                <a:spcPct val="150000"/>
              </a:lnSpc>
            </a:pP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σ</a:t>
            </a:r>
            <a:r>
              <a:rPr lang="en-US" altLang="zh-CN" sz="1400" baseline="-250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</a:t>
            </a:r>
            <a:r>
              <a:rPr lang="en-US" altLang="zh-CN" sz="1400" baseline="-25000" dirty="0" err="1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-φ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: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170 </a:t>
            </a:r>
            <a:r>
              <a:rPr lang="en-US" altLang="zh-CN" sz="1400" dirty="0" err="1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     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σ</a:t>
            </a:r>
            <a:r>
              <a:rPr lang="en-US" altLang="zh-CN" sz="1400" baseline="-250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z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: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1800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endParaRPr lang="en-US" altLang="zh-CN" sz="14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radius: 14 cm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      X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/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X</a:t>
            </a:r>
            <a:r>
              <a:rPr lang="en-US" altLang="zh-CN" sz="1400" baseline="-25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0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&lt; 1.5 %</a:t>
            </a: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92702" y="6264478"/>
            <a:ext cx="8697301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The task of SSD and IST is to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connect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the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tracks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from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the TPC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to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PXL in a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high hit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density environment. </a:t>
            </a: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7783" y="3925454"/>
            <a:ext cx="7749308" cy="234603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248727" y="808181"/>
            <a:ext cx="4768273" cy="359063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0092" y="1713099"/>
            <a:ext cx="3566668" cy="2655570"/>
          </a:xfrm>
          <a:prstGeom prst="rect">
            <a:avLst/>
          </a:prstGeom>
        </p:spPr>
      </p:pic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4214073" y="688067"/>
            <a:ext cx="4953002" cy="23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u="sng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S</a:t>
            </a:r>
            <a:r>
              <a:rPr lang="en-US" altLang="zh-CN" sz="1400" u="sng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ilicon </a:t>
            </a:r>
            <a:r>
              <a:rPr lang="en-US" altLang="zh-CN" sz="1400" u="sng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S</a:t>
            </a:r>
            <a:r>
              <a:rPr lang="en-US" altLang="zh-CN" sz="1400" u="sng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trip </a:t>
            </a:r>
            <a:r>
              <a:rPr lang="en-US" altLang="zh-CN" sz="1400" u="sng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D</a:t>
            </a:r>
            <a:r>
              <a:rPr lang="en-US" altLang="zh-CN" sz="1400" u="sng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etector: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existing detector with new faster electronics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double sided silicon strip modules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with 95 </a:t>
            </a:r>
            <a:r>
              <a:rPr lang="en-US" altLang="zh-CN" sz="1400" dirty="0" err="1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pitch</a:t>
            </a: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σ</a:t>
            </a:r>
            <a:r>
              <a:rPr lang="en-US" altLang="zh-CN" sz="1400" baseline="-250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r-φ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: 20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σ</a:t>
            </a:r>
            <a:r>
              <a:rPr lang="en-US" altLang="zh-CN" sz="1400" baseline="-250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z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: 740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endParaRPr lang="en-US" altLang="zh-CN" sz="14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radius: 22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cm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X/X</a:t>
            </a:r>
            <a:r>
              <a:rPr lang="en-US" altLang="zh-CN" sz="1400" baseline="-25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0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: 1 %</a:t>
            </a:r>
            <a:endParaRPr lang="en-US" altLang="zh-CN" sz="1400" dirty="0" smtClean="0">
              <a:solidFill>
                <a:srgbClr val="FF000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4" name="标题 1"/>
          <p:cNvSpPr txBox="1">
            <a:spLocks/>
          </p:cNvSpPr>
          <p:nvPr/>
        </p:nvSpPr>
        <p:spPr bwMode="auto">
          <a:xfrm>
            <a:off x="466725" y="5834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HFT Design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50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8</a:t>
            </a:fld>
            <a:endParaRPr lang="en-US" altLang="zh-CN" sz="1200"/>
          </a:p>
        </p:txBody>
      </p:sp>
      <p:sp>
        <p:nvSpPr>
          <p:cNvPr id="14" name="标题 1"/>
          <p:cNvSpPr txBox="1">
            <a:spLocks/>
          </p:cNvSpPr>
          <p:nvPr/>
        </p:nvSpPr>
        <p:spPr bwMode="auto">
          <a:xfrm>
            <a:off x="466725" y="-1007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Pixel Detector Design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4156364" y="627669"/>
            <a:ext cx="4987636" cy="492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P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</a:t>
            </a:r>
            <a:r>
              <a:rPr lang="en-US" altLang="zh-CN" sz="1400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X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E</a:t>
            </a:r>
            <a:r>
              <a:rPr lang="en-US" altLang="zh-CN" sz="1400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L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detector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MS Gothic" charset="0"/>
                <a:cs typeface="MS Gothic" charset="0"/>
              </a:rPr>
              <a:t>10 sectors * 4 ladders (1 inner + 3 outer) * 10 </a:t>
            </a:r>
            <a:r>
              <a:rPr lang="en-US" altLang="zh-CN" sz="1400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M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onolithic </a:t>
            </a:r>
            <a:r>
              <a:rPr lang="en-US" altLang="zh-CN" sz="1400" dirty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A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ctive </a:t>
            </a:r>
            <a:r>
              <a:rPr lang="en-US" altLang="zh-CN" sz="1400" dirty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P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ixel </a:t>
            </a:r>
            <a:r>
              <a:rPr lang="en-US" altLang="zh-CN" sz="1400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S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ensors (MAPS)</a:t>
            </a: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20.7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pixel pitch</a:t>
            </a: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thinned down to 50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endParaRPr lang="en-US" altLang="zh-CN" sz="14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used in a collider experiment for the first time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light carbon fiber support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radius: </a:t>
            </a: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2.9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cm (inner) </a:t>
            </a: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8.2 cm (outer)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σ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:                            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      = </a:t>
            </a:r>
            <a:r>
              <a:rPr lang="en-US" altLang="zh-CN" sz="1400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7.8 </a:t>
            </a:r>
            <a:r>
              <a:rPr lang="en-US" altLang="zh-CN" sz="1400" dirty="0" err="1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r>
              <a:rPr lang="en-US" altLang="zh-CN" sz="1400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      </a:t>
            </a:r>
            <a:r>
              <a:rPr lang="en-US" altLang="zh-CN" sz="14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MS Gothic" charset="0"/>
                <a:cs typeface="MS Gothic" charset="0"/>
              </a:rPr>
              <a:t>vibration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X/X</a:t>
            </a:r>
            <a:r>
              <a:rPr lang="en-US" altLang="zh-CN" sz="1400" baseline="-25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0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: </a:t>
            </a:r>
            <a:r>
              <a:rPr lang="en-US" altLang="zh-CN" sz="1400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0.4 %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/ layer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360 M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pixels in total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air cooled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83" y="831288"/>
            <a:ext cx="4044950" cy="272415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909457" y="1535545"/>
            <a:ext cx="1558634" cy="4502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3394364" y="2355275"/>
            <a:ext cx="1062181" cy="4271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C:\Users\HW-CP-home\Pictures\PXL_photos_2014_install\P101062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720" y="2634701"/>
            <a:ext cx="2208526" cy="330597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73183" y="5414427"/>
            <a:ext cx="5795818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3 kinematic mounts locate the PXL half on the PXL supporting tube.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521" y="3970482"/>
            <a:ext cx="2682240" cy="1455420"/>
          </a:xfrm>
          <a:prstGeom prst="rect">
            <a:avLst/>
          </a:prstGeom>
        </p:spPr>
      </p:pic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2528466" y="3604104"/>
            <a:ext cx="1443169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xyz constraint</a:t>
            </a: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87051" y="3814231"/>
            <a:ext cx="1235364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xy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constraint</a:t>
            </a: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512631" y="4994176"/>
            <a:ext cx="1235364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x constraint</a:t>
            </a: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cxnSp>
        <p:nvCxnSpPr>
          <p:cNvPr id="26" name="Straight Arrow Connector 25"/>
          <p:cNvCxnSpPr>
            <a:stCxn id="22" idx="2"/>
          </p:cNvCxnSpPr>
          <p:nvPr/>
        </p:nvCxnSpPr>
        <p:spPr>
          <a:xfrm flipH="1">
            <a:off x="2817105" y="4001649"/>
            <a:ext cx="432946" cy="1085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304648" y="4064000"/>
            <a:ext cx="692728" cy="1154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547103" y="5183909"/>
            <a:ext cx="727363" cy="692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150097" y="5791246"/>
            <a:ext cx="8809176" cy="72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PXL insertion can be done in ~12 hours, by pushing PXL halves along rails and latching on kinematic mounts.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2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sets of PXL detectors and 40 spare ladders are made, to replace damaged detector units when needed.</a:t>
            </a: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2158604"/>
              </p:ext>
            </p:extLst>
          </p:nvPr>
        </p:nvGraphicFramePr>
        <p:xfrm>
          <a:off x="4852506" y="3857625"/>
          <a:ext cx="1428218" cy="460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5" name="Equation" r:id="rId8" imgW="1181100" imgH="381000" progId="Equation.3">
                  <p:embed/>
                </p:oleObj>
              </mc:Choice>
              <mc:Fallback>
                <p:oleObj name="Equation" r:id="rId8" imgW="1181100" imgH="381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52506" y="3857625"/>
                        <a:ext cx="1428218" cy="460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/>
          <p:cNvCxnSpPr/>
          <p:nvPr/>
        </p:nvCxnSpPr>
        <p:spPr>
          <a:xfrm flipV="1">
            <a:off x="6130636" y="4156365"/>
            <a:ext cx="0" cy="1962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40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9</a:t>
            </a:fld>
            <a:endParaRPr lang="en-US" altLang="zh-CN" sz="12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r="3169"/>
          <a:stretch>
            <a:fillRect/>
          </a:stretch>
        </p:blipFill>
        <p:spPr bwMode="auto">
          <a:xfrm>
            <a:off x="147786" y="683546"/>
            <a:ext cx="2625737" cy="216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10" y="2815946"/>
            <a:ext cx="2881884" cy="3637788"/>
          </a:xfrm>
          <a:prstGeom prst="rect">
            <a:avLst/>
          </a:prstGeom>
        </p:spPr>
      </p:pic>
      <p:pic>
        <p:nvPicPr>
          <p:cNvPr id="26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756" y="743542"/>
            <a:ext cx="3977640" cy="399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94672" y="2660093"/>
            <a:ext cx="2837874" cy="36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9725" indent="-339725" defTabSz="457200"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defTabSz="457200"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defTabSz="457200"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457200"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457200"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GB" altLang="en-US" sz="1200" dirty="0">
                <a:solidFill>
                  <a:srgbClr val="000000"/>
                </a:solidFill>
              </a:rPr>
              <a:t>MAPS pixel cross-section </a:t>
            </a:r>
            <a:r>
              <a:rPr lang="en-GB" altLang="en-US" sz="1200" dirty="0" smtClean="0">
                <a:solidFill>
                  <a:srgbClr val="000000"/>
                </a:solidFill>
              </a:rPr>
              <a:t>(not to scale)</a:t>
            </a:r>
            <a:endParaRPr lang="en-GB" altLang="en-US" sz="1200" dirty="0">
              <a:solidFill>
                <a:srgbClr val="000000"/>
              </a:solidFill>
            </a:endParaRPr>
          </a:p>
        </p:txBody>
      </p:sp>
      <p:sp>
        <p:nvSpPr>
          <p:cNvPr id="28" name="标题 1"/>
          <p:cNvSpPr txBox="1">
            <a:spLocks/>
          </p:cNvSpPr>
          <p:nvPr/>
        </p:nvSpPr>
        <p:spPr bwMode="auto">
          <a:xfrm>
            <a:off x="1581720" y="188913"/>
            <a:ext cx="72898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Monolithic Active Pixel Sensors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3198078" y="5206602"/>
            <a:ext cx="6049818" cy="136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GB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standard commercial CMOS technology</a:t>
            </a:r>
          </a:p>
          <a:p>
            <a:pPr marL="285750" indent="-285750" eaLnBrk="1" hangingPunct="1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GB" altLang="en-US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</a:t>
            </a:r>
            <a:r>
              <a:rPr lang="en-GB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ensor </a:t>
            </a:r>
            <a:r>
              <a:rPr lang="en-GB" altLang="en-US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and signal processing are integrated in the same silicon </a:t>
            </a:r>
            <a:r>
              <a:rPr lang="en-GB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wafer</a:t>
            </a:r>
          </a:p>
          <a:p>
            <a:pPr marL="285750" indent="-285750" eaLnBrk="1" hangingPunct="1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GB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discriminator &amp; zero suppression in sensor, readout raw hits directly</a:t>
            </a:r>
            <a:endParaRPr lang="en-GB" altLang="en-US" sz="14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marL="285750" lvl="1" eaLnBrk="1" hangingPunct="1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GB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integration time </a:t>
            </a:r>
            <a:r>
              <a:rPr lang="el-GR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185.6 μs</a:t>
            </a:r>
            <a:endParaRPr lang="el-GR" altLang="en-US" sz="14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5784249" y="2565012"/>
            <a:ext cx="2863273" cy="104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0" lvl="1" indent="0" algn="ctr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Reticle </a:t>
            </a:r>
            <a:r>
              <a:rPr lang="en-US" altLang="en-US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size (~ 4 cm²</a:t>
            </a:r>
            <a:r>
              <a:rPr lang="en-US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)</a:t>
            </a:r>
            <a:endParaRPr lang="en-US" altLang="en-US" sz="14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marL="0" lvl="1" indent="0" algn="ctr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928 </a:t>
            </a:r>
            <a:r>
              <a:rPr lang="en-US" altLang="en-US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x </a:t>
            </a:r>
            <a:r>
              <a:rPr lang="en-US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960 ~= 890 </a:t>
            </a:r>
            <a:r>
              <a:rPr lang="en-US" altLang="en-US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k </a:t>
            </a:r>
            <a:r>
              <a:rPr lang="en-US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pixels</a:t>
            </a:r>
          </a:p>
          <a:p>
            <a:pPr marL="0" lvl="1" indent="0" algn="ctr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altLang="en-US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Pixel pitch 20.7 </a:t>
            </a:r>
            <a:r>
              <a:rPr lang="en-US" altLang="en-US" sz="1400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μm</a:t>
            </a:r>
            <a:r>
              <a:rPr lang="en-US" altLang="en-US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2164" y="3702637"/>
            <a:ext cx="254000" cy="330200"/>
          </a:xfrm>
          <a:prstGeom prst="rect">
            <a:avLst/>
          </a:prstGeom>
        </p:spPr>
      </p:pic>
      <p:pic>
        <p:nvPicPr>
          <p:cNvPr id="33" name="Picture 3" descr="Leo.jpg"/>
          <p:cNvPicPr>
            <a:picLocks noChangeAspect="1"/>
          </p:cNvPicPr>
          <p:nvPr/>
        </p:nvPicPr>
        <p:blipFill>
          <a:blip r:embed="rId8"/>
          <a:srcRect l="21106" r="21330" b="25533"/>
          <a:stretch>
            <a:fillRect/>
          </a:stretch>
        </p:blipFill>
        <p:spPr bwMode="auto">
          <a:xfrm>
            <a:off x="3574480" y="3139036"/>
            <a:ext cx="1239975" cy="1447755"/>
          </a:xfrm>
          <a:prstGeom prst="rect">
            <a:avLst/>
          </a:prstGeom>
          <a:blipFill dpi="0" rotWithShape="1">
            <a:blip r:embed="rId9">
              <a:alphaModFix amt="73000"/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2703945" y="625376"/>
            <a:ext cx="2860959" cy="23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signal mainly from </a:t>
            </a:r>
            <a:r>
              <a:rPr lang="en-US" altLang="en-US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thermal diffusion in the low-doped epitaxial </a:t>
            </a:r>
            <a:r>
              <a:rPr lang="en-US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layer (10~15 </a:t>
            </a:r>
            <a:r>
              <a:rPr lang="en-US" altLang="en-US" sz="14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μm</a:t>
            </a:r>
            <a:r>
              <a:rPr lang="en-US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)</a:t>
            </a:r>
          </a:p>
          <a:p>
            <a:pPr marL="285750" indent="-285750" eaLnBrk="1" hangingPunct="1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100 % fill-factor</a:t>
            </a:r>
          </a:p>
          <a:p>
            <a:pPr marL="285750" indent="-285750" eaLnBrk="1" hangingPunct="1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altLang="en-US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MIP </a:t>
            </a:r>
            <a:r>
              <a:rPr lang="en-US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signal &lt; 1000 electrons</a:t>
            </a:r>
          </a:p>
          <a:p>
            <a:pPr marL="285750" indent="-285750" eaLnBrk="1" hangingPunct="1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collected in large E</a:t>
            </a:r>
            <a:r>
              <a:rPr lang="en-US" altLang="en-US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-field depleted </a:t>
            </a:r>
            <a:r>
              <a:rPr lang="en-US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region</a:t>
            </a:r>
            <a:endParaRPr lang="el-GR" altLang="en-US" sz="14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3149" y="762000"/>
            <a:ext cx="5382487" cy="217054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3198090" y="2978727"/>
            <a:ext cx="0" cy="36137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669638" y="6305746"/>
            <a:ext cx="2216713" cy="31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altLang="en-US" sz="1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Correlated Double Sampling</a:t>
            </a:r>
            <a:endParaRPr lang="el-GR" altLang="en-US" sz="10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1477" y="4536229"/>
            <a:ext cx="494163" cy="3302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8778" y="4748643"/>
            <a:ext cx="1181100" cy="845820"/>
          </a:xfrm>
          <a:prstGeom prst="rect">
            <a:avLst/>
          </a:prstGeom>
        </p:spPr>
      </p:pic>
      <p:sp>
        <p:nvSpPr>
          <p:cNvPr id="46" name="Rectangle 8"/>
          <p:cNvSpPr>
            <a:spLocks noChangeArrowheads="1"/>
          </p:cNvSpPr>
          <p:nvPr/>
        </p:nvSpPr>
        <p:spPr bwMode="auto">
          <a:xfrm>
            <a:off x="3282383" y="4705634"/>
            <a:ext cx="5514104" cy="68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9725" indent="-339725" defTabSz="457200"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defTabSz="457200"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defTabSz="457200"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457200"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457200"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ts val="300"/>
              </a:spcBef>
              <a:buClr>
                <a:srgbClr val="000000"/>
              </a:buClr>
              <a:buSzPct val="100000"/>
            </a:pPr>
            <a:r>
              <a:rPr lang="en-GB" altLang="en-US" sz="1400" dirty="0" smtClean="0">
                <a:solidFill>
                  <a:srgbClr val="000000"/>
                </a:solidFill>
              </a:rPr>
              <a:t>Developed </a:t>
            </a:r>
            <a:r>
              <a:rPr lang="en-GB" altLang="en-US" sz="1400" dirty="0" smtClean="0"/>
              <a:t>by PICSEL group of IPHC-Strasbourg</a:t>
            </a:r>
            <a:r>
              <a:rPr lang="en-GB" altLang="en-US" sz="14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ts val="300"/>
              </a:spcBef>
              <a:buClr>
                <a:srgbClr val="000000"/>
              </a:buClr>
              <a:buSzPct val="100000"/>
            </a:pPr>
            <a:r>
              <a:rPr lang="en-GB" altLang="en-US" sz="1400" dirty="0" smtClean="0">
                <a:solidFill>
                  <a:srgbClr val="000000"/>
                </a:solidFill>
              </a:rPr>
              <a:t>(Marc Winter et al.)</a:t>
            </a:r>
            <a:endParaRPr lang="en-GB" alt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0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y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y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myTemplate.potx</Template>
  <TotalTime>160447</TotalTime>
  <Words>2379</Words>
  <Application>Microsoft Macintosh PowerPoint</Application>
  <PresentationFormat>On-screen Show (4:3)</PresentationFormat>
  <Paragraphs>375</Paragraphs>
  <Slides>35</Slides>
  <Notes>30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myTemplate</vt:lpstr>
      <vt:lpstr>1_myTemplate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Spyridon Margetis</cp:lastModifiedBy>
  <cp:revision>5691</cp:revision>
  <dcterms:created xsi:type="dcterms:W3CDTF">1601-01-01T00:00:00Z</dcterms:created>
  <dcterms:modified xsi:type="dcterms:W3CDTF">2014-08-03T13:20:41Z</dcterms:modified>
</cp:coreProperties>
</file>