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Default Extension="pict" ContentType="image/pict"/>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5"/>
  </p:notesMasterIdLst>
  <p:handoutMasterIdLst>
    <p:handoutMasterId r:id="rId26"/>
  </p:handoutMasterIdLst>
  <p:sldIdLst>
    <p:sldId id="256" r:id="rId2"/>
    <p:sldId id="264" r:id="rId3"/>
    <p:sldId id="276" r:id="rId4"/>
    <p:sldId id="270" r:id="rId5"/>
    <p:sldId id="271" r:id="rId6"/>
    <p:sldId id="278" r:id="rId7"/>
    <p:sldId id="265" r:id="rId8"/>
    <p:sldId id="266" r:id="rId9"/>
    <p:sldId id="272" r:id="rId10"/>
    <p:sldId id="267" r:id="rId11"/>
    <p:sldId id="269" r:id="rId12"/>
    <p:sldId id="268" r:id="rId13"/>
    <p:sldId id="258" r:id="rId14"/>
    <p:sldId id="259" r:id="rId15"/>
    <p:sldId id="260" r:id="rId16"/>
    <p:sldId id="261" r:id="rId17"/>
    <p:sldId id="257" r:id="rId18"/>
    <p:sldId id="275" r:id="rId19"/>
    <p:sldId id="263" r:id="rId20"/>
    <p:sldId id="262" r:id="rId21"/>
    <p:sldId id="273" r:id="rId22"/>
    <p:sldId id="274" r:id="rId23"/>
    <p:sldId id="27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6" d="100"/>
          <a:sy n="86" d="100"/>
        </p:scale>
        <p:origin x="-85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notesMaster" Target="notesMasters/notesMaster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interSettings" Target="printerSettings/printerSettings1.bin"/><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esProps" Target="presProps.xml"/><Relationship Id="rId26" Type="http://schemas.openxmlformats.org/officeDocument/2006/relationships/handoutMaster" Target="handoutMasters/handoutMaster1.xml"/><Relationship Id="rId30" Type="http://schemas.openxmlformats.org/officeDocument/2006/relationships/theme" Target="theme/theme1.xml"/><Relationship Id="rId11" Type="http://schemas.openxmlformats.org/officeDocument/2006/relationships/slide" Target="slides/slide10.xml"/><Relationship Id="rId29" Type="http://schemas.openxmlformats.org/officeDocument/2006/relationships/viewProps" Target="view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ict"/><Relationship Id="rId1" Type="http://schemas.openxmlformats.org/officeDocument/2006/relationships/image" Target="../media/image4.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16C719-5FEF-4B4D-BE34-96A8C220EAF5}" type="datetimeFigureOut">
              <a:rPr lang="en-US" smtClean="0"/>
              <a:pPr/>
              <a:t>3/10/10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DE6900-A4E1-B946-90C1-4E216861468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193018-A79E-D046-9DCE-49433F6C935E}" type="datetimeFigureOut">
              <a:rPr lang="en-US" smtClean="0"/>
              <a:pPr/>
              <a:t>3/10/10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404F66-64F3-C84B-8A45-EC6F2F6FA08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requirements very much related to </a:t>
            </a:r>
            <a:r>
              <a:rPr lang="en-US" dirty="0" err="1" smtClean="0"/>
              <a:t>modificed</a:t>
            </a:r>
            <a:r>
              <a:rPr lang="en-US" dirty="0" smtClean="0"/>
              <a:t> c-4. Should make clear how</a:t>
            </a:r>
            <a:r>
              <a:rPr lang="en-US" baseline="0" dirty="0" smtClean="0"/>
              <a:t> this effect the STAR measurements and requirements for running time later.</a:t>
            </a:r>
            <a:endParaRPr lang="en-US" dirty="0"/>
          </a:p>
        </p:txBody>
      </p:sp>
      <p:sp>
        <p:nvSpPr>
          <p:cNvPr id="4" name="Slide Number Placeholder 3"/>
          <p:cNvSpPr>
            <a:spLocks noGrp="1"/>
          </p:cNvSpPr>
          <p:nvPr>
            <p:ph type="sldNum" sz="quarter" idx="10"/>
          </p:nvPr>
        </p:nvSpPr>
        <p:spPr/>
        <p:txBody>
          <a:bodyPr/>
          <a:lstStyle/>
          <a:p>
            <a:fld id="{8B404F66-64F3-C84B-8A45-EC6F2F6FA086}"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DC9D09-83EB-4E4A-8D31-2D710F7913B0}" type="datetimeFigureOut">
              <a:rPr lang="en-US" smtClean="0"/>
              <a:pPr/>
              <a:t>3/10/10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699A0-5956-D644-B05B-1480C1631C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C9D09-83EB-4E4A-8D31-2D710F7913B0}" type="datetimeFigureOut">
              <a:rPr lang="en-US" smtClean="0"/>
              <a:pPr/>
              <a:t>3/10/10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699A0-5956-D644-B05B-1480C1631C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C9D09-83EB-4E4A-8D31-2D710F7913B0}" type="datetimeFigureOut">
              <a:rPr lang="en-US" smtClean="0"/>
              <a:pPr/>
              <a:t>3/10/10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699A0-5956-D644-B05B-1480C1631C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C9D09-83EB-4E4A-8D31-2D710F7913B0}" type="datetimeFigureOut">
              <a:rPr lang="en-US" smtClean="0"/>
              <a:pPr/>
              <a:t>3/10/10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699A0-5956-D644-B05B-1480C1631C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DC9D09-83EB-4E4A-8D31-2D710F7913B0}" type="datetimeFigureOut">
              <a:rPr lang="en-US" smtClean="0"/>
              <a:pPr/>
              <a:t>3/10/10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699A0-5956-D644-B05B-1480C1631C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DC9D09-83EB-4E4A-8D31-2D710F7913B0}" type="datetimeFigureOut">
              <a:rPr lang="en-US" smtClean="0"/>
              <a:pPr/>
              <a:t>3/10/10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699A0-5956-D644-B05B-1480C1631C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DC9D09-83EB-4E4A-8D31-2D710F7913B0}" type="datetimeFigureOut">
              <a:rPr lang="en-US" smtClean="0"/>
              <a:pPr/>
              <a:t>3/10/10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4699A0-5956-D644-B05B-1480C1631C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DC9D09-83EB-4E4A-8D31-2D710F7913B0}" type="datetimeFigureOut">
              <a:rPr lang="en-US" smtClean="0"/>
              <a:pPr/>
              <a:t>3/10/10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4699A0-5956-D644-B05B-1480C1631C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C9D09-83EB-4E4A-8D31-2D710F7913B0}" type="datetimeFigureOut">
              <a:rPr lang="en-US" smtClean="0"/>
              <a:pPr/>
              <a:t>3/10/10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4699A0-5956-D644-B05B-1480C1631C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DC9D09-83EB-4E4A-8D31-2D710F7913B0}" type="datetimeFigureOut">
              <a:rPr lang="en-US" smtClean="0"/>
              <a:pPr/>
              <a:t>3/10/10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699A0-5956-D644-B05B-1480C1631C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DC9D09-83EB-4E4A-8D31-2D710F7913B0}" type="datetimeFigureOut">
              <a:rPr lang="en-US" smtClean="0"/>
              <a:pPr/>
              <a:t>3/10/10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699A0-5956-D644-B05B-1480C1631C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C9D09-83EB-4E4A-8D31-2D710F7913B0}" type="datetimeFigureOut">
              <a:rPr lang="en-US" smtClean="0"/>
              <a:pPr/>
              <a:t>3/10/10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699A0-5956-D644-B05B-1480C1631C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Macintosh%20HD:Users:flemming:Documents:STAR:HFT:HFT-proposal:Pre_CD2:pPEP:Preliminary%20PEP_V17.doc!OLE_LINK5" TargetMode="External"/><Relationship Id="rId1" Type="http://schemas.openxmlformats.org/officeDocument/2006/relationships/vmlDrawing" Target="../drawings/vmlDrawing3.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3"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4" Type="http://schemas.openxmlformats.org/officeDocument/2006/relationships/oleObject" Target="Macintosh%20HD:Users:flemming:Documents:STAR:HFT:HFT-proposal:CD1_documents:CDR:HFT_CDR_Final_V1.doc!OLE_LINK8" TargetMode="External"/><Relationship Id="rId1" Type="http://schemas.openxmlformats.org/officeDocument/2006/relationships/vmlDrawing" Target="../drawings/vmlDrawing1.vml"/><Relationship Id="rId2" Type="http://schemas.openxmlformats.org/officeDocument/2006/relationships/slideLayout" Target="../slideLayouts/slideLayout4.xml"/><Relationship Id="rId3" Type="http://schemas.openxmlformats.org/officeDocument/2006/relationships/oleObject" Target="Macintosh%20HD:Users:flemming:Documents:STAR:HFT:HFT-proposal:CD1_documents:CDR:HFT_CDR_Final_V1.doc!OLE_LINK6"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Macintosh%20HD:Users:flemming:Documents:STAR:HFT:HFT-proposal:Pre_CD2:Cost_labor%20distribution:HFT%20Cost%20Distribution_final.doc!OLE_LINK1" TargetMode="Externa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HFT project Overview </a:t>
            </a:r>
            <a:br>
              <a:rPr lang="en-US" dirty="0" smtClean="0"/>
            </a:br>
            <a:r>
              <a:rPr lang="en-US" dirty="0" smtClean="0"/>
              <a:t>and Status</a:t>
            </a:r>
            <a:br>
              <a:rPr lang="en-US" dirty="0" smtClean="0"/>
            </a:br>
            <a:r>
              <a:rPr lang="en-US" dirty="0" smtClean="0"/>
              <a:t>March 10, 2010</a:t>
            </a:r>
            <a:endParaRPr lang="en-US" dirty="0"/>
          </a:p>
        </p:txBody>
      </p:sp>
      <p:sp>
        <p:nvSpPr>
          <p:cNvPr id="3" name="Subtitle 2"/>
          <p:cNvSpPr>
            <a:spLocks noGrp="1"/>
          </p:cNvSpPr>
          <p:nvPr>
            <p:ph type="subTitle" idx="1"/>
          </p:nvPr>
        </p:nvSpPr>
        <p:spPr/>
        <p:txBody>
          <a:bodyPr/>
          <a:lstStyle/>
          <a:p>
            <a:r>
              <a:rPr lang="en-US" dirty="0" err="1" smtClean="0"/>
              <a:t>F.Videbaek</a:t>
            </a:r>
            <a:endParaRPr lang="en-US" dirty="0" smtClean="0"/>
          </a:p>
          <a:p>
            <a:r>
              <a:rPr lang="en-US" dirty="0" smtClean="0"/>
              <a:t>BNL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a:solidFill>
                  <a:srgbClr val="FF0000"/>
                </a:solidFill>
              </a:rPr>
              <a:t>Evaluate the cost, schedule and workforce trade-offs between adding a second layer to the IST and a single-layer IST plus retaining the SSD.  Report results to DOE by March 1, 2010</a:t>
            </a:r>
            <a:r>
              <a:rPr lang="en-US" dirty="0" smtClean="0"/>
              <a:t>.</a:t>
            </a:r>
          </a:p>
          <a:p>
            <a:pPr lvl="0"/>
            <a:r>
              <a:rPr lang="en-US" dirty="0" smtClean="0"/>
              <a:t>Prepared by </a:t>
            </a:r>
            <a:r>
              <a:rPr lang="en-US" dirty="0" err="1" smtClean="0"/>
              <a:t>Gerrit</a:t>
            </a:r>
            <a:endParaRPr lang="en-US" dirty="0" smtClean="0"/>
          </a:p>
          <a:p>
            <a:pPr lvl="0"/>
            <a:r>
              <a:rPr lang="en-US" dirty="0" smtClean="0"/>
              <a:t>Submitted March 2 by </a:t>
            </a:r>
            <a:r>
              <a:rPr lang="en-US" dirty="0" err="1" smtClean="0"/>
              <a:t>Vigdor</a:t>
            </a:r>
            <a:r>
              <a:rPr lang="en-US" dirty="0" smtClean="0"/>
              <a:t> quoting</a:t>
            </a:r>
          </a:p>
          <a:p>
            <a:pPr lvl="0"/>
            <a:r>
              <a:rPr lang="en-US" dirty="0" smtClean="0">
                <a:solidFill>
                  <a:srgbClr val="008000"/>
                </a:solidFill>
              </a:rPr>
              <a:t>The </a:t>
            </a:r>
            <a:r>
              <a:rPr lang="en-US" dirty="0">
                <a:solidFill>
                  <a:srgbClr val="008000"/>
                </a:solidFill>
              </a:rPr>
              <a:t>bottom </a:t>
            </a:r>
            <a:r>
              <a:rPr lang="en-US" dirty="0" smtClean="0">
                <a:solidFill>
                  <a:srgbClr val="008000"/>
                </a:solidFill>
              </a:rPr>
              <a:t>line is </a:t>
            </a:r>
            <a:r>
              <a:rPr lang="en-US" dirty="0">
                <a:solidFill>
                  <a:srgbClr val="008000"/>
                </a:solidFill>
              </a:rPr>
              <a:t>that choosing a second IST layer would add very substantial cost and time delay to the HFT project, while not improving the anticipated performance from even an SSD that suffers loss of some fraction of its sensors or readout electronics.</a:t>
            </a:r>
            <a:r>
              <a:rPr lang="en-US" dirty="0" smtClean="0">
                <a:solidFill>
                  <a:srgbClr val="008000"/>
                </a:solidFill>
              </a:rPr>
              <a:t>  </a:t>
            </a:r>
          </a:p>
          <a:p>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IST additional- comment</a:t>
            </a:r>
            <a:endParaRPr lang="en-US" dirty="0"/>
          </a:p>
        </p:txBody>
      </p:sp>
      <p:sp>
        <p:nvSpPr>
          <p:cNvPr id="3" name="Content Placeholder 2"/>
          <p:cNvSpPr>
            <a:spLocks noGrp="1"/>
          </p:cNvSpPr>
          <p:nvPr>
            <p:ph idx="1"/>
          </p:nvPr>
        </p:nvSpPr>
        <p:spPr/>
        <p:txBody>
          <a:bodyPr>
            <a:normAutofit/>
          </a:bodyPr>
          <a:lstStyle/>
          <a:p>
            <a:pPr lvl="0"/>
            <a:r>
              <a:rPr lang="en-US" dirty="0"/>
              <a:t>The APV chip used in the IST readout has a known issue with heavily ionizing particles which causes occasional dead time.  There are mitigation strategies, but the collaboration should verify that this will not be an issue in the STAR environment</a:t>
            </a:r>
            <a:r>
              <a:rPr lang="en-US" dirty="0" smtClean="0"/>
              <a:t>.</a:t>
            </a:r>
          </a:p>
          <a:p>
            <a:pPr lvl="0"/>
            <a:r>
              <a:rPr lang="en-US" dirty="0" smtClean="0"/>
              <a:t>A report on this was prepared by </a:t>
            </a:r>
            <a:r>
              <a:rPr lang="en-US" dirty="0" err="1" smtClean="0"/>
              <a:t>Gerrit</a:t>
            </a:r>
            <a:r>
              <a:rPr lang="en-US" dirty="0" smtClean="0"/>
              <a:t>, also in December,</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PEP and CD-4 parameters</a:t>
            </a:r>
            <a:endParaRPr lang="en-US" dirty="0"/>
          </a:p>
        </p:txBody>
      </p:sp>
      <p:sp>
        <p:nvSpPr>
          <p:cNvPr id="3" name="Content Placeholder 2"/>
          <p:cNvSpPr>
            <a:spLocks noGrp="1"/>
          </p:cNvSpPr>
          <p:nvPr>
            <p:ph idx="1"/>
          </p:nvPr>
        </p:nvSpPr>
        <p:spPr>
          <a:xfrm>
            <a:off x="457200" y="1600201"/>
            <a:ext cx="8229600" cy="1491766"/>
          </a:xfrm>
        </p:spPr>
        <p:txBody>
          <a:bodyPr>
            <a:normAutofit fontScale="77500" lnSpcReduction="20000"/>
          </a:bodyPr>
          <a:lstStyle/>
          <a:p>
            <a:r>
              <a:rPr lang="en-US" dirty="0" smtClean="0"/>
              <a:t>Major Updates; cd-4 parameters &amp; workforce/</a:t>
            </a:r>
          </a:p>
          <a:p>
            <a:r>
              <a:rPr lang="en-US" dirty="0" smtClean="0"/>
              <a:t>In </a:t>
            </a:r>
            <a:r>
              <a:rPr lang="en-US" dirty="0" err="1" smtClean="0"/>
              <a:t>tc</a:t>
            </a:r>
            <a:r>
              <a:rPr lang="en-US" dirty="0" smtClean="0"/>
              <a:t> we agreed to relax parameters for </a:t>
            </a:r>
            <a:r>
              <a:rPr lang="en-US" dirty="0" err="1" smtClean="0"/>
              <a:t>pixel.We</a:t>
            </a:r>
            <a:r>
              <a:rPr lang="en-US" dirty="0" smtClean="0"/>
              <a:t> still strive for the thinner layers, There are clear implications if  this cannot be achieved in terms of running time.</a:t>
            </a:r>
            <a:endParaRPr lang="en-US" dirty="0"/>
          </a:p>
        </p:txBody>
      </p:sp>
      <p:graphicFrame>
        <p:nvGraphicFramePr>
          <p:cNvPr id="27650" name="Object 2"/>
          <p:cNvGraphicFramePr>
            <a:graphicFrameLocks noChangeAspect="1"/>
          </p:cNvGraphicFramePr>
          <p:nvPr/>
        </p:nvGraphicFramePr>
        <p:xfrm>
          <a:off x="1828800" y="4049855"/>
          <a:ext cx="5486400" cy="1739900"/>
        </p:xfrm>
        <a:graphic>
          <a:graphicData uri="http://schemas.openxmlformats.org/presentationml/2006/ole">
            <p:oleObj spid="_x0000_s27650" name="Document" r:id="rId3" imgW="5486400" imgH="1739900" progId="Word.Document.12">
              <p:link updateAutomatic="1"/>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u="sng" dirty="0">
                <a:solidFill>
                  <a:srgbClr val="FF0000"/>
                </a:solidFill>
              </a:rPr>
              <a:t>On-Project labor</a:t>
            </a:r>
            <a:r>
              <a:rPr lang="en-US" dirty="0">
                <a:solidFill>
                  <a:srgbClr val="FF0000"/>
                </a:solidFill>
              </a:rPr>
              <a:t> </a:t>
            </a:r>
            <a:r>
              <a:rPr lang="en-US" dirty="0"/>
              <a:t>is defined as the effort associated with preliminary/final design, construction, and assembly.  The scope is included in the work breakdown structure; the cost is included in the HFT TPC and is funded by the DOE.</a:t>
            </a:r>
            <a:r>
              <a:rPr lang="en-US" dirty="0" smtClean="0"/>
              <a:t>  </a:t>
            </a:r>
            <a:endParaRPr lang="en-US" dirty="0"/>
          </a:p>
          <a:p>
            <a:r>
              <a:rPr lang="en-US" u="sng" dirty="0">
                <a:solidFill>
                  <a:srgbClr val="FF0000"/>
                </a:solidFill>
              </a:rPr>
              <a:t>Redirected labor</a:t>
            </a:r>
            <a:r>
              <a:rPr lang="en-US" dirty="0">
                <a:solidFill>
                  <a:srgbClr val="FF0000"/>
                </a:solidFill>
              </a:rPr>
              <a:t> </a:t>
            </a:r>
            <a:r>
              <a:rPr lang="en-US" dirty="0"/>
              <a:t>is also associated with all design, construction, and assembly.  The scope is included in the work breakdown structure; the cost is included in the HFT TPC and is planned as a redirection of base DOE funding at LBNL, BNL and MIT.</a:t>
            </a:r>
            <a:r>
              <a:rPr lang="en-US" dirty="0" smtClean="0"/>
              <a:t> </a:t>
            </a:r>
          </a:p>
          <a:p>
            <a:r>
              <a:rPr lang="en-US" u="sng" dirty="0">
                <a:solidFill>
                  <a:srgbClr val="FF0000"/>
                </a:solidFill>
              </a:rPr>
              <a:t>Contributed labor</a:t>
            </a:r>
            <a:r>
              <a:rPr lang="en-US" dirty="0">
                <a:solidFill>
                  <a:srgbClr val="FF0000"/>
                </a:solidFill>
              </a:rPr>
              <a:t> </a:t>
            </a:r>
            <a:r>
              <a:rPr lang="en-US" dirty="0"/>
              <a:t>is scientific and IT labor supporting the overall development and operational capability of the HFT detector within the STAR experiment including software and physics analysis models.  Contributed labor cost is not included in the HFT TPC but tasks and milestone dates related to this scope are embedded in the HFT Project schedule. Part of the funding comes from the DOE Base for Heavy Ion Physics Research Program.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via </a:t>
            </a:r>
            <a:r>
              <a:rPr lang="en-US" dirty="0" err="1" smtClean="0"/>
              <a:t>MOU’s</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a:t>MOUs</a:t>
            </a:r>
            <a:r>
              <a:rPr lang="en-US" dirty="0"/>
              <a:t> between BNL/HFT and the collaborating institutions will describe the expected efforts of both redirected and contributed labor; summarizing people (names/category) and their anticipated fraction (%) of activity related to specific tasks in the WBS. Draft </a:t>
            </a:r>
            <a:r>
              <a:rPr lang="en-US" dirty="0" err="1"/>
              <a:t>MOUs</a:t>
            </a:r>
            <a:r>
              <a:rPr lang="en-US" dirty="0"/>
              <a:t> which summarize the full scope and detail the first year’s expected effort and milestones will be prepared for CD-2 and signed thereafter. The </a:t>
            </a:r>
            <a:r>
              <a:rPr lang="en-US" dirty="0" err="1"/>
              <a:t>MOUs</a:t>
            </a:r>
            <a:r>
              <a:rPr lang="en-US" dirty="0"/>
              <a:t> will then be updated annually to assert the task efforts for each institution for the next 12 month period.</a:t>
            </a:r>
          </a:p>
          <a:p>
            <a:r>
              <a:rPr lang="en-US" dirty="0"/>
              <a:t>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Reporting/control</a:t>
            </a:r>
            <a:endParaRPr lang="en-US" dirty="0"/>
          </a:p>
        </p:txBody>
      </p:sp>
      <p:sp>
        <p:nvSpPr>
          <p:cNvPr id="3" name="Content Placeholder 2"/>
          <p:cNvSpPr>
            <a:spLocks noGrp="1"/>
          </p:cNvSpPr>
          <p:nvPr>
            <p:ph idx="1"/>
          </p:nvPr>
        </p:nvSpPr>
        <p:spPr/>
        <p:txBody>
          <a:bodyPr>
            <a:normAutofit fontScale="62500" lnSpcReduction="20000"/>
          </a:bodyPr>
          <a:lstStyle/>
          <a:p>
            <a:r>
              <a:rPr lang="en-US" dirty="0"/>
              <a:t>Redirected labor will be tracked by each institution on a monthly basis and will be appropriately included in the Total Project Cost (TPC).</a:t>
            </a:r>
          </a:p>
          <a:p>
            <a:r>
              <a:rPr lang="en-US" dirty="0"/>
              <a:t> </a:t>
            </a:r>
          </a:p>
          <a:p>
            <a:r>
              <a:rPr lang="en-US" dirty="0"/>
              <a:t>Contributed labor will be tracked from reports by institutions which will reflect the overall fractional time spent by individuals on the HFT project. This information will be reported at the DOE NP annual review.</a:t>
            </a:r>
          </a:p>
          <a:p>
            <a:r>
              <a:rPr lang="en-US" dirty="0"/>
              <a:t> </a:t>
            </a:r>
          </a:p>
          <a:p>
            <a:r>
              <a:rPr lang="en-US" dirty="0"/>
              <a:t>Progress on all tasks will be monitored by sub-system managers by having sufficiently frequent milestones at level 4, such that task completions are noted, and changes to the schedule float (+/-) can be evaluated as soon as possible.</a:t>
            </a:r>
          </a:p>
          <a:p>
            <a:r>
              <a:rPr lang="en-US" dirty="0"/>
              <a:t> </a:t>
            </a:r>
          </a:p>
          <a:p>
            <a:r>
              <a:rPr lang="en-US" dirty="0"/>
              <a:t>Non-DOE contributed labor will be tracked by monitoring milestones set forth in the </a:t>
            </a:r>
            <a:r>
              <a:rPr lang="en-US" dirty="0" err="1"/>
              <a:t>MOUs</a:t>
            </a:r>
            <a:r>
              <a:rPr lang="en-US" dirty="0"/>
              <a:t>.</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Contingency </a:t>
            </a:r>
            <a:endParaRPr lang="en-US" dirty="0"/>
          </a:p>
        </p:txBody>
      </p:sp>
      <p:sp>
        <p:nvSpPr>
          <p:cNvPr id="3" name="Content Placeholder 2"/>
          <p:cNvSpPr>
            <a:spLocks noGrp="1"/>
          </p:cNvSpPr>
          <p:nvPr>
            <p:ph idx="1"/>
          </p:nvPr>
        </p:nvSpPr>
        <p:spPr/>
        <p:txBody>
          <a:bodyPr>
            <a:normAutofit fontScale="85000" lnSpcReduction="10000"/>
          </a:bodyPr>
          <a:lstStyle/>
          <a:p>
            <a:r>
              <a:rPr lang="en-US" dirty="0"/>
              <a:t>Scope funded as redirected labor will be assigned risk and contingency in the WBS. Contributed efforts will be assigned risk. Overruns in this category may result in overall schedule slip due to the special expertise of contributed scientific labor.  Contingency funds will be set aside for use of short-term hires or support of scientist and students, and/or other measures that can be made available to alleviate a shortfall in effort on specific WBS tasks. In case an institutional commitment cannot be met, the HFT and STAR management will jointly seek solutions to identify and commit resources.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Pre-CD2 scheduling</a:t>
            </a:r>
            <a:endParaRPr lang="en-US" dirty="0"/>
          </a:p>
        </p:txBody>
      </p:sp>
      <p:sp>
        <p:nvSpPr>
          <p:cNvPr id="3" name="Content Placeholder 2"/>
          <p:cNvSpPr>
            <a:spLocks noGrp="1"/>
          </p:cNvSpPr>
          <p:nvPr>
            <p:ph idx="1"/>
          </p:nvPr>
        </p:nvSpPr>
        <p:spPr/>
        <p:txBody>
          <a:bodyPr>
            <a:normAutofit fontScale="55000" lnSpcReduction="20000"/>
          </a:bodyPr>
          <a:lstStyle/>
          <a:p>
            <a:endParaRPr lang="en-US" dirty="0" smtClean="0"/>
          </a:p>
          <a:p>
            <a:pPr lvl="0"/>
            <a:r>
              <a:rPr lang="en-US" sz="3636" dirty="0"/>
              <a:t>Studies should be carried through to the final physics measurement, showing the degradation of the final physics significance if key requirements are not met:</a:t>
            </a:r>
          </a:p>
          <a:p>
            <a:pPr lvl="1"/>
            <a:r>
              <a:rPr lang="en-US" sz="2909" dirty="0"/>
              <a:t>Give an explicit evaluation of what the loss in low-</a:t>
            </a:r>
            <a:r>
              <a:rPr lang="en-US" sz="2909" dirty="0" err="1"/>
              <a:t>pT</a:t>
            </a:r>
            <a:r>
              <a:rPr lang="en-US" sz="2909" dirty="0"/>
              <a:t> efficiency does regarding the fundamental physics questions relating to flow and energy loss of heavy quarks in the hot-dense medium.  Evaluate this loss in terms of current theoretical models and show whether these are well tested by the measurement above ~2 </a:t>
            </a:r>
            <a:r>
              <a:rPr lang="en-US" sz="2909" dirty="0" err="1"/>
              <a:t>GeV/c</a:t>
            </a:r>
            <a:r>
              <a:rPr lang="en-US" sz="2909" dirty="0"/>
              <a:t> or if the loss of statistics at lower </a:t>
            </a:r>
            <a:r>
              <a:rPr lang="en-US" sz="2909" dirty="0" err="1"/>
              <a:t>pT</a:t>
            </a:r>
            <a:r>
              <a:rPr lang="en-US" sz="2909" dirty="0"/>
              <a:t> is a critical loss.</a:t>
            </a:r>
            <a:endParaRPr lang="en-US" sz="2909" dirty="0" smtClean="0"/>
          </a:p>
          <a:p>
            <a:pPr lvl="0"/>
            <a:r>
              <a:rPr lang="en-US" sz="3636" dirty="0" smtClean="0"/>
              <a:t>Compare </a:t>
            </a:r>
            <a:r>
              <a:rPr lang="en-US" sz="3636" dirty="0"/>
              <a:t>the significance of planned charm and beauty measurement to be done with the HFT to similar measurements expected from the upgraded PHENIX detector.  Comment on how significant an advance in theoretical understanding of energy loss and flow for the hot-dense medium the HFT would provide compared to the earlier anticipated PHENIX </a:t>
            </a:r>
            <a:r>
              <a:rPr lang="en-US" sz="3636" dirty="0" smtClean="0"/>
              <a:t>measurements</a:t>
            </a:r>
          </a:p>
          <a:p>
            <a:pPr lvl="0"/>
            <a:r>
              <a:rPr lang="en-US" sz="3636" dirty="0" smtClean="0">
                <a:solidFill>
                  <a:srgbClr val="FF0000"/>
                </a:solidFill>
              </a:rPr>
              <a:t>Important subject for the Software talk by </a:t>
            </a:r>
            <a:r>
              <a:rPr lang="en-US" sz="3636" dirty="0" err="1" smtClean="0">
                <a:solidFill>
                  <a:srgbClr val="FF0000"/>
                </a:solidFill>
              </a:rPr>
              <a:t>Spiros</a:t>
            </a:r>
            <a:r>
              <a:rPr lang="en-US" sz="3636" dirty="0" smtClean="0">
                <a:solidFill>
                  <a:srgbClr val="FF0000"/>
                </a:solidFill>
              </a:rPr>
              <a:t>. Establish timeline for having a preliminary report we can discuss with Steve </a:t>
            </a:r>
            <a:r>
              <a:rPr lang="en-US" sz="3636" dirty="0" err="1" smtClean="0">
                <a:solidFill>
                  <a:srgbClr val="FF0000"/>
                </a:solidFill>
              </a:rPr>
              <a:t>Vigdor</a:t>
            </a:r>
            <a:endParaRPr lang="en-US" sz="3636"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pre CD-2 actions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Prior to CD-2, develop a grounding and shielding </a:t>
            </a:r>
            <a:r>
              <a:rPr lang="en-US"/>
              <a:t>plan</a:t>
            </a:r>
            <a:r>
              <a:rPr lang="en-US" smtClean="0"/>
              <a:t>.</a:t>
            </a:r>
          </a:p>
          <a:p>
            <a:r>
              <a:rPr lang="en-US" dirty="0" smtClean="0"/>
              <a:t>Prior </a:t>
            </a:r>
            <a:r>
              <a:rPr lang="en-US" dirty="0"/>
              <a:t>to seeking CD-2 approval, include additional milestones (at least quarterly) on the project critical path so that performance can be effectively monitored and managed</a:t>
            </a:r>
            <a:r>
              <a:rPr lang="en-US" dirty="0" smtClean="0"/>
              <a:t>.</a:t>
            </a:r>
          </a:p>
          <a:p>
            <a:pPr lvl="0"/>
            <a:r>
              <a:rPr lang="en-US" dirty="0" smtClean="0"/>
              <a:t>Prior </a:t>
            </a:r>
            <a:r>
              <a:rPr lang="en-US" dirty="0"/>
              <a:t>to CD-2, develop a consistent, defensible methodology to calculate project contingency that takes in account documented project risks</a:t>
            </a:r>
            <a:r>
              <a:rPr lang="en-US" dirty="0" smtClean="0"/>
              <a:t>. </a:t>
            </a:r>
          </a:p>
          <a:p>
            <a:pPr lvl="0"/>
            <a:r>
              <a:rPr lang="en-US" dirty="0" smtClean="0"/>
              <a:t>Evaluate </a:t>
            </a:r>
            <a:r>
              <a:rPr lang="en-US" dirty="0"/>
              <a:t>the potential risk of design changes resulting from the engineering run and apply the appropriate cost contingency.</a:t>
            </a:r>
          </a:p>
          <a:p>
            <a:pPr lvl="0"/>
            <a:r>
              <a:rPr lang="en-US" dirty="0"/>
              <a:t>Evaluate areas of the project that could be identified as scope contingency.</a:t>
            </a:r>
          </a:p>
          <a:p>
            <a:pPr lvl="0"/>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Actions by approval</a:t>
            </a:r>
            <a:endParaRPr lang="en-US" dirty="0"/>
          </a:p>
        </p:txBody>
      </p:sp>
      <p:sp>
        <p:nvSpPr>
          <p:cNvPr id="5" name="Content Placeholder 4"/>
          <p:cNvSpPr>
            <a:spLocks noGrp="1"/>
          </p:cNvSpPr>
          <p:nvPr>
            <p:ph sz="half" idx="1"/>
          </p:nvPr>
        </p:nvSpPr>
        <p:spPr/>
        <p:txBody>
          <a:bodyPr/>
          <a:lstStyle/>
          <a:p>
            <a:pPr algn="ctr">
              <a:buNone/>
            </a:pPr>
            <a:r>
              <a:rPr lang="en-US" dirty="0" smtClean="0"/>
              <a:t>CD-2</a:t>
            </a:r>
          </a:p>
          <a:p>
            <a:r>
              <a:rPr lang="en-US" dirty="0" smtClean="0"/>
              <a:t>Establish performance baseline</a:t>
            </a:r>
          </a:p>
          <a:p>
            <a:r>
              <a:rPr lang="en-US" dirty="0" smtClean="0"/>
              <a:t>Continue Design</a:t>
            </a:r>
          </a:p>
          <a:p>
            <a:r>
              <a:rPr lang="en-US" dirty="0" smtClean="0"/>
              <a:t>Request construction funding</a:t>
            </a:r>
            <a:endParaRPr lang="en-US" dirty="0"/>
          </a:p>
        </p:txBody>
      </p:sp>
      <p:sp>
        <p:nvSpPr>
          <p:cNvPr id="6" name="Content Placeholder 5"/>
          <p:cNvSpPr>
            <a:spLocks noGrp="1"/>
          </p:cNvSpPr>
          <p:nvPr>
            <p:ph sz="half" idx="2"/>
          </p:nvPr>
        </p:nvSpPr>
        <p:spPr/>
        <p:txBody>
          <a:bodyPr/>
          <a:lstStyle/>
          <a:p>
            <a:pPr algn="ctr">
              <a:buNone/>
            </a:pPr>
            <a:r>
              <a:rPr lang="en-US" dirty="0" smtClean="0"/>
              <a:t>CD-2	</a:t>
            </a:r>
          </a:p>
          <a:p>
            <a:r>
              <a:rPr lang="en-US" dirty="0" smtClean="0"/>
              <a:t>Approve expenditure for construction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introduction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Organization</a:t>
            </a:r>
          </a:p>
          <a:p>
            <a:pPr lvl="1"/>
            <a:r>
              <a:rPr lang="en-US" dirty="0" smtClean="0"/>
              <a:t>Today: talks by sub-system</a:t>
            </a:r>
          </a:p>
          <a:p>
            <a:pPr lvl="2"/>
            <a:r>
              <a:rPr lang="en-US" dirty="0" smtClean="0"/>
              <a:t>Brief overview</a:t>
            </a:r>
          </a:p>
          <a:p>
            <a:pPr lvl="2"/>
            <a:r>
              <a:rPr lang="en-US" dirty="0" smtClean="0"/>
              <a:t>Progress since pre CD-1 review</a:t>
            </a:r>
          </a:p>
          <a:p>
            <a:pPr lvl="2"/>
            <a:r>
              <a:rPr lang="en-US" dirty="0" smtClean="0"/>
              <a:t>Plans towards finalizing design</a:t>
            </a:r>
          </a:p>
          <a:p>
            <a:pPr lvl="2"/>
            <a:r>
              <a:rPr lang="en-US" dirty="0" smtClean="0"/>
              <a:t>Development plans</a:t>
            </a:r>
          </a:p>
          <a:p>
            <a:pPr lvl="1"/>
            <a:r>
              <a:rPr lang="en-US" dirty="0" smtClean="0"/>
              <a:t>Tomorrow:</a:t>
            </a:r>
          </a:p>
          <a:p>
            <a:pPr lvl="2"/>
            <a:r>
              <a:rPr lang="en-US" dirty="0" smtClean="0"/>
              <a:t>Management meeting</a:t>
            </a:r>
          </a:p>
          <a:p>
            <a:pPr lvl="2"/>
            <a:r>
              <a:rPr lang="en-US" dirty="0" smtClean="0"/>
              <a:t>Grounding plans</a:t>
            </a:r>
          </a:p>
          <a:p>
            <a:pPr lvl="2"/>
            <a:r>
              <a:rPr lang="en-US" dirty="0" smtClean="0"/>
              <a:t>Preparation for TDR, WBS , CD-2/3 review</a:t>
            </a:r>
          </a:p>
          <a:p>
            <a:pPr lvl="2"/>
            <a:r>
              <a:rPr lang="en-US" dirty="0" smtClean="0"/>
              <a:t>Closeout- delegation of tasks</a:t>
            </a:r>
          </a:p>
          <a:p>
            <a:pPr lvl="2"/>
            <a:endParaRPr lang="en-US" dirty="0" smtClean="0"/>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Documents pre-CD 2&amp;3 review</a:t>
            </a:r>
            <a:endParaRPr lang="en-US" dirty="0"/>
          </a:p>
        </p:txBody>
      </p:sp>
      <p:sp>
        <p:nvSpPr>
          <p:cNvPr id="5" name="Content Placeholder 4"/>
          <p:cNvSpPr>
            <a:spLocks noGrp="1"/>
          </p:cNvSpPr>
          <p:nvPr>
            <p:ph sz="half" idx="1"/>
          </p:nvPr>
        </p:nvSpPr>
        <p:spPr/>
        <p:txBody>
          <a:bodyPr/>
          <a:lstStyle/>
          <a:p>
            <a:pPr algn="ctr"/>
            <a:r>
              <a:rPr lang="en-US" dirty="0" smtClean="0"/>
              <a:t>CD-2</a:t>
            </a:r>
          </a:p>
          <a:p>
            <a:r>
              <a:rPr lang="en-US" sz="2400" dirty="0" smtClean="0"/>
              <a:t>Performance Baseline</a:t>
            </a:r>
          </a:p>
          <a:p>
            <a:r>
              <a:rPr lang="en-US" sz="2400" dirty="0" smtClean="0"/>
              <a:t>Preliminary Design</a:t>
            </a:r>
          </a:p>
          <a:p>
            <a:r>
              <a:rPr lang="en-US" sz="2400" dirty="0" smtClean="0"/>
              <a:t>Updated Risk Assessment</a:t>
            </a:r>
          </a:p>
          <a:p>
            <a:r>
              <a:rPr lang="en-US" sz="2400" dirty="0"/>
              <a:t>U</a:t>
            </a:r>
            <a:r>
              <a:rPr lang="en-US" sz="2400" dirty="0" smtClean="0"/>
              <a:t>pdate PEP</a:t>
            </a:r>
          </a:p>
          <a:p>
            <a:r>
              <a:rPr lang="en-US" sz="2400" dirty="0" smtClean="0"/>
              <a:t>Updated Hazard Analysis</a:t>
            </a:r>
          </a:p>
          <a:p>
            <a:r>
              <a:rPr lang="en-US" sz="2400" dirty="0" smtClean="0"/>
              <a:t>Updated SVAR</a:t>
            </a:r>
          </a:p>
          <a:p>
            <a:r>
              <a:rPr lang="en-US" sz="2400" dirty="0" smtClean="0"/>
              <a:t>NEPA documentation</a:t>
            </a:r>
          </a:p>
          <a:p>
            <a:endParaRPr lang="en-US" sz="2400" dirty="0"/>
          </a:p>
        </p:txBody>
      </p:sp>
      <p:sp>
        <p:nvSpPr>
          <p:cNvPr id="6" name="Content Placeholder 5"/>
          <p:cNvSpPr>
            <a:spLocks noGrp="1"/>
          </p:cNvSpPr>
          <p:nvPr>
            <p:ph sz="half" idx="2"/>
          </p:nvPr>
        </p:nvSpPr>
        <p:spPr/>
        <p:txBody>
          <a:bodyPr/>
          <a:lstStyle/>
          <a:p>
            <a:pPr algn="ctr"/>
            <a:r>
              <a:rPr lang="en-US" sz="2400" dirty="0" smtClean="0"/>
              <a:t>CD-3</a:t>
            </a:r>
          </a:p>
          <a:p>
            <a:r>
              <a:rPr lang="en-US" sz="2400" dirty="0" smtClean="0"/>
              <a:t>Final design</a:t>
            </a:r>
          </a:p>
          <a:p>
            <a:r>
              <a:rPr lang="en-US" sz="2400" dirty="0" smtClean="0"/>
              <a:t>Updated CD-2 documents</a:t>
            </a:r>
          </a:p>
          <a:p>
            <a:r>
              <a:rPr lang="en-US" sz="2400" dirty="0" smtClean="0"/>
              <a:t>Updated QA program</a:t>
            </a:r>
          </a:p>
          <a:p>
            <a:r>
              <a:rPr lang="en-US" sz="2400" dirty="0" smtClean="0"/>
              <a:t>An approved Construction Project safety and health plan</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 next Review</a:t>
            </a:r>
            <a:endParaRPr lang="en-US" dirty="0"/>
          </a:p>
        </p:txBody>
      </p:sp>
      <p:sp>
        <p:nvSpPr>
          <p:cNvPr id="6" name="Content Placeholder 5"/>
          <p:cNvSpPr>
            <a:spLocks noGrp="1"/>
          </p:cNvSpPr>
          <p:nvPr>
            <p:ph idx="1"/>
          </p:nvPr>
        </p:nvSpPr>
        <p:spPr/>
        <p:txBody>
          <a:bodyPr/>
          <a:lstStyle/>
          <a:p>
            <a:r>
              <a:rPr lang="en-US" dirty="0" smtClean="0"/>
              <a:t>Significant work to be done for CD2/3 as you can see from previous slide. Particular complete design and resource loaded cost and schedule.</a:t>
            </a:r>
          </a:p>
          <a:p>
            <a:r>
              <a:rPr lang="en-US" dirty="0" smtClean="0"/>
              <a:t>We need before going to DOE to have internal design and cost review so this is in good shape.</a:t>
            </a:r>
          </a:p>
          <a:p>
            <a:r>
              <a:rPr lang="en-US" dirty="0" smtClean="0"/>
              <a:t>The original timeline of June cannot hold.</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3" name="Content Placeholder 2"/>
          <p:cNvSpPr>
            <a:spLocks noGrp="1"/>
          </p:cNvSpPr>
          <p:nvPr>
            <p:ph idx="1"/>
          </p:nvPr>
        </p:nvSpPr>
        <p:spPr/>
        <p:txBody>
          <a:bodyPr/>
          <a:lstStyle/>
          <a:p>
            <a:r>
              <a:rPr lang="en-US" dirty="0" smtClean="0"/>
              <a:t>Need to setup realistic schedule for all these tasks.</a:t>
            </a:r>
          </a:p>
          <a:p>
            <a:r>
              <a:rPr lang="en-US" dirty="0" smtClean="0"/>
              <a:t>Included answering remaining homework.</a:t>
            </a:r>
            <a:endParaRPr lang="en-US" dirty="0" smtClean="0"/>
          </a:p>
          <a:p>
            <a:r>
              <a:rPr lang="en-US" dirty="0" smtClean="0"/>
              <a:t>Revisit at </a:t>
            </a:r>
            <a:r>
              <a:rPr lang="en-US" dirty="0" smtClean="0"/>
              <a:t>tomorrows discussion.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Tomorrow</a:t>
            </a:r>
            <a:endParaRPr lang="en-US" dirty="0"/>
          </a:p>
        </p:txBody>
      </p:sp>
      <p:sp>
        <p:nvSpPr>
          <p:cNvPr id="3" name="Content Placeholder 2"/>
          <p:cNvSpPr>
            <a:spLocks noGrp="1"/>
          </p:cNvSpPr>
          <p:nvPr>
            <p:ph idx="1"/>
          </p:nvPr>
        </p:nvSpPr>
        <p:spPr/>
        <p:txBody>
          <a:bodyPr>
            <a:normAutofit fontScale="92500"/>
          </a:bodyPr>
          <a:lstStyle/>
          <a:p>
            <a:r>
              <a:rPr lang="en-US" dirty="0" smtClean="0"/>
              <a:t>A word on tomorrow.</a:t>
            </a:r>
          </a:p>
          <a:p>
            <a:pPr lvl="1"/>
            <a:r>
              <a:rPr lang="en-US" dirty="0" smtClean="0"/>
              <a:t>Meant to be in-depth discussion, material as needed</a:t>
            </a:r>
          </a:p>
          <a:p>
            <a:r>
              <a:rPr lang="en-US" dirty="0" smtClean="0"/>
              <a:t>Management discussion</a:t>
            </a:r>
          </a:p>
          <a:p>
            <a:pPr lvl="1"/>
            <a:r>
              <a:rPr lang="en-US" dirty="0" smtClean="0"/>
              <a:t>Organization, resources</a:t>
            </a:r>
          </a:p>
          <a:p>
            <a:r>
              <a:rPr lang="en-US" dirty="0" smtClean="0"/>
              <a:t>Integration, specifications (Eric)</a:t>
            </a:r>
          </a:p>
          <a:p>
            <a:r>
              <a:rPr lang="en-US" dirty="0" smtClean="0"/>
              <a:t>Grounding plans (Leo, </a:t>
            </a:r>
            <a:r>
              <a:rPr lang="en-US" dirty="0" err="1" smtClean="0"/>
              <a:t>Gerrit</a:t>
            </a:r>
            <a:r>
              <a:rPr lang="en-US" dirty="0" smtClean="0"/>
              <a:t>, </a:t>
            </a:r>
            <a:r>
              <a:rPr lang="en-US" dirty="0" err="1" smtClean="0"/>
              <a:t>Micheal</a:t>
            </a:r>
            <a:r>
              <a:rPr lang="en-US" dirty="0" smtClean="0"/>
              <a:t>)</a:t>
            </a:r>
          </a:p>
          <a:p>
            <a:r>
              <a:rPr lang="en-US" dirty="0" smtClean="0"/>
              <a:t>Documentation (an open issue)</a:t>
            </a:r>
          </a:p>
          <a:p>
            <a:r>
              <a:rPr lang="en-US" dirty="0" smtClean="0"/>
              <a:t>Future meeting, preparing for CD-2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smtClean="0"/>
              <a:t>Brief (very) overview</a:t>
            </a:r>
          </a:p>
          <a:p>
            <a:r>
              <a:rPr lang="en-US" dirty="0" smtClean="0"/>
              <a:t>Review of homework</a:t>
            </a:r>
          </a:p>
          <a:p>
            <a:pPr lvl="1"/>
            <a:r>
              <a:rPr lang="en-US" dirty="0" smtClean="0"/>
              <a:t>Completed</a:t>
            </a:r>
          </a:p>
          <a:p>
            <a:pPr lvl="1"/>
            <a:r>
              <a:rPr lang="en-US" dirty="0" smtClean="0"/>
              <a:t>Yet to come</a:t>
            </a:r>
          </a:p>
          <a:p>
            <a:r>
              <a:rPr lang="en-US" dirty="0" smtClean="0"/>
              <a:t>Preparations for CD-2/3</a:t>
            </a:r>
          </a:p>
          <a:p>
            <a:endParaRPr lang="en-US" dirty="0" smtClean="0"/>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60"/>
          <p:cNvGrpSpPr/>
          <p:nvPr/>
        </p:nvGrpSpPr>
        <p:grpSpPr>
          <a:xfrm>
            <a:off x="144094" y="685800"/>
            <a:ext cx="8892253" cy="5791200"/>
            <a:chOff x="144094" y="381000"/>
            <a:chExt cx="8892253" cy="5791200"/>
          </a:xfrm>
        </p:grpSpPr>
        <p:grpSp>
          <p:nvGrpSpPr>
            <p:cNvPr id="3" name="Group 41"/>
            <p:cNvGrpSpPr/>
            <p:nvPr/>
          </p:nvGrpSpPr>
          <p:grpSpPr>
            <a:xfrm>
              <a:off x="144094" y="381000"/>
              <a:ext cx="8892253" cy="5791200"/>
              <a:chOff x="144094" y="1066800"/>
              <a:chExt cx="8892253" cy="5791200"/>
            </a:xfrm>
          </p:grpSpPr>
          <p:grpSp>
            <p:nvGrpSpPr>
              <p:cNvPr id="4" name="Group 22"/>
              <p:cNvGrpSpPr/>
              <p:nvPr/>
            </p:nvGrpSpPr>
            <p:grpSpPr>
              <a:xfrm>
                <a:off x="152400" y="1066800"/>
                <a:ext cx="8883947" cy="5791200"/>
                <a:chOff x="152400" y="914400"/>
                <a:chExt cx="8883947" cy="5791200"/>
              </a:xfrm>
            </p:grpSpPr>
            <p:pic>
              <p:nvPicPr>
                <p:cNvPr id="1026" name="Picture 2" descr="C:\Users\ECAnderssen_local\Desktop\Figures Integration\STAR HALL 3D_Zoom_1.jpg"/>
                <p:cNvPicPr>
                  <a:picLocks noChangeAspect="1" noChangeArrowheads="1"/>
                </p:cNvPicPr>
                <p:nvPr/>
              </p:nvPicPr>
              <p:blipFill>
                <a:blip r:embed="rId2" cstate="screen">
                  <a:lum bright="10000" contrast="10000"/>
                </a:blip>
                <a:srcRect/>
                <a:stretch>
                  <a:fillRect/>
                </a:stretch>
              </p:blipFill>
              <p:spPr bwMode="auto">
                <a:xfrm>
                  <a:off x="152400" y="914400"/>
                  <a:ext cx="8883947" cy="5791200"/>
                </a:xfrm>
                <a:prstGeom prst="rect">
                  <a:avLst/>
                </a:prstGeom>
                <a:noFill/>
              </p:spPr>
            </p:pic>
            <p:sp>
              <p:nvSpPr>
                <p:cNvPr id="5" name="Oval 4"/>
                <p:cNvSpPr/>
                <p:nvPr/>
              </p:nvSpPr>
              <p:spPr>
                <a:xfrm>
                  <a:off x="4953000" y="990600"/>
                  <a:ext cx="4038600" cy="2667000"/>
                </a:xfrm>
                <a:prstGeom prst="ellipse">
                  <a:avLst/>
                </a:prstGeom>
                <a:blipFill>
                  <a:blip r:embed="rId3" cstate="screen"/>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rgbClr val="FF0000"/>
                      </a:solidFill>
                    </a:ln>
                    <a:noFill/>
                  </a:endParaRPr>
                </a:p>
              </p:txBody>
            </p:sp>
            <p:sp>
              <p:nvSpPr>
                <p:cNvPr id="6" name="Oval 5"/>
                <p:cNvSpPr/>
                <p:nvPr/>
              </p:nvSpPr>
              <p:spPr>
                <a:xfrm>
                  <a:off x="3581400" y="3124200"/>
                  <a:ext cx="1676400" cy="10668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rgbClr val="FF0000"/>
                      </a:solidFill>
                    </a:ln>
                    <a:noFill/>
                  </a:endParaRPr>
                </a:p>
              </p:txBody>
            </p:sp>
            <p:cxnSp>
              <p:nvCxnSpPr>
                <p:cNvPr id="8" name="Straight Arrow Connector 7"/>
                <p:cNvCxnSpPr/>
                <p:nvPr/>
              </p:nvCxnSpPr>
              <p:spPr>
                <a:xfrm rot="5400000">
                  <a:off x="3657600" y="1905000"/>
                  <a:ext cx="1524000" cy="1371600"/>
                </a:xfrm>
                <a:prstGeom prst="straightConnector1">
                  <a:avLst/>
                </a:prstGeom>
                <a:ln w="127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4572000" y="3581400"/>
                  <a:ext cx="3124200" cy="609600"/>
                </a:xfrm>
                <a:prstGeom prst="straightConnector1">
                  <a:avLst/>
                </a:prstGeom>
                <a:ln w="127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a:off x="4419600" y="4953000"/>
                <a:ext cx="1143000" cy="533400"/>
              </a:xfrm>
              <a:prstGeom prst="rect">
                <a:avLst/>
              </a:prstGeom>
              <a:solidFill>
                <a:srgbClr val="FFFFFF">
                  <a:alpha val="50196"/>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TPC Volume</a:t>
                </a:r>
                <a:endParaRPr lang="en-US" sz="1800" dirty="0"/>
              </a:p>
            </p:txBody>
          </p:sp>
          <p:sp>
            <p:nvSpPr>
              <p:cNvPr id="28" name="Rectangle 27"/>
              <p:cNvSpPr/>
              <p:nvPr/>
            </p:nvSpPr>
            <p:spPr>
              <a:xfrm rot="19935684">
                <a:off x="144094" y="3989825"/>
                <a:ext cx="1824767" cy="646331"/>
              </a:xfrm>
              <a:prstGeom prst="rect">
                <a:avLst/>
              </a:prstGeom>
              <a:noFill/>
            </p:spPr>
            <p:txBody>
              <a:bodyPr wrap="square" lIns="91440" tIns="45720" rIns="91440" bIns="45720">
                <a:spAutoFit/>
                <a:scene3d>
                  <a:camera prst="isometricOffAxis1Right"/>
                  <a:lightRig rig="threePt" dir="t"/>
                </a:scene3d>
              </a:bodyPr>
              <a:lstStyle/>
              <a:p>
                <a:pPr algn="ctr"/>
                <a:r>
                  <a:rPr lang="en-US" sz="1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Magnet </a:t>
                </a:r>
              </a:p>
              <a:p>
                <a:pPr algn="ct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Return Iron</a:t>
                </a:r>
                <a:endParaRPr lang="en-US" sz="1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5" name="Rectangle 34"/>
              <p:cNvSpPr/>
              <p:nvPr/>
            </p:nvSpPr>
            <p:spPr>
              <a:xfrm rot="1695205">
                <a:off x="1725234" y="5743165"/>
                <a:ext cx="2293751" cy="369332"/>
              </a:xfrm>
              <a:prstGeom prst="rect">
                <a:avLst/>
              </a:prstGeom>
              <a:noFill/>
            </p:spPr>
            <p:txBody>
              <a:bodyPr wrap="square" lIns="91440" tIns="45720" rIns="91440" bIns="45720">
                <a:spAutoFit/>
                <a:scene3d>
                  <a:camera prst="isometricOffAxis1Right"/>
                  <a:lightRig rig="threePt" dir="t"/>
                </a:scene3d>
              </a:bodyPr>
              <a:lstStyle/>
              <a:p>
                <a:pPr algn="ctr"/>
                <a:r>
                  <a:rPr lang="en-US" sz="1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Solenoid</a:t>
                </a:r>
                <a:endParaRPr lang="en-US" sz="1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6" name="TextBox 35"/>
              <p:cNvSpPr txBox="1"/>
              <p:nvPr/>
            </p:nvSpPr>
            <p:spPr>
              <a:xfrm>
                <a:off x="2731239" y="4230469"/>
                <a:ext cx="1941557" cy="646331"/>
              </a:xfrm>
              <a:prstGeom prst="rect">
                <a:avLst/>
              </a:prstGeom>
              <a:noFill/>
            </p:spPr>
            <p:txBody>
              <a:bodyPr wrap="none" rtlCol="0">
                <a:spAutoFit/>
              </a:bodyPr>
              <a:lstStyle/>
              <a:p>
                <a:pPr algn="ctr"/>
                <a:r>
                  <a:rPr lang="en-US" sz="1800" dirty="0" smtClean="0"/>
                  <a:t>OFC</a:t>
                </a:r>
              </a:p>
              <a:p>
                <a:pPr algn="ctr"/>
                <a:r>
                  <a:rPr lang="en-US" sz="1800" dirty="0" smtClean="0"/>
                  <a:t>Outer Field Cage</a:t>
                </a:r>
              </a:p>
            </p:txBody>
          </p:sp>
          <p:cxnSp>
            <p:nvCxnSpPr>
              <p:cNvPr id="38" name="Straight Arrow Connector 37"/>
              <p:cNvCxnSpPr>
                <a:stCxn id="36" idx="2"/>
              </p:cNvCxnSpPr>
              <p:nvPr/>
            </p:nvCxnSpPr>
            <p:spPr>
              <a:xfrm rot="16200000" flipH="1">
                <a:off x="3513994" y="5064823"/>
                <a:ext cx="496667" cy="1206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323283" y="1944469"/>
                <a:ext cx="1890261" cy="646331"/>
              </a:xfrm>
              <a:prstGeom prst="rect">
                <a:avLst/>
              </a:prstGeom>
              <a:noFill/>
            </p:spPr>
            <p:txBody>
              <a:bodyPr wrap="none" rtlCol="0">
                <a:spAutoFit/>
              </a:bodyPr>
              <a:lstStyle/>
              <a:p>
                <a:pPr algn="ctr"/>
                <a:r>
                  <a:rPr lang="en-US" sz="1800" dirty="0" smtClean="0"/>
                  <a:t>IFC</a:t>
                </a:r>
              </a:p>
              <a:p>
                <a:pPr algn="ctr"/>
                <a:r>
                  <a:rPr lang="en-US" sz="1800" dirty="0" smtClean="0"/>
                  <a:t>Inner Field Cage</a:t>
                </a:r>
                <a:endParaRPr lang="en-US" sz="1800" dirty="0"/>
              </a:p>
            </p:txBody>
          </p:sp>
          <p:cxnSp>
            <p:nvCxnSpPr>
              <p:cNvPr id="41" name="Straight Arrow Connector 40"/>
              <p:cNvCxnSpPr>
                <a:stCxn id="39" idx="2"/>
              </p:cNvCxnSpPr>
              <p:nvPr/>
            </p:nvCxnSpPr>
            <p:spPr>
              <a:xfrm rot="16200000" flipH="1">
                <a:off x="3120108" y="2739105"/>
                <a:ext cx="304799" cy="8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8077200" y="1066800"/>
              <a:ext cx="659155" cy="923330"/>
            </a:xfrm>
            <a:prstGeom prst="rect">
              <a:avLst/>
            </a:prstGeom>
            <a:solidFill>
              <a:srgbClr val="FFFFFF">
                <a:alpha val="58824"/>
              </a:srgbClr>
            </a:solidFill>
          </p:spPr>
          <p:txBody>
            <a:bodyPr wrap="none" rtlCol="0">
              <a:spAutoFit/>
            </a:bodyPr>
            <a:lstStyle/>
            <a:p>
              <a:r>
                <a:rPr lang="en-US" sz="1800" dirty="0" smtClean="0"/>
                <a:t>SSD</a:t>
              </a:r>
            </a:p>
            <a:p>
              <a:r>
                <a:rPr lang="en-US" sz="1800" dirty="0" smtClean="0"/>
                <a:t>IST</a:t>
              </a:r>
            </a:p>
            <a:p>
              <a:r>
                <a:rPr lang="en-US" sz="1800" dirty="0" smtClean="0"/>
                <a:t>PXL</a:t>
              </a:r>
              <a:endParaRPr lang="en-US" sz="1800" dirty="0"/>
            </a:p>
          </p:txBody>
        </p:sp>
        <p:cxnSp>
          <p:nvCxnSpPr>
            <p:cNvPr id="45" name="Straight Arrow Connector 44"/>
            <p:cNvCxnSpPr/>
            <p:nvPr/>
          </p:nvCxnSpPr>
          <p:spPr>
            <a:xfrm rot="10800000" flipV="1">
              <a:off x="7315200" y="1219200"/>
              <a:ext cx="762000" cy="152400"/>
            </a:xfrm>
            <a:prstGeom prst="straightConnector1">
              <a:avLst/>
            </a:prstGeom>
            <a:ln>
              <a:solidFill>
                <a:srgbClr val="FFFF00"/>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3" idx="1"/>
            </p:cNvCxnSpPr>
            <p:nvPr/>
          </p:nvCxnSpPr>
          <p:spPr>
            <a:xfrm rot="10800000" flipV="1">
              <a:off x="7162800" y="1528464"/>
              <a:ext cx="914400" cy="147933"/>
            </a:xfrm>
            <a:prstGeom prst="straightConnector1">
              <a:avLst/>
            </a:prstGeom>
            <a:ln>
              <a:solidFill>
                <a:srgbClr val="FFFF00"/>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0800000" flipV="1">
              <a:off x="6934200" y="1828802"/>
              <a:ext cx="1143000" cy="152398"/>
            </a:xfrm>
            <a:prstGeom prst="straightConnector1">
              <a:avLst/>
            </a:prstGeom>
            <a:ln>
              <a:solidFill>
                <a:srgbClr val="FFFF00"/>
              </a:solidFill>
              <a:tailEnd type="ova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rot="1282124">
              <a:off x="1146512" y="5333048"/>
              <a:ext cx="1005403" cy="461665"/>
            </a:xfrm>
            <a:prstGeom prst="rect">
              <a:avLst/>
            </a:prstGeom>
            <a:noFill/>
          </p:spPr>
          <p:txBody>
            <a:bodyPr wrap="none" lIns="91440" tIns="45720" rIns="91440" bIns="45720">
              <a:spAutoFit/>
            </a:bodyPr>
            <a:lstStyle/>
            <a:p>
              <a:pPr algn="ctr"/>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EAST</a:t>
              </a:r>
              <a:endParaRPr 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6" name="Rectangle 55"/>
            <p:cNvSpPr/>
            <p:nvPr/>
          </p:nvSpPr>
          <p:spPr>
            <a:xfrm>
              <a:off x="7885437" y="5562600"/>
              <a:ext cx="1072730" cy="461665"/>
            </a:xfrm>
            <a:prstGeom prst="rect">
              <a:avLst/>
            </a:prstGeom>
            <a:noFill/>
          </p:spPr>
          <p:txBody>
            <a:bodyPr wrap="none" lIns="91440" tIns="45720" rIns="91440" bIns="45720">
              <a:spAutoFit/>
            </a:bodyPr>
            <a:lstStyle/>
            <a:p>
              <a:pPr algn="ctr"/>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WEST</a:t>
              </a:r>
              <a:endParaRPr 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7" name="TextBox 56"/>
            <p:cNvSpPr txBox="1"/>
            <p:nvPr/>
          </p:nvSpPr>
          <p:spPr>
            <a:xfrm rot="1380863">
              <a:off x="5020331" y="3623292"/>
              <a:ext cx="663783" cy="293131"/>
            </a:xfrm>
            <a:prstGeom prst="ellipse">
              <a:avLst/>
            </a:prstGeom>
            <a:solidFill>
              <a:srgbClr val="FFFFFF">
                <a:alpha val="43137"/>
              </a:srgbClr>
            </a:solidFill>
          </p:spPr>
          <p:txBody>
            <a:bodyPr wrap="square" rtlCol="0">
              <a:noAutofit/>
            </a:bodyPr>
            <a:lstStyle/>
            <a:p>
              <a:pPr algn="ctr"/>
              <a:r>
                <a:rPr lang="en-US" sz="800" dirty="0" smtClean="0">
                  <a:latin typeface="Arial" pitchFamily="34" charset="0"/>
                  <a:cs typeface="Arial" pitchFamily="34" charset="0"/>
                </a:rPr>
                <a:t>FGT</a:t>
              </a:r>
              <a:endParaRPr lang="en-US" sz="800" dirty="0">
                <a:latin typeface="Arial" pitchFamily="34" charset="0"/>
                <a:cs typeface="Arial" pitchFamily="34" charset="0"/>
              </a:endParaRPr>
            </a:p>
          </p:txBody>
        </p:sp>
        <p:sp>
          <p:nvSpPr>
            <p:cNvPr id="58" name="TextBox 57"/>
            <p:cNvSpPr txBox="1"/>
            <p:nvPr/>
          </p:nvSpPr>
          <p:spPr>
            <a:xfrm>
              <a:off x="6477000" y="533400"/>
              <a:ext cx="1066800" cy="3810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nchor="ctr" anchorCtr="1">
              <a:noAutofit/>
            </a:bodyPr>
            <a:lstStyle/>
            <a:p>
              <a:pPr algn="ctr"/>
              <a:r>
                <a:rPr lang="en-US" sz="1800" dirty="0" smtClean="0"/>
                <a:t>HFT</a:t>
              </a:r>
              <a:endParaRPr lang="en-US" sz="1800" dirty="0"/>
            </a:p>
          </p:txBody>
        </p:sp>
      </p:grpSp>
      <p:sp>
        <p:nvSpPr>
          <p:cNvPr id="62" name="Title 61"/>
          <p:cNvSpPr>
            <a:spLocks noGrp="1"/>
          </p:cNvSpPr>
          <p:nvPr>
            <p:ph type="title"/>
          </p:nvPr>
        </p:nvSpPr>
        <p:spPr>
          <a:xfrm>
            <a:off x="1219200" y="152400"/>
            <a:ext cx="7772400" cy="381000"/>
          </a:xfrm>
        </p:spPr>
        <p:txBody>
          <a:bodyPr>
            <a:noAutofit/>
          </a:bodyPr>
          <a:lstStyle/>
          <a:p>
            <a:r>
              <a:rPr lang="en-US" sz="2800" dirty="0" smtClean="0"/>
              <a:t>HFT Detector within STAR IFC</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19"/>
          <p:cNvGrpSpPr/>
          <p:nvPr/>
        </p:nvGrpSpPr>
        <p:grpSpPr>
          <a:xfrm>
            <a:off x="152400" y="609600"/>
            <a:ext cx="8839200" cy="5867400"/>
            <a:chOff x="-58598" y="609600"/>
            <a:chExt cx="8839200" cy="5867400"/>
          </a:xfrm>
        </p:grpSpPr>
        <p:pic>
          <p:nvPicPr>
            <p:cNvPr id="1026" name="Picture 2" descr="C:\Users\ECAnderssen_local\Desktop\Figures Integration\New Folder (2)\Explode\Snap5.png"/>
            <p:cNvPicPr>
              <a:picLocks noChangeAspect="1" noChangeArrowheads="1"/>
            </p:cNvPicPr>
            <p:nvPr/>
          </p:nvPicPr>
          <p:blipFill>
            <a:blip r:embed="rId2" cstate="print"/>
            <a:srcRect/>
            <a:stretch>
              <a:fillRect/>
            </a:stretch>
          </p:blipFill>
          <p:spPr bwMode="auto">
            <a:xfrm>
              <a:off x="424884" y="609600"/>
              <a:ext cx="8355718" cy="5867400"/>
            </a:xfrm>
            <a:prstGeom prst="rect">
              <a:avLst/>
            </a:prstGeom>
            <a:noFill/>
          </p:spPr>
        </p:pic>
        <p:sp>
          <p:nvSpPr>
            <p:cNvPr id="5" name="TextBox 4"/>
            <p:cNvSpPr txBox="1"/>
            <p:nvPr/>
          </p:nvSpPr>
          <p:spPr>
            <a:xfrm>
              <a:off x="-58598" y="2729805"/>
              <a:ext cx="2889574" cy="1384995"/>
            </a:xfrm>
            <a:prstGeom prst="rect">
              <a:avLst/>
            </a:prstGeom>
            <a:noFill/>
          </p:spPr>
          <p:txBody>
            <a:bodyPr wrap="none" rtlCol="0">
              <a:spAutoFit/>
            </a:bodyPr>
            <a:lstStyle/>
            <a:p>
              <a:r>
                <a:rPr lang="en-US" sz="3600" dirty="0" smtClean="0"/>
                <a:t>MSC</a:t>
              </a:r>
            </a:p>
            <a:p>
              <a:r>
                <a:rPr lang="en-US" b="1" dirty="0" smtClean="0"/>
                <a:t>P</a:t>
              </a:r>
              <a:r>
                <a:rPr lang="en-US" dirty="0" smtClean="0"/>
                <a:t>ixel </a:t>
              </a:r>
              <a:r>
                <a:rPr lang="en-US" b="1" dirty="0" smtClean="0"/>
                <a:t>I</a:t>
              </a:r>
              <a:r>
                <a:rPr lang="en-US" dirty="0" smtClean="0"/>
                <a:t>nsertion </a:t>
              </a:r>
              <a:r>
                <a:rPr lang="en-US" b="1" dirty="0" smtClean="0"/>
                <a:t>T</a:t>
              </a:r>
              <a:r>
                <a:rPr lang="en-US" dirty="0" smtClean="0"/>
                <a:t>ube</a:t>
              </a:r>
            </a:p>
            <a:p>
              <a:r>
                <a:rPr lang="en-US" b="1" dirty="0" smtClean="0"/>
                <a:t>P</a:t>
              </a:r>
              <a:r>
                <a:rPr lang="en-US" dirty="0" smtClean="0"/>
                <a:t>ixel </a:t>
              </a:r>
              <a:r>
                <a:rPr lang="en-US" b="1" dirty="0" smtClean="0"/>
                <a:t>S</a:t>
              </a:r>
              <a:r>
                <a:rPr lang="en-US" dirty="0" smtClean="0"/>
                <a:t>upport </a:t>
              </a:r>
              <a:r>
                <a:rPr lang="en-US" b="1" dirty="0" smtClean="0"/>
                <a:t>T</a:t>
              </a:r>
              <a:r>
                <a:rPr lang="en-US" dirty="0" smtClean="0"/>
                <a:t>ube</a:t>
              </a:r>
              <a:endParaRPr lang="en-US" dirty="0"/>
            </a:p>
          </p:txBody>
        </p:sp>
        <p:sp>
          <p:nvSpPr>
            <p:cNvPr id="6" name="TextBox 5"/>
            <p:cNvSpPr txBox="1"/>
            <p:nvPr/>
          </p:nvSpPr>
          <p:spPr>
            <a:xfrm>
              <a:off x="5369835" y="685800"/>
              <a:ext cx="3334567" cy="1754326"/>
            </a:xfrm>
            <a:prstGeom prst="rect">
              <a:avLst/>
            </a:prstGeom>
            <a:noFill/>
          </p:spPr>
          <p:txBody>
            <a:bodyPr wrap="none" rtlCol="0">
              <a:spAutoFit/>
            </a:bodyPr>
            <a:lstStyle/>
            <a:p>
              <a:r>
                <a:rPr lang="en-US" sz="3600" dirty="0" smtClean="0"/>
                <a:t>IDS</a:t>
              </a:r>
            </a:p>
            <a:p>
              <a:r>
                <a:rPr lang="en-US" b="1" dirty="0" smtClean="0"/>
                <a:t>E</a:t>
              </a:r>
              <a:r>
                <a:rPr lang="en-US" dirty="0" smtClean="0"/>
                <a:t>ast </a:t>
              </a:r>
              <a:r>
                <a:rPr lang="en-US" b="1" dirty="0" smtClean="0"/>
                <a:t>S</a:t>
              </a:r>
              <a:r>
                <a:rPr lang="en-US" dirty="0" smtClean="0"/>
                <a:t>upport </a:t>
              </a:r>
              <a:r>
                <a:rPr lang="en-US" b="1" dirty="0" smtClean="0"/>
                <a:t>C</a:t>
              </a:r>
              <a:r>
                <a:rPr lang="en-US" dirty="0" smtClean="0"/>
                <a:t>ylinder</a:t>
              </a:r>
            </a:p>
            <a:p>
              <a:r>
                <a:rPr lang="en-US" b="1" dirty="0" smtClean="0"/>
                <a:t>O</a:t>
              </a:r>
              <a:r>
                <a:rPr lang="en-US" dirty="0" smtClean="0"/>
                <a:t>uter </a:t>
              </a:r>
              <a:r>
                <a:rPr lang="en-US" b="1" dirty="0" smtClean="0"/>
                <a:t>S</a:t>
              </a:r>
              <a:r>
                <a:rPr lang="en-US" dirty="0" smtClean="0"/>
                <a:t>upport </a:t>
              </a:r>
              <a:r>
                <a:rPr lang="en-US" b="1" dirty="0" smtClean="0"/>
                <a:t>C</a:t>
              </a:r>
              <a:r>
                <a:rPr lang="en-US" dirty="0" smtClean="0"/>
                <a:t>ylinder</a:t>
              </a:r>
            </a:p>
            <a:p>
              <a:r>
                <a:rPr lang="en-US" b="1" dirty="0" smtClean="0"/>
                <a:t>W</a:t>
              </a:r>
              <a:r>
                <a:rPr lang="en-US" dirty="0" smtClean="0"/>
                <a:t>est </a:t>
              </a:r>
              <a:r>
                <a:rPr lang="en-US" b="1" dirty="0" smtClean="0"/>
                <a:t>S</a:t>
              </a:r>
              <a:r>
                <a:rPr lang="en-US" dirty="0" smtClean="0"/>
                <a:t>upport </a:t>
              </a:r>
              <a:r>
                <a:rPr lang="en-US" b="1" dirty="0" smtClean="0"/>
                <a:t>C</a:t>
              </a:r>
              <a:r>
                <a:rPr lang="en-US" dirty="0" smtClean="0"/>
                <a:t>ylinder</a:t>
              </a:r>
              <a:endParaRPr lang="en-US" dirty="0"/>
            </a:p>
          </p:txBody>
        </p:sp>
        <p:sp>
          <p:nvSpPr>
            <p:cNvPr id="7" name="TextBox 6"/>
            <p:cNvSpPr txBox="1"/>
            <p:nvPr/>
          </p:nvSpPr>
          <p:spPr>
            <a:xfrm rot="2058652">
              <a:off x="941681" y="1070772"/>
              <a:ext cx="662361" cy="461665"/>
            </a:xfrm>
            <a:prstGeom prst="rect">
              <a:avLst/>
            </a:prstGeom>
            <a:noFill/>
          </p:spPr>
          <p:txBody>
            <a:bodyPr wrap="none" rtlCol="0">
              <a:spAutoFit/>
            </a:bodyPr>
            <a:lstStyle/>
            <a:p>
              <a:r>
                <a:rPr lang="en-US" dirty="0" smtClean="0"/>
                <a:t>PIT</a:t>
              </a:r>
              <a:endParaRPr lang="en-US" dirty="0"/>
            </a:p>
          </p:txBody>
        </p:sp>
        <p:sp>
          <p:nvSpPr>
            <p:cNvPr id="8" name="TextBox 7"/>
            <p:cNvSpPr txBox="1"/>
            <p:nvPr/>
          </p:nvSpPr>
          <p:spPr>
            <a:xfrm rot="1962273">
              <a:off x="2336961" y="2042999"/>
              <a:ext cx="684803" cy="400110"/>
            </a:xfrm>
            <a:prstGeom prst="rect">
              <a:avLst/>
            </a:prstGeom>
            <a:noFill/>
          </p:spPr>
          <p:txBody>
            <a:bodyPr wrap="none" rtlCol="0">
              <a:spAutoFit/>
            </a:bodyPr>
            <a:lstStyle/>
            <a:p>
              <a:r>
                <a:rPr lang="en-US" sz="2000" dirty="0" smtClean="0"/>
                <a:t>PST</a:t>
              </a:r>
              <a:endParaRPr lang="en-US" sz="2000" dirty="0"/>
            </a:p>
          </p:txBody>
        </p:sp>
        <p:sp>
          <p:nvSpPr>
            <p:cNvPr id="9" name="TextBox 8"/>
            <p:cNvSpPr txBox="1"/>
            <p:nvPr/>
          </p:nvSpPr>
          <p:spPr>
            <a:xfrm rot="1987824">
              <a:off x="3564882" y="2776771"/>
              <a:ext cx="817853" cy="461665"/>
            </a:xfrm>
            <a:prstGeom prst="rect">
              <a:avLst/>
            </a:prstGeom>
            <a:noFill/>
          </p:spPr>
          <p:txBody>
            <a:bodyPr wrap="none" rtlCol="0">
              <a:spAutoFit/>
            </a:bodyPr>
            <a:lstStyle/>
            <a:p>
              <a:r>
                <a:rPr lang="en-US" dirty="0" smtClean="0"/>
                <a:t>ESC</a:t>
              </a:r>
              <a:endParaRPr lang="en-US" dirty="0"/>
            </a:p>
          </p:txBody>
        </p:sp>
        <p:sp>
          <p:nvSpPr>
            <p:cNvPr id="10" name="TextBox 9"/>
            <p:cNvSpPr txBox="1"/>
            <p:nvPr/>
          </p:nvSpPr>
          <p:spPr>
            <a:xfrm rot="1973545">
              <a:off x="5391105" y="4080409"/>
              <a:ext cx="851515" cy="461665"/>
            </a:xfrm>
            <a:prstGeom prst="rect">
              <a:avLst/>
            </a:prstGeom>
            <a:noFill/>
          </p:spPr>
          <p:txBody>
            <a:bodyPr wrap="none" rtlCol="0">
              <a:spAutoFit/>
            </a:bodyPr>
            <a:lstStyle/>
            <a:p>
              <a:r>
                <a:rPr lang="en-US" dirty="0" smtClean="0"/>
                <a:t>OSC</a:t>
              </a:r>
              <a:endParaRPr lang="en-US" dirty="0"/>
            </a:p>
          </p:txBody>
        </p:sp>
        <p:sp>
          <p:nvSpPr>
            <p:cNvPr id="11" name="TextBox 10"/>
            <p:cNvSpPr txBox="1"/>
            <p:nvPr/>
          </p:nvSpPr>
          <p:spPr>
            <a:xfrm rot="2028573">
              <a:off x="7427082" y="5345993"/>
              <a:ext cx="902811" cy="461665"/>
            </a:xfrm>
            <a:prstGeom prst="rect">
              <a:avLst/>
            </a:prstGeom>
            <a:noFill/>
          </p:spPr>
          <p:txBody>
            <a:bodyPr wrap="none" rtlCol="0">
              <a:spAutoFit/>
            </a:bodyPr>
            <a:lstStyle/>
            <a:p>
              <a:r>
                <a:rPr lang="en-US" dirty="0" smtClean="0"/>
                <a:t>WSC</a:t>
              </a:r>
              <a:endParaRPr lang="en-US" dirty="0"/>
            </a:p>
          </p:txBody>
        </p:sp>
        <p:sp>
          <p:nvSpPr>
            <p:cNvPr id="12" name="TextBox 11"/>
            <p:cNvSpPr txBox="1"/>
            <p:nvPr/>
          </p:nvSpPr>
          <p:spPr>
            <a:xfrm>
              <a:off x="6324600" y="2590800"/>
              <a:ext cx="1043876" cy="369332"/>
            </a:xfrm>
            <a:prstGeom prst="rect">
              <a:avLst/>
            </a:prstGeom>
            <a:noFill/>
          </p:spPr>
          <p:txBody>
            <a:bodyPr wrap="square" rtlCol="0">
              <a:spAutoFit/>
            </a:bodyPr>
            <a:lstStyle/>
            <a:p>
              <a:r>
                <a:rPr lang="en-US" sz="1800" dirty="0" smtClean="0"/>
                <a:t>Shrouds</a:t>
              </a:r>
              <a:endParaRPr lang="en-US" sz="1800" dirty="0"/>
            </a:p>
          </p:txBody>
        </p:sp>
        <p:cxnSp>
          <p:nvCxnSpPr>
            <p:cNvPr id="13" name="Straight Arrow Connector 12"/>
            <p:cNvCxnSpPr>
              <a:stCxn id="12" idx="2"/>
            </p:cNvCxnSpPr>
            <p:nvPr/>
          </p:nvCxnSpPr>
          <p:spPr>
            <a:xfrm rot="5400000">
              <a:off x="6465435" y="2743097"/>
              <a:ext cx="164068" cy="5981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2" idx="2"/>
            </p:cNvCxnSpPr>
            <p:nvPr/>
          </p:nvCxnSpPr>
          <p:spPr>
            <a:xfrm rot="16200000" flipH="1">
              <a:off x="6770235" y="3036435"/>
              <a:ext cx="392668" cy="2400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rot="2005596">
              <a:off x="884113" y="1266398"/>
              <a:ext cx="2922595" cy="400110"/>
            </a:xfrm>
            <a:prstGeom prst="rect">
              <a:avLst/>
            </a:prstGeom>
            <a:noFill/>
          </p:spPr>
          <p:txBody>
            <a:bodyPr wrap="none" rtlCol="0">
              <a:spAutoFit/>
            </a:bodyPr>
            <a:lstStyle/>
            <a:p>
              <a:r>
                <a:rPr lang="en-US" sz="2000" b="1" dirty="0" smtClean="0"/>
                <a:t>M</a:t>
              </a:r>
              <a:r>
                <a:rPr lang="en-US" sz="2000" dirty="0" smtClean="0"/>
                <a:t>iddle </a:t>
              </a:r>
              <a:r>
                <a:rPr lang="en-US" sz="2000" b="1" dirty="0" smtClean="0"/>
                <a:t>S</a:t>
              </a:r>
              <a:r>
                <a:rPr lang="en-US" sz="2000" dirty="0" smtClean="0"/>
                <a:t>upport </a:t>
              </a:r>
              <a:r>
                <a:rPr lang="en-US" sz="2000" b="1" dirty="0" smtClean="0"/>
                <a:t>C</a:t>
              </a:r>
              <a:r>
                <a:rPr lang="en-US" sz="2000" dirty="0" smtClean="0"/>
                <a:t>ylinder</a:t>
              </a:r>
              <a:endParaRPr lang="en-US" sz="2000" dirty="0"/>
            </a:p>
          </p:txBody>
        </p:sp>
        <p:sp>
          <p:nvSpPr>
            <p:cNvPr id="16" name="TextBox 15"/>
            <p:cNvSpPr txBox="1"/>
            <p:nvPr/>
          </p:nvSpPr>
          <p:spPr>
            <a:xfrm rot="1994222">
              <a:off x="3252818" y="4643583"/>
              <a:ext cx="4328429" cy="584775"/>
            </a:xfrm>
            <a:prstGeom prst="rect">
              <a:avLst/>
            </a:prstGeom>
            <a:noFill/>
          </p:spPr>
          <p:txBody>
            <a:bodyPr wrap="none" rtlCol="0">
              <a:spAutoFit/>
            </a:bodyPr>
            <a:lstStyle/>
            <a:p>
              <a:r>
                <a:rPr lang="en-US" sz="3200" b="1" dirty="0" smtClean="0"/>
                <a:t>I</a:t>
              </a:r>
              <a:r>
                <a:rPr lang="en-US" sz="3200" dirty="0" smtClean="0"/>
                <a:t>nner </a:t>
              </a:r>
              <a:r>
                <a:rPr lang="en-US" sz="3200" b="1" dirty="0" smtClean="0"/>
                <a:t>D</a:t>
              </a:r>
              <a:r>
                <a:rPr lang="en-US" sz="3200" dirty="0" smtClean="0"/>
                <a:t>etector </a:t>
              </a:r>
              <a:r>
                <a:rPr lang="en-US" sz="3200" b="1" dirty="0" smtClean="0"/>
                <a:t>S</a:t>
              </a:r>
              <a:r>
                <a:rPr lang="en-US" sz="3200" dirty="0" smtClean="0"/>
                <a:t>upport</a:t>
              </a:r>
              <a:endParaRPr lang="en-US" sz="3200" dirty="0"/>
            </a:p>
          </p:txBody>
        </p:sp>
        <p:sp>
          <p:nvSpPr>
            <p:cNvPr id="17" name="Striped Right Arrow 16"/>
            <p:cNvSpPr/>
            <p:nvPr/>
          </p:nvSpPr>
          <p:spPr>
            <a:xfrm rot="2111298">
              <a:off x="621906" y="1644169"/>
              <a:ext cx="1066800" cy="381000"/>
            </a:xfrm>
            <a:prstGeom prst="stripedRightArrow">
              <a:avLst>
                <a:gd name="adj1" fmla="val 46571"/>
                <a:gd name="adj2" fmla="val 9114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triped Right Arrow 17"/>
            <p:cNvSpPr/>
            <p:nvPr/>
          </p:nvSpPr>
          <p:spPr>
            <a:xfrm rot="2031293">
              <a:off x="4516207" y="2753446"/>
              <a:ext cx="668091" cy="276593"/>
            </a:xfrm>
            <a:prstGeom prst="stripedRightArrow">
              <a:avLst>
                <a:gd name="adj1" fmla="val 46571"/>
                <a:gd name="adj2" fmla="val 9114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triped Right Arrow 18"/>
            <p:cNvSpPr/>
            <p:nvPr/>
          </p:nvSpPr>
          <p:spPr>
            <a:xfrm rot="12810475">
              <a:off x="7183632" y="4504828"/>
              <a:ext cx="668091" cy="276593"/>
            </a:xfrm>
            <a:prstGeom prst="stripedRightArrow">
              <a:avLst>
                <a:gd name="adj1" fmla="val 46571"/>
                <a:gd name="adj2" fmla="val 9114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30272"/>
            <a:ext cx="8229600" cy="1143000"/>
          </a:xfrm>
        </p:spPr>
        <p:txBody>
          <a:bodyPr/>
          <a:lstStyle/>
          <a:p>
            <a:r>
              <a:rPr lang="en-US" dirty="0" smtClean="0"/>
              <a:t>Naming Conventions</a:t>
            </a:r>
            <a:endParaRPr lang="en-US" dirty="0"/>
          </a:p>
        </p:txBody>
      </p:sp>
      <p:sp>
        <p:nvSpPr>
          <p:cNvPr id="21" name="Content Placeholder 20"/>
          <p:cNvSpPr>
            <a:spLocks noGrp="1"/>
          </p:cNvSpPr>
          <p:nvPr>
            <p:ph sz="half" idx="1"/>
          </p:nvPr>
        </p:nvSpPr>
        <p:spPr>
          <a:xfrm>
            <a:off x="76200" y="4876800"/>
            <a:ext cx="6019800" cy="1524000"/>
          </a:xfrm>
        </p:spPr>
        <p:txBody>
          <a:bodyPr/>
          <a:lstStyle/>
          <a:p>
            <a:pPr>
              <a:buNone/>
            </a:pPr>
            <a:r>
              <a:rPr lang="en-US" sz="2000" dirty="0" smtClean="0">
                <a:solidFill>
                  <a:srgbClr val="205DE7"/>
                </a:solidFill>
              </a:rPr>
              <a:t>Assembly via bolted interfaces</a:t>
            </a:r>
          </a:p>
          <a:p>
            <a:pPr>
              <a:buNone/>
            </a:pPr>
            <a:r>
              <a:rPr lang="en-US" sz="2000" dirty="0" smtClean="0">
                <a:solidFill>
                  <a:srgbClr val="205DE7"/>
                </a:solidFill>
              </a:rPr>
              <a:t>MSC installed into IDS after IDS assembled (detectors not shown)</a:t>
            </a:r>
          </a:p>
          <a:p>
            <a:pPr>
              <a:buNone/>
            </a:pPr>
            <a:r>
              <a:rPr lang="en-US" sz="2000" dirty="0" smtClean="0">
                <a:solidFill>
                  <a:srgbClr val="205DE7"/>
                </a:solidFill>
              </a:rPr>
              <a:t>IDS w/MSC installed into STAR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Basic requirements</a:t>
            </a:r>
            <a:endParaRPr lang="en-US"/>
          </a:p>
        </p:txBody>
      </p:sp>
      <p:graphicFrame>
        <p:nvGraphicFramePr>
          <p:cNvPr id="55298" name="Object 2"/>
          <p:cNvGraphicFramePr>
            <a:graphicFrameLocks noChangeAspect="1"/>
          </p:cNvGraphicFramePr>
          <p:nvPr/>
        </p:nvGraphicFramePr>
        <p:xfrm>
          <a:off x="457200" y="1127647"/>
          <a:ext cx="4464506" cy="3908322"/>
        </p:xfrm>
        <a:graphic>
          <a:graphicData uri="http://schemas.openxmlformats.org/presentationml/2006/ole">
            <p:oleObj spid="_x0000_s55298" name="Document" r:id="rId3" imgW="3771900" imgH="3302000" progId="Word.Document.12">
              <p:link updateAutomatic="1"/>
            </p:oleObj>
          </a:graphicData>
        </a:graphic>
      </p:graphicFrame>
      <p:graphicFrame>
        <p:nvGraphicFramePr>
          <p:cNvPr id="55299" name="Object 3"/>
          <p:cNvGraphicFramePr>
            <a:graphicFrameLocks noChangeAspect="1"/>
          </p:cNvGraphicFramePr>
          <p:nvPr/>
        </p:nvGraphicFramePr>
        <p:xfrm>
          <a:off x="3505200" y="4381919"/>
          <a:ext cx="5638800" cy="1308100"/>
        </p:xfrm>
        <a:graphic>
          <a:graphicData uri="http://schemas.openxmlformats.org/presentationml/2006/ole">
            <p:oleObj spid="_x0000_s55299" name="Document" r:id="rId4" imgW="5638800" imgH="1308100" progId="Word.Document.12">
              <p:link updateAutomatic="1"/>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CD-1 homework</a:t>
            </a:r>
            <a:endParaRPr lang="en-US" dirty="0"/>
          </a:p>
        </p:txBody>
      </p:sp>
      <p:sp>
        <p:nvSpPr>
          <p:cNvPr id="3" name="Content Placeholder 2"/>
          <p:cNvSpPr>
            <a:spLocks noGrp="1"/>
          </p:cNvSpPr>
          <p:nvPr>
            <p:ph idx="1"/>
          </p:nvPr>
        </p:nvSpPr>
        <p:spPr/>
        <p:txBody>
          <a:bodyPr>
            <a:normAutofit/>
          </a:bodyPr>
          <a:lstStyle/>
          <a:p>
            <a:r>
              <a:rPr lang="en-US" dirty="0">
                <a:solidFill>
                  <a:srgbClr val="FF0000"/>
                </a:solidFill>
              </a:rPr>
              <a:t>Develop a plan for a ladder system test as soon as possible, using the available MIMOSA-26 chip, which has the architecture fully validated for the needs of STAR.  Report draft system test plan to DOE by December 31, 2009.</a:t>
            </a:r>
          </a:p>
          <a:p>
            <a:endParaRPr lang="en-US" dirty="0" smtClean="0"/>
          </a:p>
          <a:p>
            <a:r>
              <a:rPr lang="en-US" dirty="0" smtClean="0">
                <a:solidFill>
                  <a:srgbClr val="008000"/>
                </a:solidFill>
              </a:rPr>
              <a:t>Prepared by Leo++ and submitted on Dec 31</a:t>
            </a:r>
            <a:r>
              <a:rPr lang="en-US"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contributions</a:t>
            </a:r>
            <a:endParaRPr lang="en-US" dirty="0"/>
          </a:p>
        </p:txBody>
      </p:sp>
      <p:sp>
        <p:nvSpPr>
          <p:cNvPr id="3" name="Content Placeholder 2"/>
          <p:cNvSpPr>
            <a:spLocks noGrp="1"/>
          </p:cNvSpPr>
          <p:nvPr>
            <p:ph idx="1"/>
          </p:nvPr>
        </p:nvSpPr>
        <p:spPr/>
        <p:txBody>
          <a:bodyPr>
            <a:normAutofit lnSpcReduction="10000"/>
          </a:bodyPr>
          <a:lstStyle/>
          <a:p>
            <a:pPr lvl="0"/>
            <a:r>
              <a:rPr lang="en-US" dirty="0">
                <a:solidFill>
                  <a:srgbClr val="FF0000"/>
                </a:solidFill>
              </a:rPr>
              <a:t>Provide, by institution, an annual breakdown of the project cost into capital, labor </a:t>
            </a:r>
            <a:r>
              <a:rPr lang="en-US" dirty="0" err="1">
                <a:solidFill>
                  <a:srgbClr val="FF0000"/>
                </a:solidFill>
              </a:rPr>
              <a:t>costed</a:t>
            </a:r>
            <a:r>
              <a:rPr lang="en-US" dirty="0">
                <a:solidFill>
                  <a:srgbClr val="FF0000"/>
                </a:solidFill>
              </a:rPr>
              <a:t> to the project, requested redirected labor cost, and all contributed labor.  Submit to DOE by December 31, 2009. </a:t>
            </a:r>
            <a:endParaRPr lang="en-US" dirty="0" smtClean="0">
              <a:solidFill>
                <a:srgbClr val="FF0000"/>
              </a:solidFill>
            </a:endParaRPr>
          </a:p>
          <a:p>
            <a:r>
              <a:rPr lang="en-US" dirty="0" smtClean="0"/>
              <a:t>This is quite a new twist on DOE management, normally contributed labor is non accounted for. We did gather the information and submitted a report.</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2193695" y="276075"/>
          <a:ext cx="4022195" cy="5171682"/>
        </p:xfrm>
        <a:graphic>
          <a:graphicData uri="http://schemas.openxmlformats.org/presentationml/2006/ole">
            <p:oleObj spid="_x0000_s31746" name="Document" r:id="rId3" imgW="6311900" imgH="8115300" progId="Word.Document.12">
              <p:link updateAutomatic="1"/>
            </p:oleObj>
          </a:graphicData>
        </a:graphic>
      </p:graphicFrame>
      <p:sp>
        <p:nvSpPr>
          <p:cNvPr id="5" name="TextBox 4"/>
          <p:cNvSpPr txBox="1"/>
          <p:nvPr/>
        </p:nvSpPr>
        <p:spPr>
          <a:xfrm>
            <a:off x="681083" y="5963078"/>
            <a:ext cx="7540759" cy="369332"/>
          </a:xfrm>
          <a:prstGeom prst="rect">
            <a:avLst/>
          </a:prstGeom>
          <a:noFill/>
        </p:spPr>
        <p:txBody>
          <a:bodyPr wrap="none" rtlCol="0">
            <a:spAutoFit/>
          </a:bodyPr>
          <a:lstStyle/>
          <a:p>
            <a:r>
              <a:rPr lang="en-US" dirty="0" smtClean="0"/>
              <a:t>We were requested to detail this further with names etc. Ready for submission.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2085</TotalTime>
  <Words>1547</Words>
  <Application>Microsoft Macintosh PowerPoint</Application>
  <PresentationFormat>On-screen Show (4:3)</PresentationFormat>
  <Paragraphs>146</Paragraphs>
  <Slides>23</Slides>
  <Notes>1</Notes>
  <HiddenSlides>0</HiddenSlides>
  <MMClips>0</MMClips>
  <ScaleCrop>false</ScaleCrop>
  <HeadingPairs>
    <vt:vector size="6" baseType="variant">
      <vt:variant>
        <vt:lpstr>Design Template</vt:lpstr>
      </vt:variant>
      <vt:variant>
        <vt:i4>1</vt:i4>
      </vt:variant>
      <vt:variant>
        <vt:lpstr>Links</vt:lpstr>
      </vt:variant>
      <vt:variant>
        <vt:i4>4</vt:i4>
      </vt:variant>
      <vt:variant>
        <vt:lpstr>Slide Titles</vt:lpstr>
      </vt:variant>
      <vt:variant>
        <vt:i4>23</vt:i4>
      </vt:variant>
    </vt:vector>
  </HeadingPairs>
  <TitlesOfParts>
    <vt:vector size="28" baseType="lpstr">
      <vt:lpstr>Office Theme</vt:lpstr>
      <vt:lpstr>Macintosh HD:Users:flemming:Documents:STAR:HFT:HFT-proposal:Pre_CD2:Cost_labor distribution:HFT Cost Distribution_final.doc!OLE_LINK1</vt:lpstr>
      <vt:lpstr>Macintosh HD:Users:flemming:Documents:STAR:HFT:HFT-proposal:Pre_CD2:pPEP:Preliminary PEP_V17.doc!OLE_LINK5</vt:lpstr>
      <vt:lpstr>Macintosh HD:Users:flemming:Documents:STAR:HFT:HFT-proposal:CD1_documents:CDR:HFT_CDR_Final_V1.doc!OLE_LINK6</vt:lpstr>
      <vt:lpstr>Macintosh HD:Users:flemming:Documents:STAR:HFT:HFT-proposal:CD1_documents:CDR:HFT_CDR_Final_V1.doc!OLE_LINK8</vt:lpstr>
      <vt:lpstr>HFT project Overview  and Status March 10, 2010</vt:lpstr>
      <vt:lpstr>Welcome introduction</vt:lpstr>
      <vt:lpstr>Content</vt:lpstr>
      <vt:lpstr>HFT Detector within STAR IFC</vt:lpstr>
      <vt:lpstr>Naming Conventions</vt:lpstr>
      <vt:lpstr>Basic requirements</vt:lpstr>
      <vt:lpstr>Review of CD-1 homework</vt:lpstr>
      <vt:lpstr>Labor contributions</vt:lpstr>
      <vt:lpstr>Slide 9</vt:lpstr>
      <vt:lpstr>reports</vt:lpstr>
      <vt:lpstr>IST additional- comment</vt:lpstr>
      <vt:lpstr>Updated PEP and CD-4 parameters</vt:lpstr>
      <vt:lpstr>Slide 13</vt:lpstr>
      <vt:lpstr>Control via MOU’s</vt:lpstr>
      <vt:lpstr>Reporting/control</vt:lpstr>
      <vt:lpstr>Contingency </vt:lpstr>
      <vt:lpstr>Pre-CD2 scheduling</vt:lpstr>
      <vt:lpstr>Other pre CD-2 actions</vt:lpstr>
      <vt:lpstr>Actions by approval</vt:lpstr>
      <vt:lpstr>Documents pre-CD 2&amp;3 review</vt:lpstr>
      <vt:lpstr>Pre next Review</vt:lpstr>
      <vt:lpstr>Schedule</vt:lpstr>
      <vt:lpstr>Tomorrow</vt:lpstr>
    </vt:vector>
  </TitlesOfParts>
  <Company>BNL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HFT project Overview  and Status March 10, 2010</dc:title>
  <dc:creator>flemming videbaek</dc:creator>
  <cp:lastModifiedBy>flemming videbaek</cp:lastModifiedBy>
  <cp:revision>3</cp:revision>
  <cp:lastPrinted>2010-03-09T14:49:28Z</cp:lastPrinted>
  <dcterms:created xsi:type="dcterms:W3CDTF">2010-03-10T13:12:39Z</dcterms:created>
  <dcterms:modified xsi:type="dcterms:W3CDTF">2010-03-10T14:11:01Z</dcterms:modified>
</cp:coreProperties>
</file>