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67" r:id="rId2"/>
    <p:sldId id="492" r:id="rId3"/>
    <p:sldId id="493" r:id="rId4"/>
    <p:sldId id="494" r:id="rId5"/>
    <p:sldId id="544" r:id="rId6"/>
    <p:sldId id="495" r:id="rId7"/>
    <p:sldId id="496" r:id="rId8"/>
    <p:sldId id="500" r:id="rId9"/>
    <p:sldId id="501" r:id="rId10"/>
    <p:sldId id="549" r:id="rId11"/>
    <p:sldId id="502" r:id="rId12"/>
    <p:sldId id="475" r:id="rId13"/>
    <p:sldId id="547" r:id="rId14"/>
    <p:sldId id="485" r:id="rId15"/>
    <p:sldId id="545" r:id="rId16"/>
    <p:sldId id="484" r:id="rId17"/>
    <p:sldId id="482" r:id="rId18"/>
    <p:sldId id="538" r:id="rId19"/>
    <p:sldId id="508" r:id="rId20"/>
    <p:sldId id="546" r:id="rId21"/>
    <p:sldId id="543" r:id="rId22"/>
    <p:sldId id="548" r:id="rId23"/>
    <p:sldId id="541" r:id="rId24"/>
    <p:sldId id="525" r:id="rId25"/>
    <p:sldId id="526" r:id="rId26"/>
    <p:sldId id="542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33A0"/>
    <a:srgbClr val="AAF4FF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9" autoAdjust="0"/>
    <p:restoredTop sz="92105" autoAdjust="0"/>
  </p:normalViewPr>
  <p:slideViewPr>
    <p:cSldViewPr>
      <p:cViewPr>
        <p:scale>
          <a:sx n="100" d="100"/>
          <a:sy n="100" d="100"/>
        </p:scale>
        <p:origin x="-816" y="-904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CB1B6E-0359-EA4D-BF5B-5EAF54959871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735007D-0A82-884D-AA0D-E400BC08FCA6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CB1B6E-0359-EA4D-BF5B-5EAF54959871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C31AC7-023F-0548-8EF3-E74D78447C5C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C31AC7-023F-0548-8EF3-E74D78447C5C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230437-C708-9F47-99AC-51FD3EB4E826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3617EF-11A5-3B49-A8A2-E55DFBFA6ACF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DFCACE-9E34-4248-8FD4-A94EE213002F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8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8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8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81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81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81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90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90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90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3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3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93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365554-AFA5-994B-ACA0-8B79D4F2C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9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vmlDrawing" Target="../drawings/vmlDrawing1.vml"/><Relationship Id="rId8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90912" y="6453336"/>
            <a:ext cx="611560" cy="3639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" r:id="rId8" imgW="0" imgH="0" progId="PowerPoint.Show.8">
                  <p:embed/>
                </p:oleObj>
              </mc:Choice>
              <mc:Fallback>
                <p:oleObj r:id="rId8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6" r:id="rId3"/>
    <p:sldLayoutId id="2147483967" r:id="rId4"/>
    <p:sldLayoutId id="2147483972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6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16.bin"/><Relationship Id="rId8" Type="http://schemas.openxmlformats.org/officeDocument/2006/relationships/image" Target="../media/image8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76672"/>
            <a:ext cx="7772400" cy="792088"/>
          </a:xfrm>
        </p:spPr>
        <p:txBody>
          <a:bodyPr/>
          <a:lstStyle/>
          <a:p>
            <a:r>
              <a:rPr lang="en-US" sz="2800" dirty="0" smtClean="0">
                <a:solidFill>
                  <a:srgbClr val="0000FF"/>
                </a:solidFill>
              </a:rPr>
              <a:t>HFT Alignment Procedures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1268760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2132856"/>
            <a:ext cx="7971529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Introduction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HFT Configuration – System hierarchy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(thoughts on) Proposed procedures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Tools/Implementation (Jonathan)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Plans, Timeline and Issues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Summary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52400" y="6505618"/>
            <a:ext cx="4293623" cy="3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omic Sans MS" charset="0"/>
              </a:rPr>
              <a:t>Alignment procedures </a:t>
            </a:r>
            <a:r>
              <a:rPr lang="en-US" sz="1400" dirty="0">
                <a:latin typeface="Comic Sans MS" charset="0"/>
              </a:rPr>
              <a:t>r</a:t>
            </a:r>
            <a:r>
              <a:rPr lang="en-US" sz="1400" dirty="0" smtClean="0">
                <a:latin typeface="Comic Sans MS" charset="0"/>
              </a:rPr>
              <a:t>eview, BNL, Oct. 12, 2012</a:t>
            </a:r>
            <a:endParaRPr lang="en-US" sz="1400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4680520" cy="504056"/>
          </a:xfrm>
        </p:spPr>
        <p:txBody>
          <a:bodyPr/>
          <a:lstStyle/>
          <a:p>
            <a:r>
              <a:rPr lang="en-US" sz="2400" b="0" dirty="0" smtClean="0">
                <a:solidFill>
                  <a:srgbClr val="0000FF"/>
                </a:solidFill>
              </a:rPr>
              <a:t>Offline use of Geometry Info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900829"/>
              </p:ext>
            </p:extLst>
          </p:nvPr>
        </p:nvGraphicFramePr>
        <p:xfrm>
          <a:off x="5292080" y="5445224"/>
          <a:ext cx="2201929" cy="573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8" name="Equation" r:id="rId3" imgW="927100" imgH="241300" progId="Equation.3">
                  <p:embed/>
                </p:oleObj>
              </mc:Choice>
              <mc:Fallback>
                <p:oleObj name="Equation" r:id="rId3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2080" y="5445224"/>
                        <a:ext cx="2201929" cy="573105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23528" y="1484784"/>
            <a:ext cx="86409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Local-to-Global  transforms are done in terms of </a:t>
            </a:r>
            <a:r>
              <a:rPr lang="en-US" sz="20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endParaRPr lang="en-US" sz="2000" b="1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can be e.g. the center of a sensor or a pixel. </a:t>
            </a:r>
          </a:p>
          <a:p>
            <a:pPr marL="342900" indent="-342900">
              <a:buFont typeface="Arial"/>
              <a:buChar char="•"/>
            </a:pPr>
            <a:endParaRPr lang="en-US" sz="20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n,d,t</a:t>
            </a:r>
            <a:r>
              <a:rPr lang="en-US" sz="2000" dirty="0" smtClean="0">
                <a:latin typeface="Comic Sans MS"/>
                <a:cs typeface="Comic Sans MS"/>
              </a:rPr>
              <a:t> are unit vectors and </a:t>
            </a:r>
            <a:r>
              <a:rPr lang="en-US" sz="20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b,a,g</a:t>
            </a:r>
            <a:r>
              <a:rPr lang="en-US" sz="2000" dirty="0" smtClean="0">
                <a:latin typeface="Comic Sans MS"/>
                <a:cs typeface="Comic Sans MS"/>
              </a:rPr>
              <a:t> the corresponding rotation angles, RHS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004650"/>
              </p:ext>
            </p:extLst>
          </p:nvPr>
        </p:nvGraphicFramePr>
        <p:xfrm>
          <a:off x="251520" y="4841974"/>
          <a:ext cx="3888326" cy="1933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9" name="Equation" r:id="rId5" imgW="2273300" imgH="1130300" progId="Equation.3">
                  <p:embed/>
                </p:oleObj>
              </mc:Choice>
              <mc:Fallback>
                <p:oleObj name="Equation" r:id="rId5" imgW="2273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1520" y="4841974"/>
                        <a:ext cx="3888326" cy="193330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156200"/>
              </p:ext>
            </p:extLst>
          </p:nvPr>
        </p:nvGraphicFramePr>
        <p:xfrm>
          <a:off x="4499992" y="6093296"/>
          <a:ext cx="371021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0" name="Equation" r:id="rId7" imgW="1993900" imgH="317500" progId="Equation.3">
                  <p:embed/>
                </p:oleObj>
              </mc:Choice>
              <mc:Fallback>
                <p:oleObj name="Equation" r:id="rId7" imgW="1993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9992" y="6093296"/>
                        <a:ext cx="3710211" cy="57606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043608" y="4509120"/>
            <a:ext cx="2536572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 definition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92080" y="5085184"/>
            <a:ext cx="2096347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Transform example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52846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9512" y="141277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* </a:t>
            </a:r>
            <a:r>
              <a:rPr lang="en-US" sz="1800" dirty="0">
                <a:solidFill>
                  <a:srgbClr val="0000FF"/>
                </a:solidFill>
              </a:rPr>
              <a:t>SG </a:t>
            </a:r>
            <a:r>
              <a:rPr lang="en-US" sz="1800" dirty="0" smtClean="0">
                <a:solidFill>
                  <a:srgbClr val="0000FF"/>
                </a:solidFill>
              </a:rPr>
              <a:t>               </a:t>
            </a:r>
            <a:r>
              <a:rPr lang="en-US" sz="1800" dirty="0" smtClean="0">
                <a:solidFill>
                  <a:srgbClr val="FF0000"/>
                </a:solidFill>
              </a:rPr>
              <a:t>* </a:t>
            </a:r>
            <a:r>
              <a:rPr lang="en-US" sz="1800" dirty="0">
                <a:solidFill>
                  <a:srgbClr val="FF0000"/>
                </a:solidFill>
              </a:rPr>
              <a:t>LS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FF"/>
                </a:solidFill>
              </a:rPr>
              <a:t>   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</a:t>
            </a:r>
            <a:r>
              <a:rPr lang="en-US" sz="1600" dirty="0" err="1" smtClean="0">
                <a:latin typeface="Comic Sans MS"/>
                <a:cs typeface="Comic Sans MS"/>
              </a:rPr>
              <a:t>SsdinTpc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SectorInSSD</a:t>
            </a: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LadderInSector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59023"/>
            <a:ext cx="76328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Local &lt;-&gt; Global transforms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512" y="285293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* LO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*IDS2Tpc*Ladder2IDS*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512" y="429309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* PI           *LO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*IDS2Tpc*PST2IDS*Ladder2PST*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96" y="5661248"/>
            <a:ext cx="8964488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PG </a:t>
            </a:r>
            <a:r>
              <a:rPr lang="en-US" sz="1800" dirty="0" smtClean="0">
                <a:solidFill>
                  <a:srgbClr val="0000FF"/>
                </a:solidFill>
              </a:rPr>
              <a:t>	    = Tpc2Global *GL         </a:t>
            </a:r>
            <a:r>
              <a:rPr lang="en-US" sz="1800" dirty="0">
                <a:solidFill>
                  <a:srgbClr val="0000FF"/>
                </a:solidFill>
              </a:rPr>
              <a:t>* </a:t>
            </a:r>
            <a:r>
              <a:rPr lang="en-US" sz="1800" dirty="0" smtClean="0">
                <a:solidFill>
                  <a:srgbClr val="0000FF"/>
                </a:solidFill>
              </a:rPr>
              <a:t>PI            *DP             * SD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PXLInGlobal</a:t>
            </a:r>
            <a:r>
              <a:rPr lang="en-US" sz="1600" dirty="0" smtClean="0">
                <a:latin typeface="Comic Sans MS"/>
                <a:cs typeface="Comic Sans MS"/>
              </a:rPr>
              <a:t>=Tpc2Magnet*IDS2Tpc*PXL2IDS*DShell2PXL*Sector2DShell*(</a:t>
            </a:r>
            <a:r>
              <a:rPr lang="en-US" sz="1600" dirty="0" err="1" smtClean="0">
                <a:latin typeface="Comic Sans MS"/>
                <a:cs typeface="Comic Sans MS"/>
              </a:rPr>
              <a:t>Pxl</a:t>
            </a:r>
            <a:r>
              <a:rPr lang="en-US" sz="1600" dirty="0" smtClean="0">
                <a:latin typeface="Comic Sans MS"/>
                <a:cs typeface="Comic Sans MS"/>
              </a:rPr>
              <a:t>-Sector)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043444"/>
            <a:ext cx="1166042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OLD SSD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2492896"/>
            <a:ext cx="1136173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SSD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3933056"/>
            <a:ext cx="1080720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IST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84" y="5291916"/>
            <a:ext cx="1161646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PXL</a:t>
            </a:r>
            <a:endParaRPr lang="en-US" sz="1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90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7112"/>
            <a:ext cx="6264696" cy="465584"/>
          </a:xfrm>
        </p:spPr>
        <p:txBody>
          <a:bodyPr/>
          <a:lstStyle/>
          <a:p>
            <a:r>
              <a:rPr lang="en-US" sz="2800" b="0" dirty="0" smtClean="0">
                <a:solidFill>
                  <a:srgbClr val="000090"/>
                </a:solidFill>
              </a:rPr>
              <a:t>Alignment methods (outline only)</a:t>
            </a:r>
            <a:endParaRPr lang="en-US" sz="2800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752528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There are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and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Alignment </a:t>
            </a:r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methods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 uses mostly ‘external’ track information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 uses mostly ‘internal’ track information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For HFT we propose a mix (more Self !)</a:t>
            </a: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have successful ‘Global’ methods already in place (SVT/SSD)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lvl="1"/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TPC distortions, t0, ‘track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tof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’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etc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 is a problem</a:t>
            </a:r>
          </a:p>
          <a:p>
            <a:pPr marL="457106" lvl="1" indent="0">
              <a:buNone/>
            </a:pPr>
            <a:endParaRPr lang="en-US" sz="1800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In HFT system we have significant sensor overlap to make use of ‘Self’ alignment methods. We also have high precision PXL info with excellent sector rigidity, survey info, placement. 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endParaRPr lang="en-US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We need to use this advantage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6165304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charset="0"/>
                <a:cs typeface="Comic Sans MS" charset="0"/>
              </a:rPr>
              <a:t>We </a:t>
            </a:r>
            <a:r>
              <a:rPr lang="en-US" sz="1400" dirty="0">
                <a:latin typeface="Comic Sans MS" charset="0"/>
                <a:cs typeface="Comic Sans MS" charset="0"/>
              </a:rPr>
              <a:t>lack a hardware monitoring system. Once detectors are installed we rely on survey and alignment </a:t>
            </a:r>
            <a:r>
              <a:rPr lang="en-US" sz="1400" dirty="0" smtClean="0">
                <a:latin typeface="Comic Sans MS" charset="0"/>
                <a:cs typeface="Comic Sans MS" charset="0"/>
              </a:rPr>
              <a:t>software</a:t>
            </a:r>
            <a:endParaRPr lang="en-US" sz="1400" dirty="0"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94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4408" y="6356176"/>
            <a:ext cx="861392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3C492E-BBF2-1A4D-BF83-C7D997C42114}" type="slidenum">
              <a:rPr lang="en-US" sz="1400" b="0"/>
              <a:pPr eaLnBrk="1" hangingPunct="1"/>
              <a:t>13</a:t>
            </a:fld>
            <a:endParaRPr lang="en-US" sz="1400" b="0" dirty="0"/>
          </a:p>
        </p:txBody>
      </p:sp>
      <p:pic>
        <p:nvPicPr>
          <p:cNvPr id="44034" name="Picture 2" descr="Snapshot 2007-05-09 17-25-4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7"/>
          <a:stretch/>
        </p:blipFill>
        <p:spPr bwMode="auto">
          <a:xfrm>
            <a:off x="0" y="2780928"/>
            <a:ext cx="9144000" cy="331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9"/>
          <p:cNvSpPr txBox="1">
            <a:spLocks noChangeArrowheads="1"/>
          </p:cNvSpPr>
          <p:nvPr/>
        </p:nvSpPr>
        <p:spPr bwMode="auto">
          <a:xfrm>
            <a:off x="228600" y="6521450"/>
            <a:ext cx="518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2"/>
                </a:solidFill>
              </a:rPr>
              <a:t>D.Chakraborty, J.D.Hobbs, D0 note Oct.13, 1999</a:t>
            </a:r>
          </a:p>
        </p:txBody>
      </p:sp>
      <p:pic>
        <p:nvPicPr>
          <p:cNvPr id="6" name="Picture 2" descr="Snapshot 2007-05-09 17-25-4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39"/>
          <a:stretch/>
        </p:blipFill>
        <p:spPr bwMode="auto">
          <a:xfrm>
            <a:off x="-16768" y="76572"/>
            <a:ext cx="9144000" cy="22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01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0"/>
            <a:ext cx="9144000" cy="4015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365104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sequence to be followed for each detector is:</a:t>
            </a:r>
          </a:p>
          <a:p>
            <a:r>
              <a:rPr lang="en-US" sz="1600" dirty="0" smtClean="0"/>
              <a:t>1) </a:t>
            </a:r>
            <a:r>
              <a:rPr lang="en-US" sz="1600" b="1" dirty="0" smtClean="0"/>
              <a:t>SSD </a:t>
            </a:r>
            <a:r>
              <a:rPr lang="en-US" sz="1600" b="1" dirty="0"/>
              <a:t>Alignment</a:t>
            </a:r>
            <a:r>
              <a:rPr lang="en-US" sz="1600" dirty="0"/>
              <a:t>: (TPC </a:t>
            </a:r>
            <a:r>
              <a:rPr lang="en-US" sz="1600" dirty="0" smtClean="0"/>
              <a:t>tracks Only</a:t>
            </a:r>
            <a:r>
              <a:rPr lang="en-US" sz="1600" dirty="0"/>
              <a:t>)</a:t>
            </a:r>
          </a:p>
          <a:p>
            <a:r>
              <a:rPr lang="en-US" sz="1600" dirty="0" smtClean="0"/>
              <a:t>	Global </a:t>
            </a:r>
            <a:r>
              <a:rPr lang="en-US" sz="1600" dirty="0"/>
              <a:t>- SSD on Global and Sectors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SSD Ladders on Sectors;</a:t>
            </a:r>
          </a:p>
          <a:p>
            <a:r>
              <a:rPr lang="en-US" sz="1600" dirty="0" smtClean="0"/>
              <a:t>2) </a:t>
            </a:r>
            <a:r>
              <a:rPr lang="en-US" sz="1600" b="1" dirty="0" smtClean="0"/>
              <a:t>SVT </a:t>
            </a:r>
            <a:r>
              <a:rPr lang="en-US" sz="1600" b="1" dirty="0"/>
              <a:t>Alignment</a:t>
            </a:r>
            <a:r>
              <a:rPr lang="en-US" sz="1600" dirty="0"/>
              <a:t>: (TPC+</a:t>
            </a:r>
            <a:r>
              <a:rPr lang="en-US" sz="1600" dirty="0" smtClean="0"/>
              <a:t>SSD hits on tracks)</a:t>
            </a:r>
            <a:endParaRPr lang="en-US" sz="1600" dirty="0"/>
          </a:p>
          <a:p>
            <a:r>
              <a:rPr lang="en-US" sz="1600" dirty="0" smtClean="0"/>
              <a:t>	Global </a:t>
            </a:r>
            <a:r>
              <a:rPr lang="en-US" sz="1600" dirty="0"/>
              <a:t>- SVT on Global and Shells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SVT Ladders on Shells</a:t>
            </a:r>
            <a:r>
              <a:rPr lang="en-US" sz="1600" dirty="0" smtClean="0"/>
              <a:t>; (Drift Velocities);</a:t>
            </a:r>
            <a:endParaRPr lang="en-US" sz="1600" dirty="0"/>
          </a:p>
          <a:p>
            <a:r>
              <a:rPr lang="en-US" sz="1600" dirty="0" smtClean="0"/>
              <a:t>3) </a:t>
            </a:r>
            <a:r>
              <a:rPr lang="en-US" sz="1600" b="1" dirty="0" smtClean="0"/>
              <a:t>Consistency </a:t>
            </a:r>
            <a:r>
              <a:rPr lang="en-US" sz="1600" b="1" dirty="0"/>
              <a:t>Check</a:t>
            </a:r>
            <a:r>
              <a:rPr lang="en-US" sz="1600" dirty="0"/>
              <a:t>: (TPC+SSD+</a:t>
            </a:r>
            <a:r>
              <a:rPr lang="en-US" sz="1600" dirty="0" smtClean="0"/>
              <a:t>SVT hits on tracks)</a:t>
            </a:r>
            <a:endParaRPr lang="en-US" sz="1600" dirty="0"/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Global;Local</a:t>
            </a:r>
            <a:r>
              <a:rPr lang="en-US" sz="1600" dirty="0" smtClean="0"/>
              <a:t> </a:t>
            </a:r>
            <a:r>
              <a:rPr lang="en-US" sz="1600" dirty="0"/>
              <a:t>(ladders)</a:t>
            </a:r>
            <a:r>
              <a:rPr lang="en-US" sz="1600" dirty="0" smtClean="0"/>
              <a:t>;Drift </a:t>
            </a:r>
            <a:r>
              <a:rPr lang="en-US" sz="1600" dirty="0"/>
              <a:t>Velocities;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9882" y="116632"/>
            <a:ext cx="3908342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SSD/SVT procedure (old)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61361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990656" cy="468052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For </a:t>
            </a:r>
            <a:r>
              <a:rPr lang="en-US" b="0" dirty="0">
                <a:solidFill>
                  <a:srgbClr val="000090"/>
                </a:solidFill>
                <a:latin typeface="Comic Sans MS"/>
                <a:cs typeface="Comic Sans MS"/>
              </a:rPr>
              <a:t>alignment we use 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“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good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”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(well defined) 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tracks fitted with the primary vertex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. (e.g. NFP, </a:t>
            </a:r>
            <a:r>
              <a:rPr lang="en-US" altLang="ja-JP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pt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cuts)</a:t>
            </a:r>
            <a:endParaRPr lang="en-US" altLang="ja-JP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Use of primary tracks significantly improves precision of track predictions in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HFT and </a:t>
            </a: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reduces influence of systematics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Good statistics is a must (up to a point)(see example in Jonathan’s talk)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(50-100K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hits per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wafer/sensor)</a:t>
            </a: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lvl="1" eaLnBrk="1" hangingPunct="1">
              <a:lnSpc>
                <a:spcPct val="80000"/>
              </a:lnSpc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In order to minimize TPC space-charge distortions, tracking errors (mismatches) and PXL pileup we will need to use low luminosity and low-medium multiplicity data as the alignment sample</a:t>
            </a:r>
          </a:p>
          <a:p>
            <a:pPr eaLnBrk="1" hangingPunct="1">
              <a:lnSpc>
                <a:spcPct val="80000"/>
              </a:lnSpc>
            </a:pP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Method is iterative since it is precise for small deviations</a:t>
            </a: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02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8" y="116632"/>
            <a:ext cx="5076056" cy="416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HFT Proposed Procedure:</a:t>
            </a:r>
            <a:endParaRPr lang="en-US" sz="2800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528" y="980728"/>
            <a:ext cx="8568952" cy="5256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800000"/>
                </a:solidFill>
                <a:ea typeface="Arial" charset="0"/>
                <a:cs typeface="Arial" charset="0"/>
              </a:rPr>
              <a:t>Remember: PXL detector is a big asset (c.f. TPC )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800" dirty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dirty="0" smtClean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Global Alignment of PXL 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Relative alignment </a:t>
            </a:r>
            <a:r>
              <a:rPr lang="en-US" dirty="0">
                <a:ea typeface="Arial" charset="0"/>
                <a:cs typeface="Arial" charset="0"/>
              </a:rPr>
              <a:t>of PXL </a:t>
            </a:r>
            <a:r>
              <a:rPr lang="en-US" dirty="0" smtClean="0">
                <a:ea typeface="Arial" charset="0"/>
                <a:cs typeface="Arial" charset="0"/>
              </a:rPr>
              <a:t>sectors and halves </a:t>
            </a:r>
            <a:r>
              <a:rPr lang="en-US" dirty="0">
                <a:ea typeface="Arial" charset="0"/>
                <a:cs typeface="Arial" charset="0"/>
              </a:rPr>
              <a:t>using overlap region AND </a:t>
            </a:r>
            <a:r>
              <a:rPr lang="en-US" dirty="0" smtClean="0">
                <a:ea typeface="Arial" charset="0"/>
                <a:cs typeface="Arial" charset="0"/>
              </a:rPr>
              <a:t>halves using </a:t>
            </a:r>
            <a:r>
              <a:rPr lang="en-US" dirty="0">
                <a:ea typeface="Arial" charset="0"/>
                <a:cs typeface="Arial" charset="0"/>
              </a:rPr>
              <a:t>Event vertex found by each </a:t>
            </a:r>
            <a:r>
              <a:rPr lang="en-US" dirty="0" smtClean="0">
                <a:ea typeface="Arial" charset="0"/>
                <a:cs typeface="Arial" charset="0"/>
              </a:rPr>
              <a:t>half 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Relative alignment of PXL and TPC [TPC primary tracks]</a:t>
            </a:r>
          </a:p>
          <a:p>
            <a:pPr marL="1142918" lvl="2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Iterative-&gt;(PXL, PXL half, sector) 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Exact sequence/interplay needs to be determined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Primary tracks with TPC+PXL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dirty="0" smtClean="0">
                <a:ea typeface="Arial" charset="0"/>
                <a:cs typeface="Arial" charset="0"/>
              </a:rPr>
              <a:t>Alignment of IST ladders with respect to PXL</a:t>
            </a:r>
          </a:p>
          <a:p>
            <a:pPr marL="514432" lvl="1" indent="0" eaLnBrk="1" hangingPunct="1">
              <a:lnSpc>
                <a:spcPct val="80000"/>
              </a:lnSpc>
              <a:buNone/>
            </a:pPr>
            <a:endParaRPr lang="en-US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Primary tracks with (All – SSD)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dirty="0" smtClean="0">
                <a:ea typeface="Arial" charset="0"/>
                <a:cs typeface="Arial" charset="0"/>
              </a:rPr>
              <a:t>Alignment of SSD ladders</a:t>
            </a:r>
          </a:p>
          <a:p>
            <a:pPr marL="895432" lvl="1" indent="-381000" eaLnBrk="1" hangingPunct="1">
              <a:lnSpc>
                <a:spcPct val="80000"/>
              </a:lnSpc>
            </a:pPr>
            <a:endParaRPr lang="en-US" dirty="0">
              <a:ea typeface="Arial" charset="0"/>
              <a:cs typeface="Arial" charset="0"/>
            </a:endParaRPr>
          </a:p>
          <a:p>
            <a:pPr marL="495465" indent="-3810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402814"/>
            <a:ext cx="8456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+mn-lt"/>
              </a:rPr>
              <a:t>We assume that sensors on ladder and ladders on sectors are pre-surveyed to specs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35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251520" y="1340768"/>
            <a:ext cx="8640960" cy="49685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/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Pointing accuracy</a:t>
            </a:r>
            <a:r>
              <a:rPr lang="en-US" b="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is ultimate figure of merit: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DCA resolution (in bending XY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r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plane: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), and r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esolution in non-bending plane: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z</a:t>
            </a:r>
          </a:p>
          <a:p>
            <a:pPr eaLnBrk="1" hangingPunct="1"/>
            <a:endParaRPr lang="en-US" b="0" baseline="-2500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/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b="0" baseline="30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= </a:t>
            </a:r>
            <a:r>
              <a:rPr lang="en-US" b="0" baseline="30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vertex</a:t>
            </a:r>
            <a:r>
              <a:rPr lang="en-US" b="0" dirty="0" smtClean="0">
                <a:solidFill>
                  <a:srgbClr val="0000F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b="0" baseline="30000" dirty="0" smtClean="0">
                <a:solidFill>
                  <a:srgbClr val="0000F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F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b="0" baseline="30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MCS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(the same for non-bending plane)</a:t>
            </a:r>
          </a:p>
          <a:p>
            <a:pPr lvl="1" eaLnBrk="1" hangingPunct="1"/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primary vertex resolution: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vertex 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~ 3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m+(120 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/ √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N</a:t>
            </a:r>
            <a:r>
              <a:rPr lang="en-US" b="0" baseline="-2500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ch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); for central 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Au+Au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collisions turns out to be ~5 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</a:t>
            </a:r>
          </a:p>
          <a:p>
            <a:pPr lvl="1" eaLnBrk="1" hangingPunct="1">
              <a:spcBef>
                <a:spcPct val="0"/>
              </a:spcBef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pointing resolution: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~ 1.5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[in our case, where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is intrinsic detector precision (~10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m)]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  alignment errors</a:t>
            </a:r>
          </a:p>
          <a:p>
            <a:pPr lvl="1" eaLnBrk="1" hangingPunct="1">
              <a:spcBef>
                <a:spcPct val="0"/>
              </a:spcBef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multiple </a:t>
            </a: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s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cattering (MCS):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MCS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~ 20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/ </a:t>
            </a:r>
            <a:r>
              <a:rPr lang="en-US" b="0" dirty="0" err="1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p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(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GeV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/c) (for thin PXL)</a:t>
            </a:r>
          </a:p>
          <a:p>
            <a:pPr marL="457106" lvl="1" indent="0" eaLnBrk="1" hangingPunct="1">
              <a:spcBef>
                <a:spcPct val="0"/>
              </a:spcBef>
              <a:buNone/>
            </a:pP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marL="57139" indent="0" eaLnBrk="1" hangingPunct="1">
              <a:spcBef>
                <a:spcPct val="0"/>
              </a:spcBef>
              <a:buNone/>
            </a:pPr>
            <a:r>
              <a:rPr lang="en-US" sz="2400" b="0" dirty="0" smtClean="0">
                <a:solidFill>
                  <a:srgbClr val="6533A0"/>
                </a:solidFill>
                <a:latin typeface="Comic Sans MS"/>
                <a:ea typeface="Arial" charset="0"/>
                <a:cs typeface="Comic Sans MS"/>
              </a:rPr>
              <a:t>Overall </a:t>
            </a:r>
            <a:r>
              <a:rPr lang="en-US" sz="2400" b="0" dirty="0" err="1" smtClean="0">
                <a:solidFill>
                  <a:srgbClr val="6533A0"/>
                </a:solidFill>
                <a:latin typeface="Comic Sans MS"/>
                <a:ea typeface="Arial" charset="0"/>
                <a:cs typeface="Comic Sans MS"/>
              </a:rPr>
              <a:t>mis</a:t>
            </a:r>
            <a:r>
              <a:rPr lang="en-US" sz="2400" b="0" dirty="0" smtClean="0">
                <a:solidFill>
                  <a:srgbClr val="6533A0"/>
                </a:solidFill>
                <a:latin typeface="Comic Sans MS"/>
                <a:ea typeface="Arial" charset="0"/>
                <a:cs typeface="Comic Sans MS"/>
              </a:rPr>
              <a:t>-alignments of &lt; 10 </a:t>
            </a:r>
            <a:r>
              <a:rPr lang="en-US" sz="2400" b="0" dirty="0" smtClean="0">
                <a:solidFill>
                  <a:srgbClr val="6533A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2400" b="0" dirty="0" smtClean="0">
                <a:solidFill>
                  <a:srgbClr val="6533A0"/>
                </a:solidFill>
                <a:ea typeface="Arial" charset="0"/>
                <a:cs typeface="Comic Sans MS"/>
                <a:sym typeface="Symbol" charset="0"/>
              </a:rPr>
              <a:t>m or &lt;MCS are acceptable</a:t>
            </a:r>
            <a:endParaRPr lang="en-US" sz="2400" b="0" dirty="0">
              <a:solidFill>
                <a:srgbClr val="6533A0"/>
              </a:solidFill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391400" cy="513928"/>
          </a:xfrm>
        </p:spPr>
        <p:txBody>
          <a:bodyPr/>
          <a:lstStyle/>
          <a:p>
            <a:pPr eaLnBrk="1" hangingPunct="1"/>
            <a:r>
              <a:rPr lang="en-US" sz="28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Precision requirements </a:t>
            </a:r>
            <a:r>
              <a:rPr lang="en-US" sz="2800" b="0" dirty="0">
                <a:solidFill>
                  <a:srgbClr val="0000FF"/>
                </a:solidFill>
                <a:latin typeface="Comic Sans MS" charset="0"/>
                <a:cs typeface="Comic Sans MS" charset="0"/>
              </a:rPr>
              <a:t>for </a:t>
            </a:r>
            <a:r>
              <a:rPr lang="en-US" sz="28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HFT alignment</a:t>
            </a:r>
            <a:endParaRPr lang="en-US" sz="1800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9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79512"/>
            <a:ext cx="3657600" cy="457200"/>
          </a:xfrm>
        </p:spPr>
        <p:txBody>
          <a:bodyPr/>
          <a:lstStyle/>
          <a:p>
            <a:pPr eaLnBrk="1" hangingPunct="1"/>
            <a:r>
              <a:rPr lang="en-US" sz="2800" b="0" dirty="0">
                <a:solidFill>
                  <a:srgbClr val="0000FF"/>
                </a:solidFill>
                <a:latin typeface="+mn-lt"/>
              </a:rPr>
              <a:t>DCA resolution</a:t>
            </a:r>
          </a:p>
        </p:txBody>
      </p:sp>
      <p:pic>
        <p:nvPicPr>
          <p:cNvPr id="67586" name="Picture 3" descr="DCA_no_Legend"/>
          <p:cNvPicPr>
            <a:picLocks noGrp="1" noChangeAspect="1" noChangeArrowheads="1"/>
          </p:cNvPicPr>
          <p:nvPr>
            <p:ph type="clipArt"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94"/>
          <a:stretch/>
        </p:blipFill>
        <p:spPr>
          <a:xfrm>
            <a:off x="3738563" y="0"/>
            <a:ext cx="5405437" cy="3284984"/>
          </a:xfrm>
        </p:spPr>
      </p:pic>
      <p:graphicFrame>
        <p:nvGraphicFramePr>
          <p:cNvPr id="77862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810474"/>
              </p:ext>
            </p:extLst>
          </p:nvPr>
        </p:nvGraphicFramePr>
        <p:xfrm>
          <a:off x="6012160" y="3356992"/>
          <a:ext cx="2664296" cy="3329036"/>
        </p:xfrm>
        <a:graphic>
          <a:graphicData uri="http://schemas.openxmlformats.org/drawingml/2006/table">
            <a:tbl>
              <a:tblPr/>
              <a:tblGrid>
                <a:gridCol w="1584176"/>
                <a:gridCol w="1080120"/>
              </a:tblGrid>
              <a:tr h="8334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Number of Silicon Points fitted to track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  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XY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@1GeV/c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(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7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0 -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TPC only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3350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11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191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191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TPC+SSD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  <a:sym typeface="Webdings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967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608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383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296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4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25E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25E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 281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7617" name="Text Box 34"/>
          <p:cNvSpPr txBox="1">
            <a:spLocks noChangeArrowheads="1"/>
          </p:cNvSpPr>
          <p:nvPr/>
        </p:nvSpPr>
        <p:spPr bwMode="auto">
          <a:xfrm>
            <a:off x="251520" y="3140968"/>
            <a:ext cx="5256584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+mn-lt"/>
              </a:rPr>
              <a:t>SVT/SSD example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2000" dirty="0" smtClean="0">
              <a:solidFill>
                <a:srgbClr val="00009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+mn-lt"/>
              </a:rPr>
              <a:t>With </a:t>
            </a:r>
            <a:r>
              <a:rPr lang="en-US" sz="2000" dirty="0">
                <a:solidFill>
                  <a:srgbClr val="000090"/>
                </a:solidFill>
                <a:latin typeface="+mn-lt"/>
              </a:rPr>
              <a:t>increasing no. of fitted Si points it is improved by ~ order of magnitude.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rgbClr val="000090"/>
                </a:solidFill>
                <a:latin typeface="+mn-lt"/>
              </a:rPr>
              <a:t>Contribution from tracking (constant term) is comparable with MCS @ 1 </a:t>
            </a:r>
            <a:r>
              <a:rPr lang="en-US" sz="2000" dirty="0" err="1">
                <a:solidFill>
                  <a:srgbClr val="000090"/>
                </a:solidFill>
                <a:latin typeface="+mn-lt"/>
              </a:rPr>
              <a:t>GeV</a:t>
            </a:r>
            <a:r>
              <a:rPr lang="en-US" sz="2000" dirty="0">
                <a:solidFill>
                  <a:srgbClr val="000090"/>
                </a:solidFill>
                <a:latin typeface="+mn-lt"/>
              </a:rPr>
              <a:t>/</a:t>
            </a:r>
            <a:r>
              <a:rPr lang="en-US" sz="2000" dirty="0" smtClean="0">
                <a:solidFill>
                  <a:srgbClr val="000090"/>
                </a:solidFill>
                <a:latin typeface="+mn-lt"/>
              </a:rPr>
              <a:t>c</a:t>
            </a:r>
            <a:endParaRPr lang="en-US" sz="2800" dirty="0">
              <a:solidFill>
                <a:srgbClr val="000090"/>
              </a:solidFill>
              <a:latin typeface="+mn-lt"/>
            </a:endParaRPr>
          </a:p>
        </p:txBody>
      </p:sp>
      <p:sp>
        <p:nvSpPr>
          <p:cNvPr id="67618" name="Text Box 35"/>
          <p:cNvSpPr txBox="1">
            <a:spLocks noChangeArrowheads="1"/>
          </p:cNvSpPr>
          <p:nvPr/>
        </p:nvSpPr>
        <p:spPr bwMode="auto">
          <a:xfrm>
            <a:off x="7239000" y="1219200"/>
            <a:ext cx="8382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ea typeface="Osaka" charset="0"/>
                <a:cs typeface="Osaka" charset="0"/>
                <a:sym typeface="Symbol" charset="0"/>
              </a:rPr>
              <a:t></a:t>
            </a:r>
            <a:r>
              <a:rPr lang="en-US" sz="2400" b="1" baseline="-25000">
                <a:ea typeface="Osaka" charset="0"/>
                <a:cs typeface="Osaka" charset="0"/>
                <a:sym typeface="Symbol" charset="0"/>
              </a:rPr>
              <a:t>XY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4672" y="6381328"/>
            <a:ext cx="573832" cy="457200"/>
          </a:xfrm>
        </p:spPr>
        <p:txBody>
          <a:bodyPr/>
          <a:lstStyle/>
          <a:p>
            <a:pPr>
              <a:defRPr/>
            </a:pPr>
            <a:fld id="{3C365554-AFA5-994B-ACA0-8B79D4F2C70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8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Tasks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424936" cy="4752528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the PXL sensor representation in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Db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 (prototype sector)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setup Data formats, code to deliver matrices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etc</a:t>
            </a:r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know/map the (realistic) error of every survey step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start simulations to determine alignment software performance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rework GEANT geometry synchronization (STV, VMC)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SSD procedures and initialize/define IST ones</a:t>
            </a:r>
          </a:p>
          <a:p>
            <a:r>
              <a:rPr lang="en-US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Need to include gravitational sagging in SSD and IST (?) model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keep/use expertise around</a:t>
            </a:r>
          </a:p>
          <a:p>
            <a:pPr marL="0" indent="0">
              <a:buNone/>
            </a:pP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509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>
            <a:spLocks/>
          </p:cNvSpPr>
          <p:nvPr/>
        </p:nvSpPr>
        <p:spPr bwMode="auto">
          <a:xfrm>
            <a:off x="467544" y="188640"/>
            <a:ext cx="8280920" cy="504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r>
              <a:rPr lang="en-US" sz="2800" dirty="0" smtClean="0">
                <a:solidFill>
                  <a:srgbClr val="000090"/>
                </a:solidFill>
              </a:rPr>
              <a:t>Flowchart of Geometry/Survey/Alignment</a:t>
            </a:r>
            <a:endParaRPr lang="en-US" sz="2800" dirty="0">
              <a:solidFill>
                <a:srgbClr val="000090"/>
              </a:solidFill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188020" y="1275576"/>
            <a:ext cx="8632452" cy="4745712"/>
            <a:chOff x="188020" y="1212860"/>
            <a:chExt cx="8632452" cy="4745712"/>
          </a:xfrm>
        </p:grpSpPr>
        <p:grpSp>
          <p:nvGrpSpPr>
            <p:cNvPr id="90" name="Group 89"/>
            <p:cNvGrpSpPr/>
            <p:nvPr/>
          </p:nvGrpSpPr>
          <p:grpSpPr>
            <a:xfrm>
              <a:off x="323528" y="1628800"/>
              <a:ext cx="8496944" cy="3528392"/>
              <a:chOff x="611560" y="476672"/>
              <a:chExt cx="7416824" cy="300285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611560" y="476672"/>
                <a:ext cx="2376264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Sensor/Ladder Survey</a:t>
                </a:r>
                <a:endParaRPr lang="en-US" sz="1800" b="1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3419872" y="476672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CVS?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11560" y="1067883"/>
                <a:ext cx="2232248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Fit, get structures</a:t>
                </a:r>
                <a:endParaRPr lang="en-US" sz="1800" b="1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419872" y="1052736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1560" y="2348880"/>
                <a:ext cx="223224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GEANT geometry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419872" y="2348880"/>
                <a:ext cx="1368152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Apply</a:t>
                </a:r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*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228184" y="476672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RawData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4860032" y="1628800"/>
                <a:ext cx="79208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flipH="1">
                <a:off x="3038624" y="667296"/>
                <a:ext cx="360040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>
                <a:stCxn id="6" idx="1"/>
                <a:endCxn id="5" idx="3"/>
              </p:cNvCxnSpPr>
              <p:nvPr/>
            </p:nvCxnSpPr>
            <p:spPr bwMode="auto">
              <a:xfrm flipH="1">
                <a:off x="2843808" y="1222013"/>
                <a:ext cx="576063" cy="3031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grpSp>
            <p:nvGrpSpPr>
              <p:cNvPr id="70" name="Group 69"/>
              <p:cNvGrpSpPr/>
              <p:nvPr/>
            </p:nvGrpSpPr>
            <p:grpSpPr>
              <a:xfrm>
                <a:off x="5652120" y="1052736"/>
                <a:ext cx="2376264" cy="1625129"/>
                <a:chOff x="5652120" y="1340768"/>
                <a:chExt cx="2376264" cy="1625129"/>
              </a:xfrm>
            </p:grpSpPr>
            <p:sp>
              <p:nvSpPr>
                <p:cNvPr id="11" name="TextBox 10"/>
                <p:cNvSpPr txBox="1"/>
                <p:nvPr/>
              </p:nvSpPr>
              <p:spPr>
                <a:xfrm>
                  <a:off x="6228184" y="134076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Apply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6228184" y="1700808"/>
                  <a:ext cx="1368152" cy="314321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b="1" dirty="0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Alignment</a:t>
                  </a:r>
                  <a:endParaRPr lang="en-US" sz="1800" b="1" dirty="0">
                    <a:solidFill>
                      <a:srgbClr val="FF000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6228184" y="206084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Correct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 bwMode="auto">
                <a:xfrm>
                  <a:off x="7308304" y="2636912"/>
                  <a:ext cx="72008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" name="Straight Connector 35"/>
                <p:cNvCxnSpPr/>
                <p:nvPr/>
              </p:nvCxnSpPr>
              <p:spPr bwMode="auto">
                <a:xfrm>
                  <a:off x="7596336" y="1544092"/>
                  <a:ext cx="432048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arrow" w="med" len="med"/>
                  <a:tailEnd type="none" w="med" len="med"/>
                </a:ln>
                <a:effectLst/>
              </p:spPr>
            </p:cxnSp>
            <p:cxnSp>
              <p:nvCxnSpPr>
                <p:cNvPr id="37" name="Straight Connector 36"/>
                <p:cNvCxnSpPr/>
                <p:nvPr/>
              </p:nvCxnSpPr>
              <p:spPr bwMode="auto">
                <a:xfrm flipV="1">
                  <a:off x="8028384" y="1544092"/>
                  <a:ext cx="0" cy="109282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42" name="Group 41"/>
                <p:cNvGrpSpPr/>
                <p:nvPr/>
              </p:nvGrpSpPr>
              <p:grpSpPr>
                <a:xfrm>
                  <a:off x="6588224" y="2420888"/>
                  <a:ext cx="720080" cy="432048"/>
                  <a:chOff x="6588224" y="2708920"/>
                  <a:chExt cx="720080" cy="432048"/>
                </a:xfrm>
              </p:grpSpPr>
              <p:sp>
                <p:nvSpPr>
                  <p:cNvPr id="40" name="Diamond 39"/>
                  <p:cNvSpPr/>
                  <p:nvPr/>
                </p:nvSpPr>
                <p:spPr bwMode="auto">
                  <a:xfrm>
                    <a:off x="6588224" y="2708920"/>
                    <a:ext cx="720080" cy="432048"/>
                  </a:xfrm>
                  <a:prstGeom prst="diamond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32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6660232" y="2755528"/>
                    <a:ext cx="624102" cy="306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 smtClean="0">
                        <a:latin typeface="+mn-lt"/>
                      </a:rPr>
                      <a:t>Done</a:t>
                    </a:r>
                    <a:endParaRPr lang="en-US" sz="1600" dirty="0">
                      <a:latin typeface="+mn-lt"/>
                    </a:endParaRPr>
                  </a:p>
                </p:txBody>
              </p:sp>
            </p:grpSp>
            <p:cxnSp>
              <p:nvCxnSpPr>
                <p:cNvPr id="47" name="Straight Connector 46"/>
                <p:cNvCxnSpPr>
                  <a:endCxn id="40" idx="1"/>
                </p:cNvCxnSpPr>
                <p:nvPr/>
              </p:nvCxnSpPr>
              <p:spPr bwMode="auto">
                <a:xfrm>
                  <a:off x="5652120" y="2636912"/>
                  <a:ext cx="936104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9" name="Straight Connector 48"/>
                <p:cNvCxnSpPr/>
                <p:nvPr/>
              </p:nvCxnSpPr>
              <p:spPr bwMode="auto">
                <a:xfrm flipV="1">
                  <a:off x="5652120" y="1916832"/>
                  <a:ext cx="0" cy="72008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3" name="TextBox 62"/>
                <p:cNvSpPr txBox="1"/>
                <p:nvPr/>
              </p:nvSpPr>
              <p:spPr>
                <a:xfrm>
                  <a:off x="7393012" y="2658120"/>
                  <a:ext cx="340558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rgbClr val="FF0000"/>
                      </a:solidFill>
                      <a:latin typeface="+mn-lt"/>
                    </a:rPr>
                    <a:t>N</a:t>
                  </a:r>
                  <a:endParaRPr lang="en-US" sz="1600" b="1" dirty="0">
                    <a:solidFill>
                      <a:srgbClr val="FF0000"/>
                    </a:solidFill>
                    <a:latin typeface="+mn-lt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6228184" y="2649612"/>
                  <a:ext cx="298717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+mn-lt"/>
                    </a:rPr>
                    <a:t>Y</a:t>
                  </a:r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3419872" y="1412776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Update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 flipH="1">
                <a:off x="4932040" y="1268760"/>
                <a:ext cx="115212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flipV="1">
                <a:off x="4131409" y="2008738"/>
                <a:ext cx="2" cy="306413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sp>
            <p:nvSpPr>
              <p:cNvPr id="78" name="TextBox 77"/>
              <p:cNvSpPr txBox="1"/>
              <p:nvPr/>
            </p:nvSpPr>
            <p:spPr>
              <a:xfrm>
                <a:off x="5004048" y="3140968"/>
                <a:ext cx="79208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HITS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9" name="Straight Connector 78"/>
              <p:cNvCxnSpPr>
                <a:stCxn id="78" idx="1"/>
                <a:endCxn id="8" idx="2"/>
              </p:cNvCxnSpPr>
              <p:nvPr/>
            </p:nvCxnSpPr>
            <p:spPr bwMode="auto">
              <a:xfrm flipH="1" flipV="1">
                <a:off x="4103948" y="2663201"/>
                <a:ext cx="900100" cy="647044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flipV="1">
                <a:off x="5652120" y="2348881"/>
                <a:ext cx="0" cy="792087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 flipH="1">
                <a:off x="2928516" y="2518296"/>
                <a:ext cx="43204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</p:grpSp>
        <p:sp>
          <p:nvSpPr>
            <p:cNvPr id="96" name="TextBox 95"/>
            <p:cNvSpPr txBox="1"/>
            <p:nvPr/>
          </p:nvSpPr>
          <p:spPr>
            <a:xfrm>
              <a:off x="4932040" y="5589240"/>
              <a:ext cx="1800200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Final </a:t>
              </a:r>
              <a:r>
                <a:rPr lang="en-US" sz="1800" dirty="0" err="1" smtClean="0">
                  <a:solidFill>
                    <a:srgbClr val="000090"/>
                  </a:solidFill>
                  <a:latin typeface="Comic Sans MS"/>
                  <a:cs typeface="Comic Sans MS"/>
                </a:rPr>
                <a:t>Reco</a:t>
              </a:r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 Pass</a:t>
              </a:r>
              <a:endParaRPr lang="en-US" sz="1800" dirty="0">
                <a:solidFill>
                  <a:srgbClr val="00009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97" name="Straight Connector 96"/>
            <p:cNvCxnSpPr/>
            <p:nvPr/>
          </p:nvCxnSpPr>
          <p:spPr bwMode="auto">
            <a:xfrm flipV="1">
              <a:off x="5796136" y="5229200"/>
              <a:ext cx="2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</p:cxnSp>
        <p:sp>
          <p:nvSpPr>
            <p:cNvPr id="99" name="TextBox 98"/>
            <p:cNvSpPr txBox="1"/>
            <p:nvPr/>
          </p:nvSpPr>
          <p:spPr>
            <a:xfrm>
              <a:off x="6732240" y="1230994"/>
              <a:ext cx="1567397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ForEachRun</a:t>
              </a:r>
              <a:endParaRPr lang="en-US" sz="18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88020" y="1212860"/>
              <a:ext cx="3168352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latin typeface="Comic Sans MS"/>
                  <a:cs typeface="Comic Sans MS"/>
                </a:rPr>
                <a:t>ForEachNewSector</a:t>
              </a:r>
              <a:r>
                <a:rPr lang="en-US" sz="1800" dirty="0" smtClean="0">
                  <a:latin typeface="Comic Sans MS"/>
                  <a:cs typeface="Comic Sans MS"/>
                </a:rPr>
                <a:t>/Ladder</a:t>
              </a:r>
              <a:endParaRPr lang="en-US" sz="1800" dirty="0">
                <a:latin typeface="Comic Sans MS"/>
                <a:cs typeface="Comic Sans MS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323528" y="4293096"/>
            <a:ext cx="2557333" cy="646331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Mis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-align/Check Alignment software</a:t>
            </a:r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504" y="6444044"/>
            <a:ext cx="2160240" cy="369332"/>
          </a:xfrm>
          <a:prstGeom prst="rect">
            <a:avLst/>
          </a:prstGeom>
          <a:solidFill>
            <a:srgbClr val="FFF5E6"/>
          </a:solidFill>
          <a:ln w="190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*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VMC, STV ready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79512" y="3356992"/>
            <a:ext cx="3240360" cy="2232248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7024" y="980728"/>
            <a:ext cx="3312368" cy="1944216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3491880" y="2348880"/>
            <a:ext cx="5184576" cy="3096344"/>
          </a:xfrm>
          <a:prstGeom prst="rect">
            <a:avLst/>
          </a:prstGeom>
          <a:solidFill>
            <a:schemeClr val="accent5"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74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8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Plans/Timeline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256584"/>
          </a:xfrm>
        </p:spPr>
        <p:txBody>
          <a:bodyPr/>
          <a:lstStyle/>
          <a:p>
            <a:pPr marL="0" indent="0">
              <a:buNone/>
            </a:pP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Some of these efforts need to go in parallel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It will take about a month or two to setup the chain and clean up the code for all HFT subsystems (current environment)</a:t>
            </a:r>
          </a:p>
          <a:p>
            <a:pPr lvl="1"/>
            <a:r>
              <a:rPr lang="en-US" sz="16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Includes software, </a:t>
            </a:r>
            <a:r>
              <a:rPr lang="en-US" sz="1600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Db</a:t>
            </a:r>
            <a:r>
              <a:rPr lang="en-US" sz="16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 structures, Hit, conventions</a:t>
            </a:r>
          </a:p>
          <a:p>
            <a:pPr lvl="1"/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can do (some) tests in current environment or begin porting to VMC (with help)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By the end of the year we would need to have defined and have established working interfaces to Survey for PXL</a:t>
            </a:r>
          </a:p>
          <a:p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Full chain ready to work with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cosmics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/data when available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Only then, when done, we can start looking at other packages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150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0" dirty="0" smtClean="0">
                <a:solidFill>
                  <a:srgbClr val="000090"/>
                </a:solidFill>
              </a:rPr>
              <a:t>Summary</a:t>
            </a:r>
            <a:endParaRPr lang="en-US" sz="2800" b="0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The building up of a working chain is coming along </a:t>
            </a:r>
            <a:endParaRPr lang="en-US" dirty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All 3 needed efforts are moving along (Geo, Sur, Al)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Benefited enormously from previous experience as we hope to benefit from current experience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A lot still needs to be done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Target to have a working chain for data beginning of the year is not unrealistic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endParaRPr lang="en-US" b="0" dirty="0" smtClean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42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212976"/>
            <a:ext cx="6705600" cy="609600"/>
          </a:xfrm>
        </p:spPr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16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639762"/>
          </a:xfrm>
        </p:spPr>
        <p:txBody>
          <a:bodyPr/>
          <a:lstStyle/>
          <a:p>
            <a:pPr eaLnBrk="1" hangingPunct="1"/>
            <a:r>
              <a:rPr lang="en-US" sz="3200" b="0" dirty="0">
                <a:solidFill>
                  <a:srgbClr val="000090"/>
                </a:solidFill>
                <a:latin typeface="Comic Sans MS"/>
                <a:cs typeface="Comic Sans MS"/>
              </a:rPr>
              <a:t>References</a:t>
            </a:r>
            <a:endParaRPr lang="en-US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time projection chamber a unique tool for studying high multiplicity events at RHIC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M.Anderson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A499: 652,2003.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laser system for the STAR time projection chamber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J. Abele et al., NIM A499: 692,2003.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Correcting for distortions due to ionization in the STAR TPC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, G. Van Buren et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al.,NIM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A566:22-25,2006.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Silicon Vertex Tracker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A large area Silicon Drift Detector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R.Bellwied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A499: 640, 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silicon strip-detector (SSD)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L.Arnold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2003 A499: 652, 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Alignment Strategy for the SMT Barrel Detectors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D.Chakborty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J.D.Hobbs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October 13, 1999. D0 Note (unpublished)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Sensor Alignment by Tracks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V.Karimaki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al.,CMS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CR-2004/009 (presented at CHEP 2003</a:t>
            </a:r>
            <a:r>
              <a:rPr lang="en-US" altLang="ja-JP" sz="1600" b="0" dirty="0" smtClean="0">
                <a:solidFill>
                  <a:srgbClr val="000090"/>
                </a:solidFill>
                <a:latin typeface="Arial" charset="0"/>
              </a:rPr>
              <a:t>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http://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phys.kent.edu</a:t>
            </a: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/~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margetis</a:t>
            </a: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/STAR/HFT/Survey/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SVTSmallScaleSelfAlignment.pdf</a:t>
            </a:r>
            <a:endParaRPr lang="en-US" altLang="ja-JP" sz="1400" b="0" dirty="0" smtClean="0">
              <a:solidFill>
                <a:srgbClr val="000090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sz="1400" b="0" dirty="0" smtClean="0">
                <a:solidFill>
                  <a:srgbClr val="000090"/>
                </a:solidFill>
                <a:latin typeface="Arial" charset="0"/>
              </a:rPr>
              <a:t>http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://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phys.kent.edu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/~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margetis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/STAR/HFT/Survey/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SVT_Alignment_JPCSL.pdf</a:t>
            </a:r>
            <a:endParaRPr lang="en-US" sz="1400" b="0" dirty="0" smtClean="0">
              <a:solidFill>
                <a:srgbClr val="000090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eriod"/>
            </a:pPr>
            <a:endParaRPr lang="en-US" sz="1600" b="0" dirty="0">
              <a:solidFill>
                <a:srgbClr val="000090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2680795-B66E-FB41-93B2-E20FF5519F0D}" type="slidenum">
              <a:rPr lang="en-US" sz="1400"/>
              <a:pPr eaLnBrk="1" hangingPunct="1"/>
              <a:t>24</a:t>
            </a:fld>
            <a:endParaRPr lang="en-US" sz="140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57150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41"/>
          <a:stretch>
            <a:fillRect/>
          </a:stretch>
        </p:blipFill>
        <p:spPr bwMode="auto">
          <a:xfrm>
            <a:off x="1447800" y="71438"/>
            <a:ext cx="6324600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0888"/>
            <a:ext cx="35814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1666"/>
          <a:stretch>
            <a:fillRect/>
          </a:stretch>
        </p:blipFill>
        <p:spPr bwMode="auto">
          <a:xfrm>
            <a:off x="838200" y="5334000"/>
            <a:ext cx="7010400" cy="965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Box 7"/>
          <p:cNvSpPr txBox="1">
            <a:spLocks noChangeArrowheads="1"/>
          </p:cNvSpPr>
          <p:nvPr/>
        </p:nvSpPr>
        <p:spPr bwMode="auto">
          <a:xfrm flipH="1">
            <a:off x="122238" y="6519863"/>
            <a:ext cx="57451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http://drupal.star.bnl.gov/STAR/comp/calib/svt/selfalign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3C492E-BBF2-1A4D-BF83-C7D997C42114}" type="slidenum">
              <a:rPr lang="en-US" sz="1400"/>
              <a:pPr eaLnBrk="1" hangingPunct="1"/>
              <a:t>25</a:t>
            </a:fld>
            <a:endParaRPr lang="en-US" sz="1400"/>
          </a:p>
        </p:txBody>
      </p:sp>
      <p:pic>
        <p:nvPicPr>
          <p:cNvPr id="44034" name="Picture 2" descr="Snapshot 2007-05-09 17-25-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1666"/>
          <a:stretch>
            <a:fillRect/>
          </a:stretch>
        </p:blipFill>
        <p:spPr bwMode="auto">
          <a:xfrm>
            <a:off x="76200" y="2133600"/>
            <a:ext cx="8915400" cy="1219200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9"/>
          <p:cNvSpPr txBox="1">
            <a:spLocks noChangeArrowheads="1"/>
          </p:cNvSpPr>
          <p:nvPr/>
        </p:nvSpPr>
        <p:spPr bwMode="auto">
          <a:xfrm>
            <a:off x="228600" y="6521450"/>
            <a:ext cx="518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2"/>
                </a:solidFill>
              </a:rPr>
              <a:t>D.Chakraborty, J.D.Hobbs, D0 note Oct.13, 1999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4" descr="Deriv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1"/>
          <a:stretch/>
        </p:blipFill>
        <p:spPr bwMode="auto">
          <a:xfrm>
            <a:off x="2438400" y="0"/>
            <a:ext cx="5517975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571CF5-9CC1-A442-B6F0-FFA50AAE124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Introduction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752528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Anything we build or touch or use needs Modeling, Survey and in-situ Alignment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i.e. versioning </a:t>
            </a:r>
          </a:p>
          <a:p>
            <a:pPr lvl="1"/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Survey will freeze position of sensors on sectors (PXL). Help also with sector on hemisphere (PXL?). For SSD/IST will freeze position of sensors on ladder and ladder shape</a:t>
            </a:r>
          </a:p>
          <a:p>
            <a:pPr marL="0" indent="0">
              <a:buNone/>
            </a:pPr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For each yearly Run the in-situ position of major detector elements needs to be rechecked</a:t>
            </a:r>
          </a:p>
          <a:p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6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32"/>
            <a:ext cx="5364088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</a:t>
            </a:r>
            <a:r>
              <a:rPr lang="en-US" sz="2800" b="0" dirty="0">
                <a:solidFill>
                  <a:srgbClr val="0000FF"/>
                </a:solidFill>
              </a:rPr>
              <a:t>S</a:t>
            </a:r>
            <a:r>
              <a:rPr lang="en-US" sz="2800" b="0" dirty="0" smtClean="0">
                <a:solidFill>
                  <a:srgbClr val="0000FF"/>
                </a:solidFill>
              </a:rPr>
              <a:t>ystem Hierarchy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427984" y="1340768"/>
            <a:ext cx="4320480" cy="396044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716016" y="1556792"/>
            <a:ext cx="3752800" cy="3536776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700808"/>
            <a:ext cx="432048" cy="7200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976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8424" y="1700808"/>
            <a:ext cx="432048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388424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1700808"/>
            <a:ext cx="2919715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STAR Magnet=STAR system</a:t>
            </a:r>
            <a:endParaRPr lang="en-US" sz="1800" dirty="0"/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 bwMode="auto">
          <a:xfrm>
            <a:off x="2503466" y="2070140"/>
            <a:ext cx="1924518" cy="710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267744" y="4725144"/>
            <a:ext cx="1313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TPC system</a:t>
            </a:r>
            <a:endParaRPr lang="en-US" sz="1800" dirty="0"/>
          </a:p>
        </p:txBody>
      </p:sp>
      <p:cxnSp>
        <p:nvCxnSpPr>
          <p:cNvPr id="16" name="Straight Arrow Connector 15"/>
          <p:cNvCxnSpPr>
            <a:stCxn id="15" idx="3"/>
          </p:cNvCxnSpPr>
          <p:nvPr/>
        </p:nvCxnSpPr>
        <p:spPr bwMode="auto">
          <a:xfrm flipV="1">
            <a:off x="3580924" y="4365104"/>
            <a:ext cx="1135092" cy="54470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076056" y="1700808"/>
            <a:ext cx="1201884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 </a:t>
            </a:r>
            <a:r>
              <a:rPr lang="en-US" sz="1800" dirty="0" err="1" smtClean="0"/>
              <a:t>x,y,z</a:t>
            </a:r>
            <a:endParaRPr lang="en-US" sz="1800" dirty="0"/>
          </a:p>
        </p:txBody>
      </p:sp>
      <p:cxnSp>
        <p:nvCxnSpPr>
          <p:cNvPr id="20" name="Straight Arrow Connector 19"/>
          <p:cNvCxnSpPr>
            <a:stCxn id="19" idx="1"/>
            <a:endCxn id="7" idx="3"/>
          </p:cNvCxnSpPr>
          <p:nvPr/>
        </p:nvCxnSpPr>
        <p:spPr bwMode="auto">
          <a:xfrm flipH="1" flipV="1">
            <a:off x="4788024" y="1736812"/>
            <a:ext cx="288032" cy="1486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436096" y="5517232"/>
            <a:ext cx="1402948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Fixed-1D-rot</a:t>
            </a:r>
            <a:endParaRPr lang="en-US" sz="1800" dirty="0"/>
          </a:p>
        </p:txBody>
      </p:sp>
      <p:cxnSp>
        <p:nvCxnSpPr>
          <p:cNvPr id="24" name="Straight Arrow Connector 23"/>
          <p:cNvCxnSpPr>
            <a:stCxn id="23" idx="0"/>
            <a:endCxn id="8" idx="2"/>
          </p:cNvCxnSpPr>
          <p:nvPr/>
        </p:nvCxnSpPr>
        <p:spPr bwMode="auto">
          <a:xfrm flipH="1" flipV="1">
            <a:off x="4572000" y="4941168"/>
            <a:ext cx="156557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3" idx="0"/>
            <a:endCxn id="10" idx="2"/>
          </p:cNvCxnSpPr>
          <p:nvPr/>
        </p:nvCxnSpPr>
        <p:spPr bwMode="auto">
          <a:xfrm flipV="1">
            <a:off x="6137570" y="4941168"/>
            <a:ext cx="2466878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7524328" y="1691516"/>
            <a:ext cx="659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Float</a:t>
            </a:r>
            <a:endParaRPr lang="en-US" sz="1800" dirty="0"/>
          </a:p>
        </p:txBody>
      </p:sp>
      <p:sp>
        <p:nvSpPr>
          <p:cNvPr id="31" name="Rectangle 30"/>
          <p:cNvSpPr/>
          <p:nvPr/>
        </p:nvSpPr>
        <p:spPr bwMode="auto">
          <a:xfrm>
            <a:off x="4762624" y="2632720"/>
            <a:ext cx="3672408" cy="1296144"/>
          </a:xfrm>
          <a:prstGeom prst="rect">
            <a:avLst/>
          </a:prstGeom>
          <a:noFill/>
          <a:ln w="28575" cap="flat" cmpd="sng" algn="ctr">
            <a:solidFill>
              <a:srgbClr val="075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4008" y="2780928"/>
            <a:ext cx="144016" cy="72008"/>
          </a:xfrm>
          <a:prstGeom prst="rect">
            <a:avLst/>
          </a:prstGeom>
          <a:solidFill>
            <a:srgbClr val="80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388424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388424" y="2780928"/>
            <a:ext cx="144016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008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107504" y="2636912"/>
            <a:ext cx="3888432" cy="3096344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Star Magnet defines overall system (Field map)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TPC is the first important system for HFT (relative positioning), attached to Magnet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  <p:cxnSp>
        <p:nvCxnSpPr>
          <p:cNvPr id="41" name="Straight Arrow Connector 40"/>
          <p:cNvCxnSpPr>
            <a:stCxn id="30" idx="3"/>
            <a:endCxn id="9" idx="1"/>
          </p:cNvCxnSpPr>
          <p:nvPr/>
        </p:nvCxnSpPr>
        <p:spPr bwMode="auto">
          <a:xfrm flipV="1">
            <a:off x="8183508" y="1736812"/>
            <a:ext cx="204916" cy="139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3707904" y="3933056"/>
            <a:ext cx="1008112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3923928" y="2780928"/>
            <a:ext cx="504056" cy="720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77083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427984" y="1340768"/>
            <a:ext cx="4320480" cy="396044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716016" y="1556792"/>
            <a:ext cx="3752800" cy="3536776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700808"/>
            <a:ext cx="432048" cy="7200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976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8424" y="1700808"/>
            <a:ext cx="432048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388424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1844824"/>
            <a:ext cx="1108334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IDS/MSC</a:t>
            </a:r>
            <a:endParaRPr lang="en-US" sz="1800" dirty="0"/>
          </a:p>
        </p:txBody>
      </p:sp>
      <p:cxnSp>
        <p:nvCxnSpPr>
          <p:cNvPr id="16" name="Straight Arrow Connector 15"/>
          <p:cNvCxnSpPr>
            <a:stCxn id="15" idx="3"/>
            <a:endCxn id="31" idx="0"/>
          </p:cNvCxnSpPr>
          <p:nvPr/>
        </p:nvCxnSpPr>
        <p:spPr bwMode="auto">
          <a:xfrm>
            <a:off x="6256398" y="2029490"/>
            <a:ext cx="342430" cy="6032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4762624" y="2632720"/>
            <a:ext cx="3672408" cy="1296144"/>
          </a:xfrm>
          <a:prstGeom prst="rect">
            <a:avLst/>
          </a:prstGeom>
          <a:noFill/>
          <a:ln w="28575" cap="flat" cmpd="sng" algn="ctr">
            <a:solidFill>
              <a:srgbClr val="075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4008" y="2780928"/>
            <a:ext cx="144016" cy="72008"/>
          </a:xfrm>
          <a:prstGeom prst="rect">
            <a:avLst/>
          </a:prstGeom>
          <a:solidFill>
            <a:srgbClr val="80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388424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388424" y="2780928"/>
            <a:ext cx="144016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008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107504" y="2348880"/>
            <a:ext cx="3888432" cy="3528392"/>
          </a:xfrm>
        </p:spPr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ESC/WSC </a:t>
            </a:r>
            <a:r>
              <a:rPr lang="en-US" b="0" dirty="0" smtClean="0">
                <a:solidFill>
                  <a:srgbClr val="000090"/>
                </a:solidFill>
              </a:rPr>
              <a:t>attached to TPC wheel. It defines the HFT system’s relation (as </a:t>
            </a:r>
            <a:r>
              <a:rPr lang="en-US" b="0" dirty="0">
                <a:solidFill>
                  <a:srgbClr val="000090"/>
                </a:solidFill>
              </a:rPr>
              <a:t>a </a:t>
            </a:r>
            <a:r>
              <a:rPr lang="en-US" b="0" dirty="0" smtClean="0">
                <a:solidFill>
                  <a:srgbClr val="000090"/>
                </a:solidFill>
              </a:rPr>
              <a:t>whole) to TPC system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See next slides for systems inside the HFT complex</a:t>
            </a: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V="1">
            <a:off x="3779912" y="2636912"/>
            <a:ext cx="1656184" cy="5040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03507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3" t="39201" r="12471" b="27156"/>
          <a:stretch/>
        </p:blipFill>
        <p:spPr>
          <a:xfrm>
            <a:off x="2682346" y="12680"/>
            <a:ext cx="6461653" cy="492848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1937" b="1937"/>
          <a:stretch>
            <a:fillRect/>
          </a:stretch>
        </p:blipFill>
        <p:spPr>
          <a:xfrm>
            <a:off x="148144" y="3209921"/>
            <a:ext cx="5976664" cy="3491880"/>
          </a:xfrm>
          <a:solidFill>
            <a:schemeClr val="bg1"/>
          </a:solidFill>
        </p:spPr>
      </p:pic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7739465" y="7119912"/>
            <a:ext cx="380066" cy="270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-111" charset="0"/>
                <a:ea typeface="+mn-ea"/>
                <a:cs typeface="+mn-cs"/>
              </a:defRPr>
            </a:lvl1pPr>
            <a:lvl2pPr marL="457106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21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316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421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5526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2630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199736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6841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55776" y="4509120"/>
            <a:ext cx="1820571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PST (IST)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3933056"/>
            <a:ext cx="1872208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OSC (SSD)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 flipH="1">
            <a:off x="144016" y="908720"/>
            <a:ext cx="4355976" cy="3001144"/>
            <a:chOff x="1403648" y="2276872"/>
            <a:chExt cx="5076056" cy="343319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24000" contrast="41000"/>
            </a:blip>
            <a:srcRect/>
            <a:stretch>
              <a:fillRect/>
            </a:stretch>
          </p:blipFill>
          <p:spPr bwMode="auto">
            <a:xfrm>
              <a:off x="1403648" y="2276872"/>
              <a:ext cx="5076056" cy="3433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7" name="Group 16"/>
            <p:cNvGrpSpPr/>
            <p:nvPr/>
          </p:nvGrpSpPr>
          <p:grpSpPr>
            <a:xfrm rot="931519">
              <a:off x="4325181" y="3570541"/>
              <a:ext cx="1067360" cy="465013"/>
              <a:chOff x="1378115" y="5652529"/>
              <a:chExt cx="1296141" cy="740886"/>
            </a:xfrm>
          </p:grpSpPr>
          <p:sp>
            <p:nvSpPr>
              <p:cNvPr id="18" name="Rectangle 17"/>
              <p:cNvSpPr/>
              <p:nvPr/>
            </p:nvSpPr>
            <p:spPr bwMode="auto">
              <a:xfrm rot="10772370">
                <a:off x="1378115" y="6177391"/>
                <a:ext cx="1296141" cy="216024"/>
              </a:xfrm>
              <a:prstGeom prst="rect">
                <a:avLst/>
              </a:prstGeom>
              <a:solidFill>
                <a:srgbClr val="FF66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21529274">
                <a:off x="2136973" y="5652529"/>
                <a:ext cx="529274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+mn-lt"/>
                  </a:rPr>
                  <a:t>IST</a:t>
                </a:r>
                <a:endParaRPr lang="en-US" sz="1400" b="1" dirty="0">
                  <a:latin typeface="+mn-lt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077344" cy="504056"/>
          </a:xfrm>
        </p:spPr>
        <p:txBody>
          <a:bodyPr/>
          <a:lstStyle/>
          <a:p>
            <a:r>
              <a:rPr lang="en-US" sz="2800" dirty="0" smtClean="0">
                <a:solidFill>
                  <a:srgbClr val="000090"/>
                </a:solidFill>
              </a:rPr>
              <a:t>General Layout</a:t>
            </a:r>
            <a:endParaRPr lang="en-US" sz="2800" dirty="0">
              <a:solidFill>
                <a:srgbClr val="00009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198" b="528"/>
          <a:stretch/>
        </p:blipFill>
        <p:spPr>
          <a:xfrm>
            <a:off x="4211960" y="980728"/>
            <a:ext cx="4937864" cy="3075903"/>
          </a:xfrm>
          <a:ln>
            <a:solidFill>
              <a:srgbClr val="000000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097107" y="2023485"/>
            <a:ext cx="995173" cy="469411"/>
            <a:chOff x="3709357" y="2145452"/>
            <a:chExt cx="1281752" cy="577756"/>
          </a:xfrm>
        </p:grpSpPr>
        <p:grpSp>
          <p:nvGrpSpPr>
            <p:cNvPr id="13" name="Group 12"/>
            <p:cNvGrpSpPr/>
            <p:nvPr/>
          </p:nvGrpSpPr>
          <p:grpSpPr>
            <a:xfrm>
              <a:off x="3709357" y="2382275"/>
              <a:ext cx="842586" cy="340933"/>
              <a:chOff x="3709357" y="2382275"/>
              <a:chExt cx="842586" cy="340933"/>
            </a:xfrm>
          </p:grpSpPr>
          <p:sp>
            <p:nvSpPr>
              <p:cNvPr id="6" name="Rectangle 5"/>
              <p:cNvSpPr/>
              <p:nvPr/>
            </p:nvSpPr>
            <p:spPr bwMode="auto">
              <a:xfrm rot="1389916">
                <a:off x="3709357" y="2480208"/>
                <a:ext cx="842586" cy="177303"/>
              </a:xfrm>
              <a:prstGeom prst="rect">
                <a:avLst/>
              </a:prstGeom>
              <a:solidFill>
                <a:srgbClr val="FF66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 rot="1389916">
                <a:off x="3810267" y="2382275"/>
                <a:ext cx="621476" cy="340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latin typeface="+mn-lt"/>
                  </a:rPr>
                  <a:t>IST</a:t>
                </a:r>
                <a:endParaRPr lang="en-US" sz="1200" b="1" dirty="0">
                  <a:latin typeface="+mn-lt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965826" y="2145452"/>
              <a:ext cx="1025283" cy="321992"/>
              <a:chOff x="3965826" y="2145452"/>
              <a:chExt cx="1025283" cy="321992"/>
            </a:xfrm>
          </p:grpSpPr>
          <p:sp>
            <p:nvSpPr>
              <p:cNvPr id="10" name="Rectangle 9"/>
              <p:cNvSpPr/>
              <p:nvPr/>
            </p:nvSpPr>
            <p:spPr bwMode="auto">
              <a:xfrm rot="1473083">
                <a:off x="3965826" y="2266879"/>
                <a:ext cx="1025283" cy="128281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1473083">
                <a:off x="4163041" y="2145452"/>
                <a:ext cx="620912" cy="321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latin typeface="+mn-lt"/>
                  </a:rPr>
                  <a:t>SSD</a:t>
                </a:r>
                <a:endParaRPr lang="en-US" sz="1100" b="1" dirty="0">
                  <a:latin typeface="+mn-lt"/>
                </a:endParaRPr>
              </a:p>
            </p:txBody>
          </p:sp>
        </p:grpSp>
      </p:grpSp>
      <p:pic>
        <p:nvPicPr>
          <p:cNvPr id="12" name="Picture 11" descr="IDS_layout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" t="8989" r="5244"/>
          <a:stretch/>
        </p:blipFill>
        <p:spPr>
          <a:xfrm>
            <a:off x="1187624" y="4221088"/>
            <a:ext cx="6553903" cy="263691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73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systems</a:t>
            </a:r>
            <a:r>
              <a:rPr lang="en-US" sz="2800" b="0" dirty="0">
                <a:solidFill>
                  <a:srgbClr val="0000FF"/>
                </a:solidFill>
              </a:rPr>
              <a:t> </a:t>
            </a:r>
            <a:r>
              <a:rPr lang="en-US" sz="2800" b="0" dirty="0" smtClean="0">
                <a:solidFill>
                  <a:srgbClr val="0000FF"/>
                </a:solidFill>
              </a:rPr>
              <a:t>- comments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112568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</a:rPr>
              <a:t>In general </a:t>
            </a:r>
            <a:r>
              <a:rPr lang="en-US" b="0" dirty="0" smtClean="0">
                <a:solidFill>
                  <a:srgbClr val="000090"/>
                </a:solidFill>
              </a:rPr>
              <a:t>survey </a:t>
            </a:r>
            <a:r>
              <a:rPr lang="en-US" b="0" dirty="0">
                <a:solidFill>
                  <a:srgbClr val="000090"/>
                </a:solidFill>
              </a:rPr>
              <a:t>accuracy of critical components (relative pixel </a:t>
            </a:r>
            <a:r>
              <a:rPr lang="en-US" b="0" dirty="0" smtClean="0">
                <a:solidFill>
                  <a:srgbClr val="000090"/>
                </a:solidFill>
              </a:rPr>
              <a:t>and/or </a:t>
            </a:r>
            <a:r>
              <a:rPr lang="en-US" b="0" dirty="0">
                <a:solidFill>
                  <a:srgbClr val="000090"/>
                </a:solidFill>
              </a:rPr>
              <a:t>sensor positions</a:t>
            </a:r>
            <a:r>
              <a:rPr lang="en-US" b="0" dirty="0" smtClean="0">
                <a:solidFill>
                  <a:srgbClr val="000090"/>
                </a:solidFill>
              </a:rPr>
              <a:t>) expected to be better than acceptable values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Will soon need surveyed positions of IDS targets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to build ‘ideal’ position </a:t>
            </a:r>
            <a:r>
              <a:rPr lang="en-US" b="0" dirty="0" err="1" smtClean="0">
                <a:solidFill>
                  <a:srgbClr val="000090"/>
                </a:solidFill>
              </a:rPr>
              <a:t>Db</a:t>
            </a:r>
            <a:endParaRPr lang="en-US" b="0" dirty="0" smtClean="0">
              <a:solidFill>
                <a:srgbClr val="000090"/>
              </a:solidFill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Sub-millimeter accuracies acceptable -&gt; Tracks will fix them</a:t>
            </a:r>
          </a:p>
          <a:p>
            <a:pPr lvl="1"/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FF"/>
                </a:solidFill>
              </a:rPr>
              <a:t>All this information is represented as matrices (position/orientation) of their center-of-gravity. These matrices are used to define Local to Global transforms</a:t>
            </a:r>
            <a:endParaRPr lang="en-US" b="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1800" b="0" dirty="0" smtClean="0">
                <a:solidFill>
                  <a:srgbClr val="000090"/>
                </a:solidFill>
              </a:rPr>
              <a:t>GEANT geometry can/should be synchronized with Realistic Volume hierarchy instead of the current ‘patch-the-hit’ scheme</a:t>
            </a:r>
          </a:p>
          <a:p>
            <a:pPr marL="457106" lvl="1" indent="0">
              <a:buNone/>
            </a:pPr>
            <a:r>
              <a:rPr lang="en-US" sz="1800" b="0" dirty="0" smtClean="0">
                <a:solidFill>
                  <a:srgbClr val="000090"/>
                </a:solidFill>
              </a:rPr>
              <a:t>- VMC environment will facilitate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23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4680520" cy="504056"/>
          </a:xfrm>
        </p:spPr>
        <p:txBody>
          <a:bodyPr/>
          <a:lstStyle/>
          <a:p>
            <a:r>
              <a:rPr lang="en-US" sz="2400" b="0" dirty="0" smtClean="0">
                <a:solidFill>
                  <a:srgbClr val="0000FF"/>
                </a:solidFill>
              </a:rPr>
              <a:t>Definitions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3528" y="2276872"/>
            <a:ext cx="3438739" cy="2457564"/>
            <a:chOff x="107504" y="2276872"/>
            <a:chExt cx="3438739" cy="2457564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1481426" y="2276872"/>
              <a:ext cx="786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y (up)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11760" y="3284984"/>
              <a:ext cx="11344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z</a:t>
              </a:r>
              <a:r>
                <a:rPr lang="en-US" sz="1800" dirty="0" smtClean="0">
                  <a:latin typeface="Comic Sans MS"/>
                  <a:cs typeface="Comic Sans MS"/>
                </a:rPr>
                <a:t> (West)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504" y="4365104"/>
              <a:ext cx="1202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x</a:t>
              </a:r>
              <a:r>
                <a:rPr lang="en-US" sz="1800" dirty="0" smtClean="0">
                  <a:latin typeface="Comic Sans MS"/>
                  <a:cs typeface="Comic Sans MS"/>
                </a:rPr>
                <a:t> (South)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1403648" y="3275692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b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19672" y="3861048"/>
              <a:ext cx="452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t,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39552" y="1052736"/>
            <a:ext cx="2416221" cy="400110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Global Coordinates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40152" y="1052736"/>
            <a:ext cx="2292490" cy="400110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Local Coordinates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932040" y="2276872"/>
            <a:ext cx="4144198" cy="2457564"/>
            <a:chOff x="107504" y="2276872"/>
            <a:chExt cx="4144198" cy="2457564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0" name="TextBox 39"/>
            <p:cNvSpPr txBox="1"/>
            <p:nvPr/>
          </p:nvSpPr>
          <p:spPr>
            <a:xfrm>
              <a:off x="1481426" y="2276872"/>
              <a:ext cx="23524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w</a:t>
              </a:r>
              <a:r>
                <a:rPr lang="en-US" sz="1800" dirty="0" smtClean="0">
                  <a:latin typeface="Comic Sans MS"/>
                  <a:cs typeface="Comic Sans MS"/>
                </a:rPr>
                <a:t> (normal to ladder)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411760" y="3284984"/>
              <a:ext cx="18399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v (along ladder) 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7504" y="4365104"/>
              <a:ext cx="9751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u</a:t>
              </a:r>
              <a:r>
                <a:rPr lang="en-US" sz="1800" dirty="0" smtClean="0">
                  <a:latin typeface="Comic Sans MS"/>
                  <a:cs typeface="Comic Sans MS"/>
                </a:rPr>
                <a:t> (</a:t>
              </a:r>
              <a:r>
                <a:rPr lang="en-US" sz="1800" dirty="0" err="1" smtClean="0">
                  <a:latin typeface="Comic Sans MS"/>
                  <a:cs typeface="Comic Sans MS"/>
                </a:rPr>
                <a:t>rphi</a:t>
              </a:r>
              <a:r>
                <a:rPr lang="en-US" sz="1800" dirty="0" smtClean="0">
                  <a:latin typeface="Comic Sans MS"/>
                  <a:cs typeface="Comic Sans MS"/>
                </a:rPr>
                <a:t>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1403648" y="3275692"/>
              <a:ext cx="452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t,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9672" y="3861048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b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5301208"/>
            <a:ext cx="86409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v (along ladder) is fixed and along global z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w (normal to wafer plane) is fixed (points away from the interaction point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u (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rphi</a:t>
            </a:r>
            <a:r>
              <a:rPr lang="en-US" sz="20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on wafer plane) varies so it forms a RHS with v-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ww</a:t>
            </a: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93498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21691</TotalTime>
  <Words>1763</Words>
  <Application>Microsoft Macintosh PowerPoint</Application>
  <PresentationFormat>On-screen Show (4:3)</PresentationFormat>
  <Paragraphs>278</Paragraphs>
  <Slides>26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Blank Presentation</vt:lpstr>
      <vt:lpstr>PowerPoint.Show.8</vt:lpstr>
      <vt:lpstr>Equation</vt:lpstr>
      <vt:lpstr>HFT Alignment Procedures </vt:lpstr>
      <vt:lpstr>PowerPoint Presentation</vt:lpstr>
      <vt:lpstr>Introduction</vt:lpstr>
      <vt:lpstr>Reference System Hierarchy</vt:lpstr>
      <vt:lpstr>PowerPoint Presentation</vt:lpstr>
      <vt:lpstr>PowerPoint Presentation</vt:lpstr>
      <vt:lpstr>General Layout</vt:lpstr>
      <vt:lpstr>Reference systems - comments</vt:lpstr>
      <vt:lpstr>Definitions</vt:lpstr>
      <vt:lpstr>Offline use of Geometry Info</vt:lpstr>
      <vt:lpstr>PowerPoint Presentation</vt:lpstr>
      <vt:lpstr>Alignment methods (outline only)</vt:lpstr>
      <vt:lpstr>PowerPoint Presentation</vt:lpstr>
      <vt:lpstr>PowerPoint Presentation</vt:lpstr>
      <vt:lpstr>PowerPoint Presentation</vt:lpstr>
      <vt:lpstr>HFT Proposed Procedure:</vt:lpstr>
      <vt:lpstr>Precision requirements for HFT alignment</vt:lpstr>
      <vt:lpstr>DCA resolution</vt:lpstr>
      <vt:lpstr>Tasks</vt:lpstr>
      <vt:lpstr>Plans/Timeline</vt:lpstr>
      <vt:lpstr>Summary</vt:lpstr>
      <vt:lpstr>Backup</vt:lpstr>
      <vt:lpstr>References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496</cp:revision>
  <cp:lastPrinted>2005-05-03T16:20:45Z</cp:lastPrinted>
  <dcterms:created xsi:type="dcterms:W3CDTF">2010-12-08T17:11:25Z</dcterms:created>
  <dcterms:modified xsi:type="dcterms:W3CDTF">2012-10-18T13:57:08Z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