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3CA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203D9-28EB-48FE-B30D-5B2C4E7C38A8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31977-A8F1-431F-84DB-2FDDCEDD9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FBBF7-F3FC-4DFB-B95C-5AA1D58EFA27}" type="slidenum">
              <a:rPr lang="en-US"/>
              <a:pPr/>
              <a:t>1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7CE3-6E77-4AB1-9B7B-BFF747DC03AC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F449-7579-4A82-9076-F71E5D132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7CE3-6E77-4AB1-9B7B-BFF747DC03AC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F449-7579-4A82-9076-F71E5D132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7CE3-6E77-4AB1-9B7B-BFF747DC03AC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F449-7579-4A82-9076-F71E5D132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7CE3-6E77-4AB1-9B7B-BFF747DC03AC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F449-7579-4A82-9076-F71E5D132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7CE3-6E77-4AB1-9B7B-BFF747DC03AC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F449-7579-4A82-9076-F71E5D132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7CE3-6E77-4AB1-9B7B-BFF747DC03AC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F449-7579-4A82-9076-F71E5D132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7CE3-6E77-4AB1-9B7B-BFF747DC03AC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F449-7579-4A82-9076-F71E5D132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7CE3-6E77-4AB1-9B7B-BFF747DC03AC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F449-7579-4A82-9076-F71E5D132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7CE3-6E77-4AB1-9B7B-BFF747DC03AC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F449-7579-4A82-9076-F71E5D132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7CE3-6E77-4AB1-9B7B-BFF747DC03AC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F449-7579-4A82-9076-F71E5D132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7CE3-6E77-4AB1-9B7B-BFF747DC03AC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F449-7579-4A82-9076-F71E5D132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87CE3-6E77-4AB1-9B7B-BFF747DC03AC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7F449-7579-4A82-9076-F71E5D132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jpe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5.png"/><Relationship Id="rId7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9.wmf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559E-402F-486C-AF77-5A3F7E944F37}" type="datetime1">
              <a:rPr lang="en-US"/>
              <a:pPr/>
              <a:t>1/29/2010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US" dirty="0"/>
              <a:t>V.Kuznetsov, </a:t>
            </a:r>
            <a:r>
              <a:rPr lang="en-US" dirty="0" smtClean="0"/>
              <a:t>QCD10, Slovakia, February 2010</a:t>
            </a:r>
            <a:endParaRPr lang="en-US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06B5-E054-4622-82FD-0EA1F3F83111}" type="slidenum">
              <a:rPr lang="en-US"/>
              <a:pPr/>
              <a:t>1</a:t>
            </a:fld>
            <a:endParaRPr lang="en-US"/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066800" y="762000"/>
            <a:ext cx="7380288" cy="586957"/>
          </a:xfrm>
          <a:prstGeom prst="rect">
            <a:avLst/>
          </a:prstGeom>
          <a:solidFill>
            <a:schemeClr val="bg1"/>
          </a:solidFill>
          <a:ln w="5715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cs typeface="Arial" charset="0"/>
              </a:rPr>
              <a:t>Evidence for Narrow N*(1685) </a:t>
            </a:r>
            <a:r>
              <a:rPr lang="en-US" sz="3200" dirty="0" smtClean="0">
                <a:cs typeface="Arial" charset="0"/>
              </a:rPr>
              <a:t>Resonance</a:t>
            </a:r>
            <a:endParaRPr lang="it-IT" sz="1600" dirty="0">
              <a:cs typeface="Arial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200400" y="4267200"/>
            <a:ext cx="5943600" cy="192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 i="1" dirty="0"/>
              <a:t>Viacheslav Kuznetsov</a:t>
            </a:r>
          </a:p>
          <a:p>
            <a:pPr algn="ctr">
              <a:spcBef>
                <a:spcPct val="50000"/>
              </a:spcBef>
            </a:pPr>
            <a:r>
              <a:rPr lang="it-IT" sz="1400" b="1" i="1" dirty="0"/>
              <a:t>Kyungpook National University, 702-701, Daegu, Republic of </a:t>
            </a:r>
            <a:r>
              <a:rPr lang="it-IT" sz="1400" b="1" i="1" dirty="0" smtClean="0"/>
              <a:t>Korea, </a:t>
            </a:r>
            <a:endParaRPr lang="it-IT" sz="1400" b="1" i="1" dirty="0"/>
          </a:p>
          <a:p>
            <a:pPr algn="ctr">
              <a:spcBef>
                <a:spcPct val="50000"/>
              </a:spcBef>
            </a:pPr>
            <a:r>
              <a:rPr lang="it-IT" sz="1400" b="1" i="1" dirty="0"/>
              <a:t>Institute for Nuclear Research, </a:t>
            </a:r>
            <a:r>
              <a:rPr lang="it-IT" sz="1400" b="1" i="1" dirty="0" smtClean="0"/>
              <a:t>177312,Moscow</a:t>
            </a:r>
          </a:p>
          <a:p>
            <a:pPr algn="ctr">
              <a:spcBef>
                <a:spcPct val="50000"/>
              </a:spcBef>
            </a:pPr>
            <a:r>
              <a:rPr lang="it-IT" sz="1400" b="1" i="1" dirty="0" smtClean="0"/>
              <a:t>Maxim V. Polyakov</a:t>
            </a:r>
          </a:p>
          <a:p>
            <a:pPr algn="ctr">
              <a:spcBef>
                <a:spcPct val="50000"/>
              </a:spcBef>
            </a:pPr>
            <a:r>
              <a:rPr lang="it-IT" sz="1400" b="1" i="1" dirty="0" smtClean="0"/>
              <a:t>Institute for Theoretical  Physics II, Ruhr  University, Bochum, Germany</a:t>
            </a:r>
            <a:endParaRPr lang="it-IT" sz="1400" b="1" i="1" dirty="0"/>
          </a:p>
          <a:p>
            <a:pPr algn="ctr">
              <a:spcBef>
                <a:spcPct val="50000"/>
              </a:spcBef>
            </a:pPr>
            <a:endParaRPr lang="it-IT" sz="1400" b="1" i="1" dirty="0"/>
          </a:p>
        </p:txBody>
      </p:sp>
      <p:pic>
        <p:nvPicPr>
          <p:cNvPr id="25604" name="Picture 4" descr="aerial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1916113"/>
            <a:ext cx="3276600" cy="2301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5605" name="Picture 5" descr="fig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16113"/>
            <a:ext cx="2408238" cy="3429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5606" name="Picture 6" descr="gra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881188"/>
            <a:ext cx="3429000" cy="22875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0968-55BC-4220-B67A-A34D2935C0EC}" type="datetime1">
              <a:rPr lang="en-US"/>
              <a:pPr/>
              <a:t>1/29/2010</a:t>
            </a:fld>
            <a:endParaRPr lang="en-US" dirty="0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B251-2AFB-418D-9689-85522D72C9B6}" type="slidenum">
              <a:rPr lang="en-US"/>
              <a:pPr/>
              <a:t>10</a:t>
            </a:fld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 r="39722" b="8266"/>
          <a:stretch>
            <a:fillRect/>
          </a:stretch>
        </p:blipFill>
        <p:spPr bwMode="auto">
          <a:xfrm>
            <a:off x="323850" y="2133599"/>
            <a:ext cx="4149215" cy="39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457200" y="381000"/>
            <a:ext cx="29225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666633"/>
                </a:solidFill>
                <a:latin typeface="Comic Sans MS" pitchFamily="66" charset="0"/>
                <a:ea typeface="MS PGothic" pitchFamily="34" charset="-128"/>
              </a:rPr>
              <a:t>Total cross section</a:t>
            </a:r>
            <a:br>
              <a:rPr kumimoji="1" lang="en-US" altLang="ja-JP" sz="2400" dirty="0">
                <a:solidFill>
                  <a:srgbClr val="666633"/>
                </a:solidFill>
                <a:latin typeface="Comic Sans MS" pitchFamily="66" charset="0"/>
                <a:ea typeface="MS PGothic" pitchFamily="34" charset="-128"/>
              </a:rPr>
            </a:br>
            <a:r>
              <a:rPr kumimoji="1" lang="en-US" altLang="ja-JP" sz="2400" dirty="0">
                <a:solidFill>
                  <a:srgbClr val="666633"/>
                </a:solidFill>
                <a:latin typeface="Comic Sans MS" pitchFamily="66" charset="0"/>
                <a:ea typeface="MS PGothic" pitchFamily="34" charset="-128"/>
              </a:rPr>
              <a:t>for </a:t>
            </a:r>
            <a:endParaRPr kumimoji="1" lang="en-US" sz="2400" dirty="0">
              <a:solidFill>
                <a:srgbClr val="666633"/>
              </a:solidFill>
              <a:latin typeface="Comic Sans MS" pitchFamily="66" charset="0"/>
            </a:endParaRPr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1295400" y="1295400"/>
          <a:ext cx="1092200" cy="330200"/>
        </p:xfrm>
        <a:graphic>
          <a:graphicData uri="http://schemas.openxmlformats.org/presentationml/2006/ole">
            <p:oleObj spid="_x0000_s1026" name="Microsoft Equation 3.0" r:id="rId4" imgW="545760" imgH="164880" progId="Equation.3">
              <p:embed/>
            </p:oleObj>
          </a:graphicData>
        </a:graphic>
      </p:graphicFrame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5410200" y="3200400"/>
            <a:ext cx="35052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3399"/>
                </a:solidFill>
                <a:latin typeface="Comic Sans MS" pitchFamily="66" charset="0"/>
              </a:rPr>
              <a:t>A narrow structure near W=1.68 GeV (E</a:t>
            </a:r>
            <a:r>
              <a:rPr lang="el-GR" sz="2000" dirty="0">
                <a:solidFill>
                  <a:srgbClr val="FF3399"/>
                </a:solidFill>
                <a:latin typeface="Comic Sans MS" pitchFamily="66" charset="0"/>
              </a:rPr>
              <a:t>γ≈</a:t>
            </a:r>
            <a:r>
              <a:rPr lang="en-US" sz="2000" dirty="0">
                <a:solidFill>
                  <a:srgbClr val="FF3399"/>
                </a:solidFill>
                <a:latin typeface="Comic Sans MS" pitchFamily="66" charset="0"/>
              </a:rPr>
              <a:t>1.05 GeV) is not (or poorly) seen in the eta </a:t>
            </a:r>
            <a:r>
              <a:rPr lang="en-US" sz="2000" dirty="0">
                <a:solidFill>
                  <a:srgbClr val="FF3399"/>
                </a:solidFill>
                <a:latin typeface="Comic Sans MS" pitchFamily="66" charset="0"/>
              </a:rPr>
              <a:t>photoproduction</a:t>
            </a:r>
            <a:r>
              <a:rPr lang="en-US" sz="2000" dirty="0">
                <a:solidFill>
                  <a:srgbClr val="FF3399"/>
                </a:solidFill>
                <a:latin typeface="Comic Sans MS" pitchFamily="66" charset="0"/>
              </a:rPr>
              <a:t> cross section on the free proton.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3399"/>
                </a:solidFill>
                <a:latin typeface="Comic Sans MS" pitchFamily="66" charset="0"/>
                <a:cs typeface="Arial" charset="0"/>
              </a:rPr>
              <a:t>→ N(1685) </a:t>
            </a:r>
            <a:r>
              <a:rPr lang="en-US" sz="2000" dirty="0">
                <a:solidFill>
                  <a:srgbClr val="FF3399"/>
                </a:solidFill>
                <a:latin typeface="Comic Sans MS" pitchFamily="66" charset="0"/>
                <a:cs typeface="Arial" charset="0"/>
              </a:rPr>
              <a:t>photoexcitation</a:t>
            </a:r>
            <a:r>
              <a:rPr lang="en-US" sz="2000" dirty="0">
                <a:solidFill>
                  <a:srgbClr val="FF3399"/>
                </a:solidFill>
                <a:latin typeface="Comic Sans MS" pitchFamily="66" charset="0"/>
                <a:cs typeface="Arial" charset="0"/>
              </a:rPr>
              <a:t> on the proton (if it exists) is suppressed</a:t>
            </a:r>
          </a:p>
        </p:txBody>
      </p:sp>
      <p:pic>
        <p:nvPicPr>
          <p:cNvPr id="9" name="Рисунок 8" descr="crede_et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304800"/>
            <a:ext cx="3598164" cy="288493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638800" y="0"/>
            <a:ext cx="3505200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New data from CBELSA/TAPS </a:t>
            </a:r>
            <a:r>
              <a:rPr lang="en-US" sz="1400" dirty="0" smtClean="0">
                <a:latin typeface="Comic Sans MS" pitchFamily="66" charset="0"/>
              </a:rPr>
              <a:t>V.Crede</a:t>
            </a:r>
            <a:r>
              <a:rPr lang="en-US" sz="1400" dirty="0" smtClean="0">
                <a:latin typeface="Comic Sans MS" pitchFamily="66" charset="0"/>
              </a:rPr>
              <a:t> et.al, Phys. Rev. C</a:t>
            </a:r>
            <a:r>
              <a:rPr lang="en-US" sz="1400" b="1" dirty="0" smtClean="0">
                <a:latin typeface="Comic Sans MS" pitchFamily="66" charset="0"/>
              </a:rPr>
              <a:t>80, </a:t>
            </a:r>
            <a:r>
              <a:rPr lang="en-US" sz="1400" dirty="0" smtClean="0">
                <a:latin typeface="Comic Sans MS" pitchFamily="66" charset="0"/>
              </a:rPr>
              <a:t>055202, 2009</a:t>
            </a:r>
          </a:p>
          <a:p>
            <a:endParaRPr lang="en-US" sz="1400" dirty="0" smtClean="0">
              <a:latin typeface="Comic Sans MS" pitchFamily="66" charset="0"/>
            </a:endParaRPr>
          </a:p>
          <a:p>
            <a:r>
              <a:rPr lang="en-US" sz="1400" dirty="0" smtClean="0">
                <a:latin typeface="Comic Sans MS" pitchFamily="66" charset="0"/>
              </a:rPr>
              <a:t>Narrow structure near W~1.68 GeV?</a:t>
            </a:r>
            <a:endParaRPr lang="ru-RU" sz="1400" dirty="0">
              <a:latin typeface="Comic Sans MS" pitchFamily="66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4953000" y="7620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US" dirty="0"/>
              <a:t>V.Kuznetsov, </a:t>
            </a:r>
            <a:r>
              <a:rPr lang="en-US" dirty="0" smtClean="0"/>
              <a:t>QCD10, Slovakia, February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5762-C5FC-43FD-9057-71A00E29BA23}" type="datetime1">
              <a:rPr lang="en-US"/>
              <a:pPr/>
              <a:t>1/29/2010</a:t>
            </a:fld>
            <a:endParaRPr lang="en-US" dirty="0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E678-0623-4B8D-8814-D967686A6FE0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omic Sans MS" pitchFamily="66" charset="0"/>
              </a:rPr>
              <a:t>Do we really see a narrow N(1685) resonance?</a:t>
            </a:r>
            <a:br>
              <a:rPr lang="en-US" sz="2800" dirty="0">
                <a:latin typeface="Comic Sans MS" pitchFamily="66" charset="0"/>
              </a:rPr>
            </a:br>
            <a:r>
              <a:rPr lang="en-US" sz="2800" dirty="0">
                <a:latin typeface="Comic Sans MS" pitchFamily="66" charset="0"/>
              </a:rPr>
              <a:t>Test with </a:t>
            </a:r>
            <a:r>
              <a:rPr lang="el-GR" sz="2800">
                <a:latin typeface="Comic Sans MS" pitchFamily="66" charset="0"/>
              </a:rPr>
              <a:t>γ</a:t>
            </a:r>
            <a:r>
              <a:rPr lang="en-US" sz="2800" dirty="0">
                <a:latin typeface="Comic Sans MS" pitchFamily="66" charset="0"/>
              </a:rPr>
              <a:t>p</a:t>
            </a:r>
            <a:r>
              <a:rPr lang="el-GR" sz="2800">
                <a:cs typeface="Arial" charset="0"/>
              </a:rPr>
              <a:t>→</a:t>
            </a:r>
            <a:r>
              <a:rPr lang="el-GR" sz="2800">
                <a:latin typeface="Comic Sans MS" pitchFamily="66" charset="0"/>
                <a:cs typeface="Arial" charset="0"/>
              </a:rPr>
              <a:t>η</a:t>
            </a:r>
            <a:r>
              <a:rPr lang="en-US" sz="2800" dirty="0">
                <a:latin typeface="Comic Sans MS" pitchFamily="66" charset="0"/>
                <a:cs typeface="Arial" charset="0"/>
              </a:rPr>
              <a:t>p </a:t>
            </a:r>
            <a:r>
              <a:rPr lang="en-US" sz="2800" dirty="0">
                <a:latin typeface="Comic Sans MS" pitchFamily="66" charset="0"/>
              </a:rPr>
              <a:t>beam asymmetry data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49155" name="Picture 3" descr="Nucl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0"/>
            <a:ext cx="2514600" cy="1249363"/>
          </a:xfrm>
          <a:prstGeom prst="rect">
            <a:avLst/>
          </a:prstGeom>
          <a:noFill/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914400" y="2362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omic Sans MS" pitchFamily="66" charset="0"/>
              </a:rPr>
              <a:t>n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200400" y="23622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n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124200" y="13716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latin typeface="Comic Sans MS" pitchFamily="66" charset="0"/>
              </a:rPr>
              <a:t>η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1752600" y="1905000"/>
            <a:ext cx="1000125" cy="623888"/>
          </a:xfrm>
          <a:prstGeom prst="rect">
            <a:avLst/>
          </a:prstGeom>
          <a:solidFill>
            <a:srgbClr val="99CCFF">
              <a:alpha val="7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omic Sans MS" pitchFamily="66" charset="0"/>
              </a:rPr>
              <a:t>S11(1535)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latin typeface="Comic Sans MS" pitchFamily="66" charset="0"/>
              </a:rPr>
              <a:t>N(1685)</a:t>
            </a:r>
            <a:endParaRPr lang="ru-RU" sz="1400" dirty="0">
              <a:latin typeface="Comic Sans MS" pitchFamily="66" charset="0"/>
            </a:endParaRPr>
          </a:p>
        </p:txBody>
      </p:sp>
      <p:pic>
        <p:nvPicPr>
          <p:cNvPr id="49160" name="Picture 8" descr="Nucl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810000"/>
            <a:ext cx="2514600" cy="1249363"/>
          </a:xfrm>
          <a:prstGeom prst="rect">
            <a:avLst/>
          </a:prstGeom>
          <a:noFill/>
        </p:spPr>
      </p:pic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3048000" y="36576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latin typeface="Comic Sans MS" pitchFamily="66" charset="0"/>
              </a:rPr>
              <a:t>η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3429000" y="48006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p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838200" y="46482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p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1752600" y="4267200"/>
            <a:ext cx="1143000" cy="441325"/>
          </a:xfrm>
          <a:prstGeom prst="rect">
            <a:avLst/>
          </a:prstGeom>
          <a:solidFill>
            <a:srgbClr val="99CCFF">
              <a:alpha val="8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dirty="0">
                <a:latin typeface="Comic Sans MS" pitchFamily="66" charset="0"/>
              </a:rPr>
              <a:t>S11(1535)</a:t>
            </a:r>
          </a:p>
          <a:p>
            <a:pPr algn="ctr"/>
            <a:r>
              <a:rPr lang="en-US" sz="900" dirty="0">
                <a:latin typeface="Comic Sans MS" pitchFamily="66" charset="0"/>
              </a:rPr>
              <a:t>N(1685)</a:t>
            </a:r>
            <a:endParaRPr lang="ru-RU" sz="900" dirty="0">
              <a:latin typeface="Comic Sans MS" pitchFamily="66" charset="0"/>
            </a:endParaRP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4191000" y="1600200"/>
            <a:ext cx="41148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CC0099"/>
                </a:solidFill>
                <a:latin typeface="Comic Sans MS" pitchFamily="66" charset="0"/>
              </a:rPr>
              <a:t>If </a:t>
            </a:r>
            <a:r>
              <a:rPr lang="en-US" sz="2000" b="1" dirty="0">
                <a:solidFill>
                  <a:srgbClr val="CC0099"/>
                </a:solidFill>
                <a:latin typeface="Comic Sans MS" pitchFamily="66" charset="0"/>
              </a:rPr>
              <a:t>photoexcitation</a:t>
            </a:r>
            <a:r>
              <a:rPr lang="en-US" sz="2000" b="1" dirty="0">
                <a:solidFill>
                  <a:srgbClr val="CC0099"/>
                </a:solidFill>
                <a:latin typeface="Comic Sans MS" pitchFamily="66" charset="0"/>
              </a:rPr>
              <a:t> of any resonance occurs on the neutron, it should also occur on the proton, even being suppressed by any reasons.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The signal of a weakly </a:t>
            </a:r>
            <a:r>
              <a:rPr lang="en-US" dirty="0">
                <a:latin typeface="Comic Sans MS" pitchFamily="66" charset="0"/>
              </a:rPr>
              <a:t>photoexcited</a:t>
            </a:r>
            <a:r>
              <a:rPr lang="en-US" dirty="0">
                <a:latin typeface="Comic Sans MS" pitchFamily="66" charset="0"/>
              </a:rPr>
              <a:t> resonance may not be seen in the cross section on the proton because of the S11(1535) dominance, but it </a:t>
            </a:r>
            <a:r>
              <a:rPr lang="en-US" dirty="0" smtClean="0">
                <a:latin typeface="Comic Sans MS" pitchFamily="66" charset="0"/>
              </a:rPr>
              <a:t>may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appear in polarization observables. On the contrary, </a:t>
            </a:r>
            <a:r>
              <a:rPr lang="en-US" dirty="0" smtClean="0">
                <a:latin typeface="Comic Sans MS" pitchFamily="66" charset="0"/>
              </a:rPr>
              <a:t>the interference </a:t>
            </a:r>
            <a:r>
              <a:rPr lang="en-US" dirty="0">
                <a:latin typeface="Comic Sans MS" pitchFamily="66" charset="0"/>
              </a:rPr>
              <a:t>of known resonances would not generate any structure on the proton.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7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US" dirty="0"/>
              <a:t>V.Kuznetsov, </a:t>
            </a:r>
            <a:r>
              <a:rPr lang="en-US" dirty="0" smtClean="0"/>
              <a:t>QCD10, Slovakia, February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473-66C4-4708-AB63-D27DA296BA33}" type="datetime1">
              <a:rPr lang="en-US"/>
              <a:pPr/>
              <a:t>1/29/2010</a:t>
            </a:fld>
            <a:endParaRPr lang="en-US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240B-A56F-4522-A752-46270C0C1875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2875" y="285750"/>
            <a:ext cx="7791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rgbClr val="339933"/>
                </a:solidFill>
                <a:latin typeface="Book Antiqua" pitchFamily="18" charset="0"/>
              </a:rPr>
              <a:t>GRAAL beam </a:t>
            </a:r>
            <a:r>
              <a:rPr lang="de-DE" sz="2000" b="1" dirty="0">
                <a:solidFill>
                  <a:srgbClr val="339933"/>
                </a:solidFill>
                <a:latin typeface="Book Antiqua" pitchFamily="18" charset="0"/>
              </a:rPr>
              <a:t>asymmetry</a:t>
            </a:r>
            <a:r>
              <a:rPr lang="de-DE" sz="2000" b="1" dirty="0">
                <a:solidFill>
                  <a:srgbClr val="339933"/>
                </a:solidFill>
                <a:latin typeface="Book Antiqua" pitchFamily="18" charset="0"/>
              </a:rPr>
              <a:t> </a:t>
            </a:r>
            <a:r>
              <a:rPr lang="de-DE" sz="2000" b="1" dirty="0" err="1">
                <a:solidFill>
                  <a:srgbClr val="339933"/>
                </a:solidFill>
                <a:latin typeface="Book Antiqua" pitchFamily="18" charset="0"/>
              </a:rPr>
              <a:t>for</a:t>
            </a:r>
            <a:r>
              <a:rPr lang="de-DE" sz="2000" b="1" dirty="0">
                <a:solidFill>
                  <a:srgbClr val="339933"/>
                </a:solidFill>
                <a:latin typeface="Book Antiqua" pitchFamily="18" charset="0"/>
              </a:rPr>
              <a:t> </a:t>
            </a:r>
            <a:r>
              <a:rPr lang="de-DE" sz="2000" b="1" dirty="0" err="1">
                <a:solidFill>
                  <a:srgbClr val="339933"/>
                </a:solidFill>
                <a:latin typeface="Book Antiqua" pitchFamily="18" charset="0"/>
              </a:rPr>
              <a:t>eta</a:t>
            </a:r>
            <a:r>
              <a:rPr lang="de-DE" sz="2000" b="1" dirty="0">
                <a:solidFill>
                  <a:srgbClr val="339933"/>
                </a:solidFill>
                <a:latin typeface="Book Antiqua" pitchFamily="18" charset="0"/>
              </a:rPr>
              <a:t> </a:t>
            </a:r>
            <a:r>
              <a:rPr lang="de-DE" sz="2000" b="1" dirty="0" err="1">
                <a:solidFill>
                  <a:srgbClr val="339933"/>
                </a:solidFill>
                <a:latin typeface="Book Antiqua" pitchFamily="18" charset="0"/>
              </a:rPr>
              <a:t>photoproduction</a:t>
            </a:r>
            <a:r>
              <a:rPr lang="de-DE" sz="2000" b="1" dirty="0">
                <a:solidFill>
                  <a:srgbClr val="339933"/>
                </a:solidFill>
                <a:latin typeface="Book Antiqua" pitchFamily="18" charset="0"/>
              </a:rPr>
              <a:t> on </a:t>
            </a:r>
            <a:r>
              <a:rPr lang="de-DE" sz="2000" b="1" dirty="0" err="1">
                <a:solidFill>
                  <a:srgbClr val="CC0000"/>
                </a:solidFill>
                <a:latin typeface="Book Antiqua" pitchFamily="18" charset="0"/>
              </a:rPr>
              <a:t>free</a:t>
            </a:r>
            <a:r>
              <a:rPr lang="de-DE" sz="2000" b="1" dirty="0">
                <a:solidFill>
                  <a:srgbClr val="CC0000"/>
                </a:solidFill>
                <a:latin typeface="Book Antiqua" pitchFamily="18" charset="0"/>
              </a:rPr>
              <a:t> </a:t>
            </a:r>
            <a:r>
              <a:rPr lang="de-DE" sz="2000" b="1" dirty="0" err="1">
                <a:solidFill>
                  <a:srgbClr val="CC0000"/>
                </a:solidFill>
                <a:latin typeface="Book Antiqua" pitchFamily="18" charset="0"/>
              </a:rPr>
              <a:t>proton</a:t>
            </a:r>
            <a:endParaRPr lang="de-DE" sz="2000" b="1" dirty="0">
              <a:solidFill>
                <a:srgbClr val="CC0000"/>
              </a:solidFill>
              <a:latin typeface="Book Antiqua" pitchFamily="18" charset="0"/>
            </a:endParaRPr>
          </a:p>
          <a:p>
            <a:r>
              <a:rPr lang="de-DE" sz="2000" b="1" dirty="0" err="1">
                <a:solidFill>
                  <a:srgbClr val="339933"/>
                </a:solidFill>
                <a:latin typeface="Book Antiqua" pitchFamily="18" charset="0"/>
              </a:rPr>
              <a:t>with</a:t>
            </a:r>
            <a:r>
              <a:rPr lang="de-DE" sz="2000" b="1" dirty="0">
                <a:solidFill>
                  <a:srgbClr val="339933"/>
                </a:solidFill>
                <a:latin typeface="Book Antiqua" pitchFamily="18" charset="0"/>
              </a:rPr>
              <a:t> </a:t>
            </a:r>
            <a:r>
              <a:rPr lang="de-DE" sz="2000" b="1" dirty="0" err="1">
                <a:solidFill>
                  <a:srgbClr val="339933"/>
                </a:solidFill>
                <a:latin typeface="Book Antiqua" pitchFamily="18" charset="0"/>
              </a:rPr>
              <a:t>fine</a:t>
            </a:r>
            <a:r>
              <a:rPr lang="de-DE" sz="2000" b="1" dirty="0">
                <a:solidFill>
                  <a:srgbClr val="339933"/>
                </a:solidFill>
                <a:latin typeface="Book Antiqua" pitchFamily="18" charset="0"/>
              </a:rPr>
              <a:t> </a:t>
            </a:r>
            <a:r>
              <a:rPr lang="de-DE" sz="2000" b="1" dirty="0" err="1">
                <a:solidFill>
                  <a:srgbClr val="339933"/>
                </a:solidFill>
                <a:latin typeface="Book Antiqua" pitchFamily="18" charset="0"/>
              </a:rPr>
              <a:t>energy</a:t>
            </a:r>
            <a:r>
              <a:rPr lang="de-DE" sz="2000" b="1" dirty="0">
                <a:solidFill>
                  <a:srgbClr val="339933"/>
                </a:solidFill>
                <a:latin typeface="Book Antiqua" pitchFamily="18" charset="0"/>
              </a:rPr>
              <a:t> </a:t>
            </a:r>
            <a:r>
              <a:rPr lang="de-DE" sz="2000" b="1" dirty="0" err="1">
                <a:solidFill>
                  <a:srgbClr val="339933"/>
                </a:solidFill>
                <a:latin typeface="Book Antiqua" pitchFamily="18" charset="0"/>
              </a:rPr>
              <a:t>binning</a:t>
            </a:r>
            <a:r>
              <a:rPr lang="de-DE" sz="2000" b="1" dirty="0">
                <a:solidFill>
                  <a:srgbClr val="339933"/>
                </a:solidFill>
                <a:latin typeface="Book Antiqua" pitchFamily="18" charset="0"/>
              </a:rPr>
              <a:t>. 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00400" y="685800"/>
            <a:ext cx="521176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i="1">
                <a:solidFill>
                  <a:srgbClr val="CC0000"/>
                </a:solidFill>
                <a:latin typeface="Arial Unicode MS" pitchFamily="34" charset="-128"/>
              </a:rPr>
              <a:t>V. Kuznetsov, M.V.Polyakov, et al., hep-ex/0703003</a:t>
            </a:r>
          </a:p>
          <a:p>
            <a:r>
              <a:rPr lang="de-DE" sz="1400" i="1">
                <a:solidFill>
                  <a:srgbClr val="CC0000"/>
                </a:solidFill>
                <a:latin typeface="Arial Unicode MS" pitchFamily="34" charset="-128"/>
              </a:rPr>
              <a:t>V. Kuznetsov, M.V.Polyakov, et al., Acta Physica Polonica , </a:t>
            </a:r>
          </a:p>
          <a:p>
            <a:r>
              <a:rPr lang="de-DE" sz="1400" i="1">
                <a:solidFill>
                  <a:srgbClr val="CC0000"/>
                </a:solidFill>
                <a:latin typeface="Arial Unicode MS" pitchFamily="34" charset="-128"/>
              </a:rPr>
              <a:t>39 (2008)  1949</a:t>
            </a:r>
          </a:p>
          <a:p>
            <a:r>
              <a:rPr lang="de-DE" sz="1400" i="1">
                <a:solidFill>
                  <a:srgbClr val="CC0000"/>
                </a:solidFill>
                <a:latin typeface="Arial Unicode MS" pitchFamily="34" charset="-128"/>
              </a:rPr>
              <a:t>V. Kuznetsov, M.V.Polyakov., JETP Lett., 88 (2008) 347</a:t>
            </a:r>
            <a:endParaRPr lang="en-GB" sz="1400" i="1">
              <a:solidFill>
                <a:srgbClr val="CC0000"/>
              </a:solidFill>
              <a:latin typeface="Arial Unicode MS" pitchFamily="34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89463" y="1981200"/>
            <a:ext cx="4087812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400" dirty="0">
                <a:latin typeface="Comic Sans MS" pitchFamily="66" charset="0"/>
              </a:rPr>
              <a:t>Well </a:t>
            </a:r>
            <a:r>
              <a:rPr lang="de-DE" sz="2400" dirty="0" err="1">
                <a:latin typeface="Comic Sans MS" pitchFamily="66" charset="0"/>
              </a:rPr>
              <a:t>pronounced</a:t>
            </a:r>
            <a:r>
              <a:rPr lang="de-DE" sz="2400" dirty="0">
                <a:latin typeface="Comic Sans MS" pitchFamily="66" charset="0"/>
              </a:rPr>
              <a:t> </a:t>
            </a:r>
            <a:r>
              <a:rPr lang="de-DE" sz="2400" dirty="0" err="1">
                <a:latin typeface="Comic Sans MS" pitchFamily="66" charset="0"/>
              </a:rPr>
              <a:t>structure</a:t>
            </a:r>
            <a:r>
              <a:rPr lang="de-DE" sz="2400" dirty="0">
                <a:latin typeface="Comic Sans MS" pitchFamily="66" charset="0"/>
              </a:rPr>
              <a:t> </a:t>
            </a:r>
          </a:p>
          <a:p>
            <a:pPr algn="ctr"/>
            <a:r>
              <a:rPr lang="de-DE" sz="2400" dirty="0" err="1">
                <a:latin typeface="Comic Sans MS" pitchFamily="66" charset="0"/>
              </a:rPr>
              <a:t>at</a:t>
            </a:r>
            <a:r>
              <a:rPr lang="de-DE" sz="2400" dirty="0">
                <a:latin typeface="Comic Sans MS" pitchFamily="66" charset="0"/>
              </a:rPr>
              <a:t> W=1.685 </a:t>
            </a:r>
            <a:r>
              <a:rPr lang="de-DE" sz="2400" dirty="0" err="1">
                <a:latin typeface="Comic Sans MS" pitchFamily="66" charset="0"/>
              </a:rPr>
              <a:t>GeV</a:t>
            </a:r>
            <a:endParaRPr lang="de-DE" sz="2400" dirty="0">
              <a:latin typeface="Comic Sans MS" pitchFamily="66" charset="0"/>
            </a:endParaRPr>
          </a:p>
          <a:p>
            <a:pPr algn="ctr"/>
            <a:endParaRPr lang="de-DE" sz="2400" dirty="0">
              <a:latin typeface="Comic Sans MS" pitchFamily="66" charset="0"/>
            </a:endParaRPr>
          </a:p>
          <a:p>
            <a:pPr algn="ctr"/>
            <a:r>
              <a:rPr lang="de-DE" dirty="0">
                <a:latin typeface="Times New Roman" pitchFamily="18" charset="0"/>
              </a:rPr>
              <a:t>Fit: smooth  SAID </a:t>
            </a:r>
            <a:r>
              <a:rPr lang="de-DE" dirty="0" err="1">
                <a:latin typeface="Times New Roman" pitchFamily="18" charset="0"/>
              </a:rPr>
              <a:t>multipoles</a:t>
            </a:r>
            <a:r>
              <a:rPr lang="de-DE" dirty="0">
                <a:latin typeface="Times New Roman" pitchFamily="18" charset="0"/>
              </a:rPr>
              <a:t> </a:t>
            </a:r>
          </a:p>
          <a:p>
            <a:pPr algn="ctr"/>
            <a:r>
              <a:rPr lang="de-DE" dirty="0">
                <a:latin typeface="Times New Roman" pitchFamily="18" charset="0"/>
              </a:rPr>
              <a:t>+ a </a:t>
            </a:r>
            <a:r>
              <a:rPr lang="de-DE" dirty="0" err="1">
                <a:latin typeface="Times New Roman" pitchFamily="18" charset="0"/>
              </a:rPr>
              <a:t>narrow</a:t>
            </a:r>
            <a:r>
              <a:rPr lang="de-DE" dirty="0">
                <a:latin typeface="Times New Roman" pitchFamily="18" charset="0"/>
              </a:rPr>
              <a:t> </a:t>
            </a:r>
            <a:r>
              <a:rPr lang="de-DE" dirty="0" err="1">
                <a:latin typeface="Times New Roman" pitchFamily="18" charset="0"/>
              </a:rPr>
              <a:t>resonance</a:t>
            </a:r>
            <a:r>
              <a:rPr lang="de-DE" dirty="0">
                <a:latin typeface="Times New Roman" pitchFamily="18" charset="0"/>
              </a:rPr>
              <a:t> </a:t>
            </a:r>
          </a:p>
          <a:p>
            <a:pPr algn="ctr"/>
            <a:r>
              <a:rPr lang="en-US" dirty="0">
                <a:solidFill>
                  <a:srgbClr val="0033CC"/>
                </a:solidFill>
                <a:latin typeface="Comic Sans MS" pitchFamily="66" charset="0"/>
              </a:rPr>
              <a:t>Blue – SAID only</a:t>
            </a:r>
          </a:p>
          <a:p>
            <a:pPr algn="ctr"/>
            <a:r>
              <a:rPr lang="en-US" dirty="0">
                <a:solidFill>
                  <a:srgbClr val="FF00FF"/>
                </a:solidFill>
                <a:latin typeface="Comic Sans MS" pitchFamily="66" charset="0"/>
              </a:rPr>
              <a:t>Magenta – SAID + narrow P11(1688)</a:t>
            </a:r>
          </a:p>
          <a:p>
            <a:pPr algn="ctr"/>
            <a:r>
              <a:rPr lang="en-US" dirty="0">
                <a:solidFill>
                  <a:srgbClr val="009900"/>
                </a:solidFill>
                <a:latin typeface="Comic Sans MS" pitchFamily="66" charset="0"/>
              </a:rPr>
              <a:t>Green – SAID +narrow P13(1688)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Red – SAID + narrow D13(1688)</a:t>
            </a:r>
          </a:p>
          <a:p>
            <a:pPr algn="ctr"/>
            <a:endParaRPr lang="en-US" dirty="0">
              <a:solidFill>
                <a:srgbClr val="FF00FF"/>
              </a:solidFill>
              <a:latin typeface="Comic Sans MS" pitchFamily="66" charset="0"/>
            </a:endParaRPr>
          </a:p>
          <a:p>
            <a:pPr algn="ctr"/>
            <a:endParaRPr lang="de-DE" dirty="0">
              <a:latin typeface="Times New Roman" pitchFamily="18" charset="0"/>
            </a:endParaRPr>
          </a:p>
          <a:p>
            <a:pPr algn="ctr"/>
            <a:r>
              <a:rPr lang="de-DE" dirty="0">
                <a:latin typeface="Comic Sans MS" pitchFamily="66" charset="0"/>
              </a:rPr>
              <a:t>M=1.685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±10 GeV,   </a:t>
            </a:r>
            <a:r>
              <a:rPr lang="el-GR" dirty="0">
                <a:latin typeface="Comic Sans MS" pitchFamily="66" charset="0"/>
                <a:cs typeface="Times New Roman" pitchFamily="18" charset="0"/>
              </a:rPr>
              <a:t>Γ≤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30 MeV</a:t>
            </a:r>
            <a:endParaRPr lang="el-GR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0181" name="Picture 5" descr="as4"/>
          <p:cNvPicPr>
            <a:picLocks noChangeAspect="1" noChangeArrowheads="1"/>
          </p:cNvPicPr>
          <p:nvPr/>
        </p:nvPicPr>
        <p:blipFill>
          <a:blip r:embed="rId2">
            <a:lum bright="-36000" contrast="54000"/>
          </a:blip>
          <a:srcRect/>
          <a:stretch>
            <a:fillRect/>
          </a:stretch>
        </p:blipFill>
        <p:spPr bwMode="auto">
          <a:xfrm>
            <a:off x="0" y="1700213"/>
            <a:ext cx="4500563" cy="45005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4876800" y="5181600"/>
            <a:ext cx="3581400" cy="609600"/>
          </a:xfrm>
          <a:prstGeom prst="ellipse">
            <a:avLst/>
          </a:prstGeom>
          <a:noFill/>
          <a:ln w="19050">
            <a:solidFill>
              <a:srgbClr val="CC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4716463" y="5842000"/>
            <a:ext cx="4068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Comments on publication of O.Bartalini et.al . nucl-ex/07071385 are in backup slides.</a:t>
            </a:r>
          </a:p>
        </p:txBody>
      </p:sp>
      <p:sp>
        <p:nvSpPr>
          <p:cNvPr id="11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US" dirty="0"/>
              <a:t>V.Kuznetsov, </a:t>
            </a:r>
            <a:r>
              <a:rPr lang="en-US" dirty="0" smtClean="0"/>
              <a:t>QCD10, Slovakia, February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02FE-52E7-41B9-B1F4-CB92D339E12B}" type="datetime1">
              <a:rPr lang="en-US"/>
              <a:pPr/>
              <a:t>1/29/2010</a:t>
            </a:fld>
            <a:endParaRPr lang="en-US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F8E4-5904-4F23-B08C-3C21D00D96CB}" type="slidenum">
              <a:rPr lang="en-US"/>
              <a:pPr/>
              <a:t>13</a:t>
            </a:fld>
            <a:endParaRPr lang="en-US"/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79388" y="0"/>
            <a:ext cx="87630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omic Sans MS" pitchFamily="66" charset="0"/>
              </a:rPr>
              <a:t>Backward-angles Compton scattering on the neutron at GRAAL</a:t>
            </a:r>
          </a:p>
          <a:p>
            <a:pPr algn="ctr">
              <a:spcBef>
                <a:spcPct val="50000"/>
              </a:spcBef>
            </a:pPr>
            <a:r>
              <a:rPr lang="el-GR" sz="4000" dirty="0">
                <a:latin typeface="Comic Sans MS" pitchFamily="66" charset="0"/>
              </a:rPr>
              <a:t>γ</a:t>
            </a:r>
            <a:r>
              <a:rPr lang="en-US" sz="4000" dirty="0">
                <a:latin typeface="Comic Sans MS" pitchFamily="66" charset="0"/>
              </a:rPr>
              <a:t>n </a:t>
            </a:r>
            <a:r>
              <a:rPr lang="en-US" sz="4000" dirty="0">
                <a:cs typeface="Arial" charset="0"/>
              </a:rPr>
              <a:t>→</a:t>
            </a:r>
            <a:r>
              <a:rPr lang="el-GR" sz="4000" dirty="0">
                <a:latin typeface="Comic Sans MS" pitchFamily="66" charset="0"/>
              </a:rPr>
              <a:t>γ</a:t>
            </a:r>
            <a:r>
              <a:rPr lang="en-US" sz="4000" dirty="0">
                <a:latin typeface="Comic Sans MS" pitchFamily="66" charset="0"/>
              </a:rPr>
              <a:t>n</a:t>
            </a:r>
          </a:p>
          <a:p>
            <a:pPr algn="ctr">
              <a:spcBef>
                <a:spcPct val="50000"/>
              </a:spcBef>
            </a:pPr>
            <a:r>
              <a:rPr lang="en-US" sz="2400" i="1" dirty="0">
                <a:latin typeface="Comic Sans MS" pitchFamily="66" charset="0"/>
              </a:rPr>
              <a:t>First </a:t>
            </a:r>
            <a:r>
              <a:rPr lang="en-US" sz="2400" b="1" i="1" dirty="0">
                <a:latin typeface="Comic Sans MS" pitchFamily="66" charset="0"/>
              </a:rPr>
              <a:t>Preliminary</a:t>
            </a:r>
            <a:r>
              <a:rPr lang="en-US" sz="2400" i="1" dirty="0">
                <a:latin typeface="Comic Sans MS" pitchFamily="66" charset="0"/>
              </a:rPr>
              <a:t> Results</a:t>
            </a:r>
          </a:p>
          <a:p>
            <a:pPr algn="ctr">
              <a:spcBef>
                <a:spcPct val="50000"/>
              </a:spcBef>
            </a:pPr>
            <a:r>
              <a:rPr lang="en-US" sz="1400" i="1" dirty="0">
                <a:latin typeface="Comic Sans MS" pitchFamily="66" charset="0"/>
              </a:rPr>
              <a:t>(Details will be given in my Talk by Tuesday) </a:t>
            </a:r>
            <a:endParaRPr lang="el-GR" sz="1400" i="1" dirty="0">
              <a:latin typeface="Comic Sans MS" pitchFamily="66" charset="0"/>
            </a:endParaRPr>
          </a:p>
        </p:txBody>
      </p:sp>
      <p:pic>
        <p:nvPicPr>
          <p:cNvPr id="51203" name="Picture 3" descr="cpn1b1"/>
          <p:cNvPicPr>
            <a:picLocks noChangeAspect="1" noChangeArrowheads="1"/>
          </p:cNvPicPr>
          <p:nvPr/>
        </p:nvPicPr>
        <p:blipFill>
          <a:blip r:embed="rId2">
            <a:lum bright="-60000" contrast="78000"/>
          </a:blip>
          <a:srcRect/>
          <a:stretch>
            <a:fillRect/>
          </a:stretch>
        </p:blipFill>
        <p:spPr bwMode="auto">
          <a:xfrm>
            <a:off x="1403350" y="2744788"/>
            <a:ext cx="3313113" cy="3313112"/>
          </a:xfrm>
          <a:prstGeom prst="rect">
            <a:avLst/>
          </a:prstGeom>
          <a:noFill/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5003800" y="3105150"/>
            <a:ext cx="3636963" cy="1484313"/>
          </a:xfrm>
          <a:prstGeom prst="rect">
            <a:avLst/>
          </a:prstGeom>
          <a:noFill/>
          <a:ln w="19050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3399"/>
                </a:solidFill>
                <a:latin typeface="Comic Sans MS" pitchFamily="66" charset="0"/>
              </a:rPr>
              <a:t>Narrow peak at W=1.685 GeV in Compton scattering on the neutron which is not seen in Compton scattering on the proton.</a:t>
            </a: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 flipH="1">
            <a:off x="3492500" y="3716338"/>
            <a:ext cx="1474788" cy="612775"/>
          </a:xfrm>
          <a:prstGeom prst="line">
            <a:avLst/>
          </a:prstGeom>
          <a:noFill/>
          <a:ln w="25400">
            <a:solidFill>
              <a:srgbClr val="FF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US" dirty="0"/>
              <a:t>V.Kuznetsov, </a:t>
            </a:r>
            <a:r>
              <a:rPr lang="en-US" dirty="0" smtClean="0"/>
              <a:t>QCD10, Slovakia, February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CE02-E8B2-48CE-B036-779C204782B3}" type="datetime1">
              <a:rPr lang="en-US"/>
              <a:pPr/>
              <a:t>1/29/2010</a:t>
            </a:fld>
            <a:endParaRPr lang="en-US"/>
          </a:p>
        </p:txBody>
      </p:sp>
      <p:sp>
        <p:nvSpPr>
          <p:cNvPr id="2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DA81D-7563-4044-884E-5487510574AC}" type="slidenum">
              <a:rPr lang="en-US"/>
              <a:pPr/>
              <a:t>14</a:t>
            </a:fld>
            <a:endParaRPr lang="en-US"/>
          </a:p>
        </p:txBody>
      </p:sp>
      <p:sp>
        <p:nvSpPr>
          <p:cNvPr id="53250" name="Oval 2"/>
          <p:cNvSpPr>
            <a:spLocks noChangeArrowheads="1"/>
          </p:cNvSpPr>
          <p:nvPr/>
        </p:nvSpPr>
        <p:spPr bwMode="auto">
          <a:xfrm>
            <a:off x="3810000" y="2438400"/>
            <a:ext cx="1828800" cy="1447800"/>
          </a:xfrm>
          <a:prstGeom prst="ellips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962400" y="2895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N*(1685)</a:t>
            </a:r>
          </a:p>
        </p:txBody>
      </p:sp>
      <p:pic>
        <p:nvPicPr>
          <p:cNvPr id="53252" name="Picture 4" descr="etan"/>
          <p:cNvPicPr>
            <a:picLocks noChangeAspect="1" noChangeArrowheads="1"/>
          </p:cNvPicPr>
          <p:nvPr/>
        </p:nvPicPr>
        <p:blipFill>
          <a:blip r:embed="rId2">
            <a:lum bright="-12000" contrast="18000"/>
          </a:blip>
          <a:srcRect/>
          <a:stretch>
            <a:fillRect/>
          </a:stretch>
        </p:blipFill>
        <p:spPr bwMode="auto">
          <a:xfrm>
            <a:off x="1447800" y="533400"/>
            <a:ext cx="1676400" cy="167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r="50650" b="877"/>
          <a:stretch>
            <a:fillRect/>
          </a:stretch>
        </p:blipFill>
        <p:spPr bwMode="auto">
          <a:xfrm>
            <a:off x="228600" y="2514600"/>
            <a:ext cx="1447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2590800"/>
            <a:ext cx="1017588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4114800"/>
            <a:ext cx="2209800" cy="220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3256" name="Picture 8" descr="as4"/>
          <p:cNvPicPr>
            <a:picLocks noChangeAspect="1" noChangeArrowheads="1"/>
          </p:cNvPicPr>
          <p:nvPr/>
        </p:nvPicPr>
        <p:blipFill>
          <a:blip r:embed="rId6" cstate="print">
            <a:lum bright="-36000" contrast="54000"/>
          </a:blip>
          <a:srcRect/>
          <a:stretch>
            <a:fillRect/>
          </a:stretch>
        </p:blipFill>
        <p:spPr bwMode="auto">
          <a:xfrm>
            <a:off x="3810000" y="381000"/>
            <a:ext cx="1676400" cy="167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1295400" y="1524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Graal </a:t>
            </a:r>
            <a:r>
              <a:rPr lang="el-GR" dirty="0">
                <a:latin typeface="Comic Sans MS" pitchFamily="66" charset="0"/>
              </a:rPr>
              <a:t>γ</a:t>
            </a:r>
            <a:r>
              <a:rPr lang="en-US" dirty="0">
                <a:latin typeface="Comic Sans MS" pitchFamily="66" charset="0"/>
              </a:rPr>
              <a:t>n</a:t>
            </a:r>
            <a:r>
              <a:rPr lang="el-GR" dirty="0">
                <a:cs typeface="Arial" charset="0"/>
              </a:rPr>
              <a:t>→</a:t>
            </a:r>
            <a:r>
              <a:rPr lang="el-GR" dirty="0">
                <a:latin typeface="Comic Sans MS" pitchFamily="66" charset="0"/>
                <a:cs typeface="Arial" charset="0"/>
              </a:rPr>
              <a:t>η</a:t>
            </a:r>
            <a:r>
              <a:rPr lang="en-US" dirty="0">
                <a:latin typeface="Comic Sans MS" pitchFamily="66" charset="0"/>
                <a:cs typeface="Arial" charset="0"/>
              </a:rPr>
              <a:t>n</a:t>
            </a:r>
            <a:endParaRPr lang="el-GR" dirty="0">
              <a:latin typeface="Comic Sans MS" pitchFamily="66" charset="0"/>
              <a:cs typeface="Arial" charset="0"/>
            </a:endParaRP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3962400" y="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omic Sans MS" pitchFamily="66" charset="0"/>
              </a:rPr>
              <a:t>Graal </a:t>
            </a:r>
            <a:r>
              <a:rPr lang="el-GR" sz="1400" dirty="0">
                <a:latin typeface="Comic Sans MS" pitchFamily="66" charset="0"/>
              </a:rPr>
              <a:t>γ</a:t>
            </a:r>
            <a:r>
              <a:rPr lang="en-US" sz="1400" dirty="0">
                <a:latin typeface="Comic Sans MS" pitchFamily="66" charset="0"/>
              </a:rPr>
              <a:t>p</a:t>
            </a:r>
            <a:r>
              <a:rPr lang="el-GR" sz="1400" dirty="0">
                <a:cs typeface="Arial" charset="0"/>
              </a:rPr>
              <a:t>→</a:t>
            </a:r>
            <a:r>
              <a:rPr lang="el-GR" sz="1400" dirty="0">
                <a:latin typeface="Comic Sans MS" pitchFamily="66" charset="0"/>
                <a:cs typeface="Arial" charset="0"/>
              </a:rPr>
              <a:t>η</a:t>
            </a:r>
            <a:r>
              <a:rPr lang="en-US" sz="1400" dirty="0">
                <a:latin typeface="Comic Sans MS" pitchFamily="66" charset="0"/>
                <a:cs typeface="Arial" charset="0"/>
              </a:rPr>
              <a:t>p</a:t>
            </a:r>
            <a:endParaRPr lang="el-GR" sz="1400" dirty="0">
              <a:latin typeface="Comic Sans MS" pitchFamily="66" charset="0"/>
              <a:cs typeface="Arial" charset="0"/>
            </a:endParaRP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6400800" y="609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omic Sans MS" pitchFamily="66" charset="0"/>
              </a:rPr>
              <a:t>Graal </a:t>
            </a:r>
            <a:r>
              <a:rPr lang="el-GR" sz="1400" dirty="0">
                <a:latin typeface="Comic Sans MS" pitchFamily="66" charset="0"/>
              </a:rPr>
              <a:t>γ</a:t>
            </a:r>
            <a:r>
              <a:rPr lang="en-US" sz="1400" dirty="0">
                <a:latin typeface="Comic Sans MS" pitchFamily="66" charset="0"/>
              </a:rPr>
              <a:t>n</a:t>
            </a:r>
            <a:r>
              <a:rPr lang="el-GR" sz="1400" dirty="0">
                <a:cs typeface="Arial" charset="0"/>
              </a:rPr>
              <a:t>→</a:t>
            </a:r>
            <a:r>
              <a:rPr lang="el-GR" sz="1400" dirty="0">
                <a:latin typeface="Comic Sans MS" pitchFamily="66" charset="0"/>
                <a:cs typeface="Arial" charset="0"/>
              </a:rPr>
              <a:t>γ</a:t>
            </a:r>
            <a:r>
              <a:rPr lang="en-US" sz="1400" dirty="0">
                <a:latin typeface="Comic Sans MS" pitchFamily="66" charset="0"/>
                <a:cs typeface="Arial" charset="0"/>
              </a:rPr>
              <a:t>n</a:t>
            </a:r>
            <a:endParaRPr lang="el-GR" sz="1400" dirty="0">
              <a:latin typeface="Comic Sans MS" pitchFamily="66" charset="0"/>
              <a:cs typeface="Arial" charset="0"/>
            </a:endParaRP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228600" y="419100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omic Sans MS" pitchFamily="66" charset="0"/>
              </a:rPr>
              <a:t>CBELSA/TAPS </a:t>
            </a:r>
            <a:r>
              <a:rPr lang="el-GR" sz="1400" dirty="0">
                <a:latin typeface="Comic Sans MS" pitchFamily="66" charset="0"/>
              </a:rPr>
              <a:t>γ</a:t>
            </a:r>
            <a:r>
              <a:rPr lang="en-US" sz="1400" dirty="0">
                <a:latin typeface="Comic Sans MS" pitchFamily="66" charset="0"/>
              </a:rPr>
              <a:t>n</a:t>
            </a:r>
            <a:r>
              <a:rPr lang="el-GR" sz="1400" dirty="0">
                <a:cs typeface="Arial" charset="0"/>
              </a:rPr>
              <a:t>→</a:t>
            </a:r>
            <a:r>
              <a:rPr lang="el-GR" sz="1400" dirty="0">
                <a:latin typeface="Comic Sans MS" pitchFamily="66" charset="0"/>
                <a:cs typeface="Arial" charset="0"/>
              </a:rPr>
              <a:t>η</a:t>
            </a:r>
            <a:r>
              <a:rPr lang="en-US" sz="1400" dirty="0">
                <a:latin typeface="Comic Sans MS" pitchFamily="66" charset="0"/>
                <a:cs typeface="Arial" charset="0"/>
              </a:rPr>
              <a:t>n</a:t>
            </a:r>
            <a:endParaRPr lang="el-GR" sz="1400" dirty="0">
              <a:latin typeface="Comic Sans MS" pitchFamily="66" charset="0"/>
              <a:cs typeface="Arial" charset="0"/>
            </a:endParaRP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3924300" y="605790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LNS-Sendai </a:t>
            </a:r>
            <a:r>
              <a:rPr lang="el-GR" sz="1400">
                <a:latin typeface="Comic Sans MS" pitchFamily="66" charset="0"/>
              </a:rPr>
              <a:t>γ</a:t>
            </a:r>
            <a:r>
              <a:rPr lang="en-US" sz="1400">
                <a:latin typeface="Comic Sans MS" pitchFamily="66" charset="0"/>
              </a:rPr>
              <a:t>n</a:t>
            </a:r>
            <a:r>
              <a:rPr lang="el-GR" sz="1400">
                <a:latin typeface="Comic Sans MS" pitchFamily="66" charset="0"/>
              </a:rPr>
              <a:t>→η</a:t>
            </a:r>
            <a:r>
              <a:rPr lang="en-US" sz="1400">
                <a:latin typeface="Comic Sans MS" pitchFamily="66" charset="0"/>
              </a:rPr>
              <a:t>n</a:t>
            </a:r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>
            <a:off x="2895600" y="3276600"/>
            <a:ext cx="914400" cy="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66" name="Line 18"/>
          <p:cNvSpPr>
            <a:spLocks noChangeShapeType="1"/>
          </p:cNvSpPr>
          <p:nvPr/>
        </p:nvSpPr>
        <p:spPr bwMode="auto">
          <a:xfrm>
            <a:off x="3124200" y="2209800"/>
            <a:ext cx="838200" cy="53340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67" name="Line 19"/>
          <p:cNvSpPr>
            <a:spLocks noChangeShapeType="1"/>
          </p:cNvSpPr>
          <p:nvPr/>
        </p:nvSpPr>
        <p:spPr bwMode="auto">
          <a:xfrm>
            <a:off x="4648200" y="2057400"/>
            <a:ext cx="0" cy="38100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68" name="Line 20"/>
          <p:cNvSpPr>
            <a:spLocks noChangeShapeType="1"/>
          </p:cNvSpPr>
          <p:nvPr/>
        </p:nvSpPr>
        <p:spPr bwMode="auto">
          <a:xfrm>
            <a:off x="4800600" y="4191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69" name="Line 21"/>
          <p:cNvSpPr>
            <a:spLocks noChangeShapeType="1"/>
          </p:cNvSpPr>
          <p:nvPr/>
        </p:nvSpPr>
        <p:spPr bwMode="auto">
          <a:xfrm flipV="1">
            <a:off x="4648200" y="3886200"/>
            <a:ext cx="0" cy="30480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53272" name="Picture 24" descr="cpn1b1"/>
          <p:cNvPicPr>
            <a:picLocks noChangeAspect="1" noChangeArrowheads="1"/>
          </p:cNvPicPr>
          <p:nvPr/>
        </p:nvPicPr>
        <p:blipFill>
          <a:blip r:embed="rId7">
            <a:lum bright="-18000" contrast="30000"/>
          </a:blip>
          <a:srcRect l="2794" b="1396"/>
          <a:stretch>
            <a:fillRect/>
          </a:stretch>
        </p:blipFill>
        <p:spPr bwMode="auto">
          <a:xfrm>
            <a:off x="6048375" y="981075"/>
            <a:ext cx="2519363" cy="2555875"/>
          </a:xfrm>
          <a:prstGeom prst="rect">
            <a:avLst/>
          </a:prstGeom>
          <a:noFill/>
          <a:ln w="19050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53273" name="Line 25"/>
          <p:cNvSpPr>
            <a:spLocks noChangeShapeType="1"/>
          </p:cNvSpPr>
          <p:nvPr/>
        </p:nvSpPr>
        <p:spPr bwMode="auto">
          <a:xfrm flipH="1">
            <a:off x="5472113" y="2457450"/>
            <a:ext cx="504825" cy="287338"/>
          </a:xfrm>
          <a:prstGeom prst="line">
            <a:avLst/>
          </a:prstGeom>
          <a:noFill/>
          <a:ln w="66675">
            <a:solidFill>
              <a:srgbClr val="CC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74" name="Text Box 26"/>
          <p:cNvSpPr txBox="1">
            <a:spLocks noChangeArrowheads="1"/>
          </p:cNvSpPr>
          <p:nvPr/>
        </p:nvSpPr>
        <p:spPr bwMode="auto">
          <a:xfrm>
            <a:off x="5616575" y="3968750"/>
            <a:ext cx="352742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The only explanation that accommodates all  experimental findings is the existence of a narrow N(1685) resonance (V.Kuznetsov, M.Polyakov, JEPT Lett. 88,347(2008)).</a:t>
            </a:r>
          </a:p>
        </p:txBody>
      </p:sp>
      <p:pic>
        <p:nvPicPr>
          <p:cNvPr id="25" name="Рисунок 24" descr="mainz_eta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8199" y="4648200"/>
            <a:ext cx="2627481" cy="1143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43000" y="5943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Mainz </a:t>
            </a:r>
            <a:r>
              <a:rPr lang="el-GR" sz="1400" dirty="0" smtClean="0">
                <a:latin typeface="Comic Sans MS" pitchFamily="66" charset="0"/>
              </a:rPr>
              <a:t>γ</a:t>
            </a:r>
            <a:r>
              <a:rPr lang="en-US" sz="1400" dirty="0" smtClean="0">
                <a:latin typeface="Comic Sans MS" pitchFamily="66" charset="0"/>
              </a:rPr>
              <a:t>n</a:t>
            </a:r>
            <a:r>
              <a:rPr lang="el-GR" sz="1400" dirty="0" smtClean="0">
                <a:latin typeface="Calibri"/>
              </a:rPr>
              <a:t>→η</a:t>
            </a:r>
            <a:r>
              <a:rPr lang="en-US" sz="1400" dirty="0" smtClean="0">
                <a:latin typeface="Calibri"/>
              </a:rPr>
              <a:t>n</a:t>
            </a:r>
            <a:r>
              <a:rPr lang="en-US" sz="1400" dirty="0" smtClean="0">
                <a:latin typeface="Comic Sans MS" pitchFamily="66" charset="0"/>
              </a:rPr>
              <a:t> </a:t>
            </a:r>
            <a:endParaRPr lang="ru-RU" sz="1400" dirty="0">
              <a:latin typeface="Comic Sans MS" pitchFamily="66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 flipH="1" flipV="1">
            <a:off x="3124200" y="3810000"/>
            <a:ext cx="990600" cy="685800"/>
          </a:xfrm>
          <a:prstGeom prst="straightConnector1">
            <a:avLst/>
          </a:prstGeom>
          <a:ln w="53975">
            <a:solidFill>
              <a:srgbClr val="CA3CA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US" dirty="0"/>
              <a:t>V.Kuznetsov, </a:t>
            </a:r>
            <a:r>
              <a:rPr lang="en-US" dirty="0" smtClean="0"/>
              <a:t>QCD10, Slovakia, February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24D6-425A-4CC9-939B-06C46C177E7C}" type="datetime1">
              <a:rPr lang="en-US"/>
              <a:pPr/>
              <a:t>1/29/2010</a:t>
            </a:fld>
            <a:endParaRPr lang="en-US"/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7086-30D0-4F6E-8644-F466BC72A00D}" type="slidenum">
              <a:rPr lang="en-US"/>
              <a:pPr/>
              <a:t>15</a:t>
            </a:fld>
            <a:endParaRPr lang="en-US"/>
          </a:p>
        </p:txBody>
      </p:sp>
      <p:sp>
        <p:nvSpPr>
          <p:cNvPr id="55298" name="Line 2"/>
          <p:cNvSpPr>
            <a:spLocks noChangeShapeType="1"/>
          </p:cNvSpPr>
          <p:nvPr/>
        </p:nvSpPr>
        <p:spPr bwMode="auto">
          <a:xfrm>
            <a:off x="4648200" y="304800"/>
            <a:ext cx="0" cy="6172200"/>
          </a:xfrm>
          <a:prstGeom prst="line">
            <a:avLst/>
          </a:prstGeom>
          <a:noFill/>
          <a:ln w="31750">
            <a:solidFill>
              <a:srgbClr val="33CC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3886200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Properties of N*(1685)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dirty="0">
                <a:latin typeface="Comic Sans MS" pitchFamily="66" charset="0"/>
              </a:rPr>
              <a:t> M=1685±10 MeV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l-GR" dirty="0">
                <a:latin typeface="Comic Sans MS" pitchFamily="66" charset="0"/>
              </a:rPr>
              <a:t>Γ≤</a:t>
            </a:r>
            <a:r>
              <a:rPr lang="en-US" dirty="0">
                <a:latin typeface="Comic Sans MS" pitchFamily="66" charset="0"/>
              </a:rPr>
              <a:t>30 MeV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Isospin</a:t>
            </a:r>
            <a:r>
              <a:rPr lang="en-US" dirty="0">
                <a:latin typeface="Comic Sans MS" pitchFamily="66" charset="0"/>
              </a:rPr>
              <a:t> ½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dirty="0">
                <a:latin typeface="Comic Sans MS" pitchFamily="66" charset="0"/>
              </a:rPr>
              <a:t> S=0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dirty="0">
                <a:latin typeface="Comic Sans MS" pitchFamily="66" charset="0"/>
              </a:rPr>
              <a:t> Strong </a:t>
            </a:r>
            <a:r>
              <a:rPr lang="en-US" dirty="0" err="1">
                <a:latin typeface="Comic Sans MS" pitchFamily="66" charset="0"/>
              </a:rPr>
              <a:t>photoexcitation</a:t>
            </a:r>
            <a:r>
              <a:rPr lang="en-US" dirty="0">
                <a:latin typeface="Comic Sans MS" pitchFamily="66" charset="0"/>
              </a:rPr>
              <a:t> on the neutron and suppressed </a:t>
            </a:r>
            <a:r>
              <a:rPr lang="en-US" dirty="0" err="1">
                <a:latin typeface="Comic Sans MS" pitchFamily="66" charset="0"/>
              </a:rPr>
              <a:t>photoexcitation</a:t>
            </a:r>
            <a:r>
              <a:rPr lang="en-US" dirty="0">
                <a:latin typeface="Comic Sans MS" pitchFamily="66" charset="0"/>
              </a:rPr>
              <a:t> on the proton</a:t>
            </a:r>
            <a:endParaRPr lang="el-GR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dirty="0">
                <a:latin typeface="Comic Sans MS" pitchFamily="66" charset="0"/>
              </a:rPr>
              <a:t> Quantum numbers 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          P11, or P13, or D13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295400"/>
            <a:ext cx="3505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5181600" y="0"/>
            <a:ext cx="3505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Expected properties of the second member of the </a:t>
            </a:r>
            <a:r>
              <a:rPr lang="el-GR" dirty="0">
                <a:latin typeface="Comic Sans MS" pitchFamily="66" charset="0"/>
              </a:rPr>
              <a:t>χ</a:t>
            </a:r>
            <a:r>
              <a:rPr lang="en-US" dirty="0">
                <a:latin typeface="Comic Sans MS" pitchFamily="66" charset="0"/>
              </a:rPr>
              <a:t>QM </a:t>
            </a:r>
            <a:r>
              <a:rPr lang="en-US" dirty="0" err="1">
                <a:latin typeface="Comic Sans MS" pitchFamily="66" charset="0"/>
              </a:rPr>
              <a:t>antidecuplet</a:t>
            </a:r>
            <a:r>
              <a:rPr lang="en-US" dirty="0">
                <a:latin typeface="Comic Sans MS" pitchFamily="66" charset="0"/>
              </a:rPr>
              <a:t> (</a:t>
            </a:r>
            <a:r>
              <a:rPr lang="en-US" dirty="0" err="1">
                <a:latin typeface="Comic Sans MS" pitchFamily="66" charset="0"/>
              </a:rPr>
              <a:t>D.Diakonov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V.Petrov</a:t>
            </a:r>
            <a:r>
              <a:rPr lang="en-US" dirty="0">
                <a:latin typeface="Comic Sans MS" pitchFamily="66" charset="0"/>
              </a:rPr>
              <a:t>, M.Polyakov)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6172200" y="1828800"/>
            <a:ext cx="1447800" cy="533400"/>
          </a:xfrm>
          <a:prstGeom prst="ellips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5257800" y="3657600"/>
            <a:ext cx="32766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- M= 1650 – 1690 MeV</a:t>
            </a:r>
          </a:p>
          <a:p>
            <a:r>
              <a:rPr lang="en-US" dirty="0">
                <a:latin typeface="Comic Sans MS" pitchFamily="66" charset="0"/>
              </a:rPr>
              <a:t>- </a:t>
            </a:r>
            <a:r>
              <a:rPr lang="el-GR" dirty="0">
                <a:latin typeface="Comic Sans MS" pitchFamily="66" charset="0"/>
              </a:rPr>
              <a:t>Γ≤</a:t>
            </a:r>
            <a:r>
              <a:rPr lang="en-US" dirty="0">
                <a:latin typeface="Comic Sans MS" pitchFamily="66" charset="0"/>
              </a:rPr>
              <a:t>30 MeV</a:t>
            </a:r>
          </a:p>
          <a:p>
            <a:r>
              <a:rPr lang="en-US" dirty="0">
                <a:latin typeface="Comic Sans MS" pitchFamily="66" charset="0"/>
              </a:rPr>
              <a:t>- </a:t>
            </a:r>
            <a:r>
              <a:rPr lang="en-US" dirty="0" err="1">
                <a:latin typeface="Comic Sans MS" pitchFamily="66" charset="0"/>
              </a:rPr>
              <a:t>Isospin</a:t>
            </a:r>
            <a:r>
              <a:rPr lang="en-US" dirty="0">
                <a:latin typeface="Comic Sans MS" pitchFamily="66" charset="0"/>
              </a:rPr>
              <a:t> ½</a:t>
            </a:r>
          </a:p>
          <a:p>
            <a:r>
              <a:rPr lang="en-US" dirty="0">
                <a:latin typeface="Comic Sans MS" pitchFamily="66" charset="0"/>
              </a:rPr>
              <a:t>- S=0</a:t>
            </a:r>
          </a:p>
          <a:p>
            <a:r>
              <a:rPr lang="en-US" dirty="0">
                <a:latin typeface="Comic Sans MS" pitchFamily="66" charset="0"/>
              </a:rPr>
              <a:t>- Strong </a:t>
            </a:r>
            <a:r>
              <a:rPr lang="en-US" dirty="0" err="1">
                <a:latin typeface="Comic Sans MS" pitchFamily="66" charset="0"/>
              </a:rPr>
              <a:t>photoexcitation</a:t>
            </a:r>
            <a:r>
              <a:rPr lang="en-US" dirty="0">
                <a:latin typeface="Comic Sans MS" pitchFamily="66" charset="0"/>
              </a:rPr>
              <a:t> on the neutron and suppressed (~100 times) </a:t>
            </a:r>
            <a:r>
              <a:rPr lang="en-US" dirty="0" err="1">
                <a:latin typeface="Comic Sans MS" pitchFamily="66" charset="0"/>
              </a:rPr>
              <a:t>photoexcitation</a:t>
            </a:r>
            <a:r>
              <a:rPr lang="en-US" dirty="0">
                <a:latin typeface="Comic Sans MS" pitchFamily="66" charset="0"/>
              </a:rPr>
              <a:t> on the proton</a:t>
            </a:r>
            <a:endParaRPr lang="el-GR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en-US" dirty="0">
                <a:latin typeface="Comic Sans MS" pitchFamily="66" charset="0"/>
              </a:rPr>
              <a:t>Quantum numbers P11</a:t>
            </a:r>
          </a:p>
          <a:p>
            <a:pPr>
              <a:buFontTx/>
              <a:buChar char="-"/>
            </a:pPr>
            <a:r>
              <a:rPr lang="en-US" dirty="0">
                <a:latin typeface="Comic Sans MS" pitchFamily="66" charset="0"/>
              </a:rPr>
              <a:t>Reactions: </a:t>
            </a:r>
            <a:r>
              <a:rPr lang="el-GR" dirty="0">
                <a:latin typeface="Comic Sans MS" pitchFamily="66" charset="0"/>
              </a:rPr>
              <a:t>γ</a:t>
            </a:r>
            <a:r>
              <a:rPr lang="en-US" dirty="0">
                <a:latin typeface="Comic Sans MS" pitchFamily="66" charset="0"/>
              </a:rPr>
              <a:t>n</a:t>
            </a:r>
            <a:r>
              <a:rPr lang="el-GR" dirty="0">
                <a:cs typeface="Arial" charset="0"/>
              </a:rPr>
              <a:t>→</a:t>
            </a:r>
            <a:r>
              <a:rPr lang="el-GR" dirty="0">
                <a:latin typeface="Comic Sans MS" pitchFamily="66" charset="0"/>
                <a:cs typeface="Arial" charset="0"/>
              </a:rPr>
              <a:t>η</a:t>
            </a:r>
            <a:r>
              <a:rPr lang="en-US" dirty="0">
                <a:latin typeface="Comic Sans MS" pitchFamily="66" charset="0"/>
                <a:cs typeface="Arial" charset="0"/>
              </a:rPr>
              <a:t>n; </a:t>
            </a:r>
            <a:r>
              <a:rPr lang="el-GR" dirty="0">
                <a:latin typeface="Comic Sans MS" pitchFamily="66" charset="0"/>
                <a:cs typeface="Arial" charset="0"/>
              </a:rPr>
              <a:t>γ</a:t>
            </a:r>
            <a:r>
              <a:rPr lang="en-US" dirty="0">
                <a:latin typeface="Comic Sans MS" pitchFamily="66" charset="0"/>
                <a:cs typeface="Arial" charset="0"/>
              </a:rPr>
              <a:t>n</a:t>
            </a:r>
            <a:r>
              <a:rPr lang="el-GR" dirty="0">
                <a:cs typeface="Arial" charset="0"/>
              </a:rPr>
              <a:t>→</a:t>
            </a:r>
            <a:r>
              <a:rPr lang="el-GR" dirty="0">
                <a:latin typeface="Comic Sans MS" pitchFamily="66" charset="0"/>
                <a:cs typeface="Arial" charset="0"/>
              </a:rPr>
              <a:t>γ</a:t>
            </a:r>
            <a:r>
              <a:rPr lang="en-US" dirty="0">
                <a:latin typeface="Comic Sans MS" pitchFamily="66" charset="0"/>
                <a:cs typeface="Arial" charset="0"/>
              </a:rPr>
              <a:t>n;</a:t>
            </a:r>
          </a:p>
          <a:p>
            <a:r>
              <a:rPr lang="el-GR" dirty="0">
                <a:cs typeface="Arial" charset="0"/>
              </a:rPr>
              <a:t>γ</a:t>
            </a:r>
            <a:r>
              <a:rPr lang="en-US" dirty="0">
                <a:cs typeface="Arial" charset="0"/>
              </a:rPr>
              <a:t>n</a:t>
            </a:r>
            <a:r>
              <a:rPr lang="el-GR" dirty="0">
                <a:cs typeface="Arial" charset="0"/>
              </a:rPr>
              <a:t>→</a:t>
            </a:r>
            <a:r>
              <a:rPr lang="en-US" dirty="0">
                <a:latin typeface="Comic Sans MS" pitchFamily="66" charset="0"/>
              </a:rPr>
              <a:t> K</a:t>
            </a:r>
            <a:r>
              <a:rPr lang="el-GR" dirty="0">
                <a:latin typeface="Comic Sans MS" pitchFamily="66" charset="0"/>
              </a:rPr>
              <a:t>Λ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0" y="4953000"/>
            <a:ext cx="451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omic Sans MS" pitchFamily="66" charset="0"/>
            </a:endParaRP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142875" y="4184650"/>
            <a:ext cx="43434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Reactions: </a:t>
            </a:r>
            <a:r>
              <a:rPr lang="el-GR" dirty="0">
                <a:latin typeface="Comic Sans MS" pitchFamily="66" charset="0"/>
              </a:rPr>
              <a:t>γ</a:t>
            </a:r>
            <a:r>
              <a:rPr lang="en-US" dirty="0">
                <a:latin typeface="Comic Sans MS" pitchFamily="66" charset="0"/>
              </a:rPr>
              <a:t>n</a:t>
            </a:r>
            <a:r>
              <a:rPr lang="el-GR" dirty="0">
                <a:cs typeface="Arial" charset="0"/>
              </a:rPr>
              <a:t>→</a:t>
            </a:r>
            <a:r>
              <a:rPr lang="el-GR" dirty="0">
                <a:latin typeface="Comic Sans MS" pitchFamily="66" charset="0"/>
                <a:cs typeface="Arial" charset="0"/>
              </a:rPr>
              <a:t>η</a:t>
            </a:r>
            <a:r>
              <a:rPr lang="en-US" dirty="0">
                <a:latin typeface="Comic Sans MS" pitchFamily="66" charset="0"/>
                <a:cs typeface="Arial" charset="0"/>
              </a:rPr>
              <a:t>n; </a:t>
            </a:r>
            <a:r>
              <a:rPr lang="el-GR" dirty="0">
                <a:latin typeface="Comic Sans MS" pitchFamily="66" charset="0"/>
                <a:cs typeface="Arial" charset="0"/>
              </a:rPr>
              <a:t>γ</a:t>
            </a:r>
            <a:r>
              <a:rPr lang="en-US" dirty="0">
                <a:latin typeface="Comic Sans MS" pitchFamily="66" charset="0"/>
                <a:cs typeface="Arial" charset="0"/>
              </a:rPr>
              <a:t>n</a:t>
            </a:r>
            <a:r>
              <a:rPr lang="el-GR" dirty="0">
                <a:cs typeface="Arial" charset="0"/>
              </a:rPr>
              <a:t>→</a:t>
            </a:r>
            <a:r>
              <a:rPr lang="el-GR" dirty="0">
                <a:latin typeface="Comic Sans MS" pitchFamily="66" charset="0"/>
                <a:cs typeface="Arial" charset="0"/>
              </a:rPr>
              <a:t>γ</a:t>
            </a:r>
            <a:r>
              <a:rPr lang="en-US" dirty="0">
                <a:latin typeface="Comic Sans MS" pitchFamily="66" charset="0"/>
                <a:cs typeface="Arial" charset="0"/>
              </a:rPr>
              <a:t>n</a:t>
            </a:r>
            <a:r>
              <a:rPr lang="en-US" dirty="0">
                <a:latin typeface="Comic Sans MS" pitchFamily="66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The properties of N*(1685) are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close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to those predicted for the second member of the exotic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antidecuplet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447800" y="6324600"/>
            <a:ext cx="3429000" cy="365125"/>
          </a:xfrm>
        </p:spPr>
        <p:txBody>
          <a:bodyPr/>
          <a:lstStyle/>
          <a:p>
            <a:r>
              <a:rPr lang="en-US" dirty="0"/>
              <a:t>V.Kuznetsov, </a:t>
            </a:r>
            <a:r>
              <a:rPr lang="en-US" dirty="0" smtClean="0"/>
              <a:t>QCD10, Slovakia, February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EA1A-46E5-42C4-B3D2-60DD160A2493}" type="datetime1">
              <a:rPr lang="en-US"/>
              <a:pPr/>
              <a:t>1/29/2010</a:t>
            </a:fld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FFFD-9281-47AD-9BA5-A7B7AFD8E394}" type="slidenum">
              <a:rPr lang="en-US"/>
              <a:pPr/>
              <a:t>16</a:t>
            </a:fld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/>
          <a:lstStyle/>
          <a:p>
            <a:r>
              <a:rPr lang="en-US"/>
              <a:t>Thank you for your attention!</a:t>
            </a: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US" dirty="0"/>
              <a:t>V.Kuznetsov, </a:t>
            </a:r>
            <a:r>
              <a:rPr lang="en-US" dirty="0" smtClean="0"/>
              <a:t>QCD10, Slovakia, February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781B-28E1-45FF-81E2-CACF4362E67E}" type="datetime1">
              <a:rPr lang="en-US"/>
              <a:pPr/>
              <a:t>1/29/2010</a:t>
            </a:fld>
            <a:endParaRPr lang="en-US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3F15-4198-496B-B120-EEAC09BC5075}" type="slidenum">
              <a:rPr lang="en-US"/>
              <a:pPr/>
              <a:t>2</a:t>
            </a:fld>
            <a:endParaRPr lang="en-US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431800" y="368300"/>
            <a:ext cx="806450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Comic Sans MS" pitchFamily="66" charset="0"/>
              </a:rPr>
              <a:t>Outline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 Experimental Review on eta </a:t>
            </a:r>
            <a:r>
              <a:rPr lang="en-US" sz="2000" dirty="0" err="1">
                <a:latin typeface="Comic Sans MS" pitchFamily="66" charset="0"/>
              </a:rPr>
              <a:t>photoproduction</a:t>
            </a:r>
            <a:r>
              <a:rPr lang="en-US" sz="2000" dirty="0">
                <a:latin typeface="Comic Sans MS" pitchFamily="66" charset="0"/>
              </a:rPr>
              <a:t> on the neutron: Evidence for N*(1685) or interference of known resonances?;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Alavailable</a:t>
            </a:r>
            <a:r>
              <a:rPr lang="en-US" sz="2000" dirty="0" smtClean="0">
                <a:latin typeface="Comic Sans MS" pitchFamily="66" charset="0"/>
              </a:rPr>
              <a:t> interpretations and discussion</a:t>
            </a:r>
            <a:r>
              <a:rPr lang="en-US" sz="2000" dirty="0" smtClean="0">
                <a:latin typeface="Comic Sans MS" pitchFamily="66" charset="0"/>
              </a:rPr>
              <a:t>;</a:t>
            </a:r>
            <a:endParaRPr lang="en-US" sz="2000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 Search for N*(1685) in other reactions;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Summary&amp;Conclusions</a:t>
            </a:r>
            <a:endParaRPr lang="en-US" sz="2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l-GR" sz="2000" dirty="0">
              <a:latin typeface="Comic Sans MS" pitchFamily="66" charset="0"/>
            </a:endParaRPr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US" dirty="0"/>
              <a:t>V.Kuznetsov, </a:t>
            </a:r>
            <a:r>
              <a:rPr lang="en-US" dirty="0" smtClean="0"/>
              <a:t>QCD10, Slovakia, February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DC5-9A75-4A81-B492-944169F75115}" type="datetime1">
              <a:rPr lang="en-US"/>
              <a:pPr/>
              <a:t>1/29/2010</a:t>
            </a:fld>
            <a:endParaRPr lang="en-US"/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1AAC-4701-4C7B-BA45-1044096D0CEE}" type="slidenum">
              <a:rPr lang="en-US"/>
              <a:pPr/>
              <a:t>3</a:t>
            </a:fld>
            <a:endParaRPr lang="en-US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62000" y="152400"/>
            <a:ext cx="7453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omic Sans MS" pitchFamily="66" charset="0"/>
              </a:rPr>
              <a:t> History of Experiments: First results on </a:t>
            </a:r>
            <a:r>
              <a:rPr lang="el-GR" sz="2400" dirty="0">
                <a:latin typeface="Comic Sans MS" pitchFamily="66" charset="0"/>
              </a:rPr>
              <a:t>γ</a:t>
            </a:r>
            <a:r>
              <a:rPr lang="en-US" sz="2400" dirty="0">
                <a:latin typeface="Comic Sans MS" pitchFamily="66" charset="0"/>
              </a:rPr>
              <a:t>n</a:t>
            </a:r>
            <a:r>
              <a:rPr lang="el-GR" sz="2400" dirty="0">
                <a:cs typeface="Arial" charset="0"/>
              </a:rPr>
              <a:t>→</a:t>
            </a:r>
            <a:r>
              <a:rPr lang="el-GR" sz="2400" dirty="0">
                <a:latin typeface="Comic Sans MS" pitchFamily="66" charset="0"/>
                <a:cs typeface="Arial" charset="0"/>
              </a:rPr>
              <a:t>η</a:t>
            </a:r>
            <a:r>
              <a:rPr lang="en-US" sz="2400" dirty="0" smtClean="0">
                <a:latin typeface="Comic Sans MS" pitchFamily="66" charset="0"/>
                <a:cs typeface="Arial" charset="0"/>
              </a:rPr>
              <a:t>n from GRAAL</a:t>
            </a:r>
            <a:endParaRPr lang="el-GR" sz="2400" dirty="0">
              <a:latin typeface="Comic Sans MS" pitchFamily="66" charset="0"/>
              <a:cs typeface="Arial" charset="0"/>
            </a:endParaRPr>
          </a:p>
        </p:txBody>
      </p:sp>
      <p:pic>
        <p:nvPicPr>
          <p:cNvPr id="27653" name="Picture 5" descr="res1c"/>
          <p:cNvPicPr>
            <a:picLocks noChangeAspect="1" noChangeArrowheads="1"/>
          </p:cNvPicPr>
          <p:nvPr/>
        </p:nvPicPr>
        <p:blipFill>
          <a:blip r:embed="rId2"/>
          <a:srcRect l="822" t="13358" r="5292" b="18536"/>
          <a:stretch>
            <a:fillRect/>
          </a:stretch>
        </p:blipFill>
        <p:spPr bwMode="auto">
          <a:xfrm>
            <a:off x="288925" y="1700213"/>
            <a:ext cx="3776663" cy="3544887"/>
          </a:xfrm>
          <a:prstGeom prst="rect">
            <a:avLst/>
          </a:prstGeom>
          <a:solidFill>
            <a:srgbClr val="0000FF"/>
          </a:solidFill>
          <a:ln w="190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7655" name="Picture 7" descr="ns050"/>
          <p:cNvPicPr>
            <a:picLocks noChangeAspect="1" noChangeArrowheads="1"/>
          </p:cNvPicPr>
          <p:nvPr/>
        </p:nvPicPr>
        <p:blipFill>
          <a:blip r:embed="rId3">
            <a:lum bright="-48000" contrast="66000"/>
          </a:blip>
          <a:srcRect t="17818" r="11177" b="20636"/>
          <a:stretch>
            <a:fillRect/>
          </a:stretch>
        </p:blipFill>
        <p:spPr bwMode="auto">
          <a:xfrm>
            <a:off x="4267200" y="1752600"/>
            <a:ext cx="3849687" cy="345122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50825" y="5481638"/>
            <a:ext cx="40687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Comic Sans MS" pitchFamily="66" charset="0"/>
              </a:rPr>
              <a:t>Sharp rise in the ratio of </a:t>
            </a:r>
            <a:r>
              <a:rPr lang="el-GR" sz="1600" dirty="0">
                <a:latin typeface="Comic Sans MS" pitchFamily="66" charset="0"/>
              </a:rPr>
              <a:t>σ</a:t>
            </a:r>
            <a:r>
              <a:rPr lang="en-US" sz="1600" baseline="-16000" dirty="0">
                <a:latin typeface="Comic Sans MS" pitchFamily="66" charset="0"/>
              </a:rPr>
              <a:t>n</a:t>
            </a:r>
            <a:r>
              <a:rPr lang="en-US" sz="1600" dirty="0">
                <a:latin typeface="Comic Sans MS" pitchFamily="66" charset="0"/>
              </a:rPr>
              <a:t>/</a:t>
            </a:r>
            <a:r>
              <a:rPr lang="el-GR" sz="1600" dirty="0">
                <a:latin typeface="Comic Sans MS" pitchFamily="66" charset="0"/>
              </a:rPr>
              <a:t>σ</a:t>
            </a:r>
            <a:r>
              <a:rPr lang="en-US" sz="1600" baseline="-16000" dirty="0">
                <a:latin typeface="Comic Sans MS" pitchFamily="66" charset="0"/>
              </a:rPr>
              <a:t>p</a:t>
            </a:r>
            <a:endParaRPr lang="el-GR" sz="1600" baseline="-16000" dirty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Comic Sans MS" pitchFamily="66" charset="0"/>
              </a:rPr>
              <a:t>V.Kuznetsov et al., NSTAR2002</a:t>
            </a:r>
            <a:r>
              <a:rPr lang="en-US" sz="1600" dirty="0">
                <a:latin typeface="Comic Sans MS" pitchFamily="66" charset="0"/>
              </a:rPr>
              <a:t>, Pittsburgh, October 2002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 rot="19036818">
            <a:off x="5239249" y="4123871"/>
            <a:ext cx="4140200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41275">
            <a:solidFill>
              <a:srgbClr val="0070C0">
                <a:alpha val="11000"/>
              </a:srgb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Comic Sans MS" pitchFamily="66" charset="0"/>
              </a:rPr>
              <a:t>Peak structure at W~1.675 GeV</a:t>
            </a:r>
          </a:p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Comic Sans MS" pitchFamily="66" charset="0"/>
              </a:rPr>
              <a:t>V.Kuznetso</a:t>
            </a:r>
            <a:r>
              <a:rPr lang="en-US" sz="1600" dirty="0" smtClean="0">
                <a:latin typeface="Comic Sans MS" pitchFamily="66" charset="0"/>
              </a:rPr>
              <a:t>v et al., </a:t>
            </a:r>
            <a:r>
              <a:rPr lang="en-US" sz="1600" dirty="0" smtClean="0">
                <a:latin typeface="Comic Sans MS" pitchFamily="66" charset="0"/>
              </a:rPr>
              <a:t>NSTAR2004</a:t>
            </a:r>
            <a:r>
              <a:rPr lang="en-US" sz="1600" dirty="0">
                <a:latin typeface="Comic Sans MS" pitchFamily="66" charset="0"/>
              </a:rPr>
              <a:t>, Grenoble, March 2004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4284663" y="1016000"/>
            <a:ext cx="27003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1200" dirty="0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3276600" y="981075"/>
            <a:ext cx="4716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omic Sans MS" pitchFamily="66" charset="0"/>
              </a:rPr>
              <a:t>``On Photoexcitation of exotic Antidecuplet”,                 M.Polyakov, A.Rathke, EPJA 18, 691, 2003, Hep-ph/0303138</a:t>
            </a: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5327650" y="1376363"/>
            <a:ext cx="252413" cy="36036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US" dirty="0"/>
              <a:t>V.Kuznetsov, </a:t>
            </a:r>
            <a:r>
              <a:rPr lang="en-US" dirty="0" smtClean="0"/>
              <a:t>QCD10, Slovakia, February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AFCE-384C-4F9C-B58C-26B45956C086}" type="datetime1">
              <a:rPr lang="en-US"/>
              <a:pPr/>
              <a:t>1/29/2010</a:t>
            </a:fld>
            <a:endParaRPr lang="en-US" dirty="0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7FFF-A7F9-47BB-A92A-BE769158869B}" type="slidenum">
              <a:rPr lang="en-US"/>
              <a:pPr/>
              <a:t>4</a:t>
            </a:fld>
            <a:endParaRPr lang="en-US" dirty="0"/>
          </a:p>
        </p:txBody>
      </p:sp>
      <p:pic>
        <p:nvPicPr>
          <p:cNvPr id="31746" name="Picture 2" descr="etan"/>
          <p:cNvPicPr>
            <a:picLocks noChangeAspect="1" noChangeArrowheads="1"/>
          </p:cNvPicPr>
          <p:nvPr/>
        </p:nvPicPr>
        <p:blipFill>
          <a:blip r:embed="rId2">
            <a:lum bright="-12000" contrast="18000"/>
          </a:blip>
          <a:srcRect/>
          <a:stretch>
            <a:fillRect/>
          </a:stretch>
        </p:blipFill>
        <p:spPr bwMode="auto">
          <a:xfrm>
            <a:off x="990600" y="1600200"/>
            <a:ext cx="2438399" cy="2438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r="50650" b="877"/>
          <a:stretch>
            <a:fillRect/>
          </a:stretch>
        </p:blipFill>
        <p:spPr bwMode="auto">
          <a:xfrm>
            <a:off x="5410200" y="3048000"/>
            <a:ext cx="1773329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2971800"/>
            <a:ext cx="1324548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4013200"/>
            <a:ext cx="2844800" cy="284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295400" y="990600"/>
            <a:ext cx="2133600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latin typeface="Comic Sans MS" pitchFamily="66" charset="0"/>
              </a:rPr>
              <a:t>GRAAL</a:t>
            </a:r>
            <a:r>
              <a:rPr lang="en-US" sz="1200" dirty="0" smtClean="0">
                <a:latin typeface="Comic Sans MS" pitchFamily="66" charset="0"/>
              </a:rPr>
              <a:t>: </a:t>
            </a:r>
            <a:r>
              <a:rPr lang="el-GR" sz="1200" dirty="0">
                <a:latin typeface="Comic Sans MS" pitchFamily="66" charset="0"/>
              </a:rPr>
              <a:t>γ</a:t>
            </a:r>
            <a:r>
              <a:rPr lang="en-US" sz="1200" dirty="0">
                <a:latin typeface="Comic Sans MS" pitchFamily="66" charset="0"/>
              </a:rPr>
              <a:t>n</a:t>
            </a:r>
            <a:r>
              <a:rPr lang="el-GR" sz="1200" dirty="0">
                <a:cs typeface="Arial" charset="0"/>
              </a:rPr>
              <a:t>→</a:t>
            </a:r>
            <a:r>
              <a:rPr lang="el-GR" sz="1200" dirty="0">
                <a:latin typeface="Comic Sans MS" pitchFamily="66" charset="0"/>
                <a:cs typeface="Arial" charset="0"/>
              </a:rPr>
              <a:t>η</a:t>
            </a:r>
            <a:r>
              <a:rPr lang="en-US" sz="1200" dirty="0">
                <a:latin typeface="Comic Sans MS" pitchFamily="66" charset="0"/>
                <a:cs typeface="Arial" charset="0"/>
              </a:rPr>
              <a:t>n, V.Kuznetsov et al., Phys Lett. B647, 22,(2007); hep-ex/0606065.</a:t>
            </a:r>
            <a:endParaRPr lang="el-GR" sz="1200" dirty="0">
              <a:latin typeface="Comic Sans MS" pitchFamily="66" charset="0"/>
              <a:cs typeface="Arial" charset="0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962400" y="3276600"/>
            <a:ext cx="1600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Comic Sans MS" pitchFamily="66" charset="0"/>
              </a:rPr>
              <a:t>CBELSA/TAPS: </a:t>
            </a:r>
            <a:r>
              <a:rPr lang="el-GR" sz="1200" dirty="0">
                <a:latin typeface="Comic Sans MS" pitchFamily="66" charset="0"/>
              </a:rPr>
              <a:t>γ</a:t>
            </a:r>
            <a:r>
              <a:rPr lang="en-US" sz="1200" dirty="0">
                <a:latin typeface="Comic Sans MS" pitchFamily="66" charset="0"/>
              </a:rPr>
              <a:t>n</a:t>
            </a:r>
            <a:r>
              <a:rPr lang="el-GR" sz="1200" dirty="0">
                <a:cs typeface="Arial" charset="0"/>
              </a:rPr>
              <a:t>→</a:t>
            </a:r>
            <a:r>
              <a:rPr lang="el-GR" sz="1200" dirty="0">
                <a:latin typeface="Comic Sans MS" pitchFamily="66" charset="0"/>
                <a:cs typeface="Arial" charset="0"/>
              </a:rPr>
              <a:t>η</a:t>
            </a:r>
            <a:r>
              <a:rPr lang="en-US" sz="1200" dirty="0">
                <a:latin typeface="Comic Sans MS" pitchFamily="66" charset="0"/>
                <a:cs typeface="Arial" charset="0"/>
              </a:rPr>
              <a:t>n, J.Jeagle, Phys. Rev. Lett.  100:252002 (2008); </a:t>
            </a:r>
            <a:r>
              <a:rPr lang="en-US" sz="1200" dirty="0" smtClean="0">
                <a:latin typeface="Comic Sans MS" pitchFamily="66" charset="0"/>
                <a:cs typeface="Arial" charset="0"/>
              </a:rPr>
              <a:t>nucl-ex/0804.4841</a:t>
            </a:r>
            <a:endParaRPr lang="el-GR" sz="1200" dirty="0">
              <a:latin typeface="Comic Sans MS" pitchFamily="66" charset="0"/>
              <a:cs typeface="Arial" charset="0"/>
            </a:endParaRP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0" y="4648200"/>
            <a:ext cx="20574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latin typeface="Comic Sans MS" pitchFamily="66" charset="0"/>
              </a:rPr>
              <a:t>LNS-Sendai: </a:t>
            </a:r>
            <a:r>
              <a:rPr lang="el-GR" sz="1200" dirty="0">
                <a:latin typeface="Comic Sans MS" pitchFamily="66" charset="0"/>
              </a:rPr>
              <a:t>γ</a:t>
            </a:r>
            <a:r>
              <a:rPr lang="en-US" sz="1200" dirty="0">
                <a:latin typeface="Comic Sans MS" pitchFamily="66" charset="0"/>
              </a:rPr>
              <a:t>n</a:t>
            </a:r>
            <a:r>
              <a:rPr lang="el-GR" sz="1200" dirty="0">
                <a:latin typeface="Comic Sans MS" pitchFamily="66" charset="0"/>
              </a:rPr>
              <a:t>→η</a:t>
            </a:r>
            <a:r>
              <a:rPr lang="en-US" sz="1200" dirty="0">
                <a:latin typeface="Comic Sans MS" pitchFamily="66" charset="0"/>
              </a:rPr>
              <a:t>n, </a:t>
            </a:r>
            <a:endParaRPr lang="en-US" sz="1200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1200" dirty="0" smtClean="0">
                <a:latin typeface="Comic Sans MS" pitchFamily="66" charset="0"/>
              </a:rPr>
              <a:t>F.Miyahara, Prog. Theor. Phys. Suppl. </a:t>
            </a:r>
            <a:r>
              <a:rPr lang="en-US" sz="1200" b="1" dirty="0" smtClean="0">
                <a:latin typeface="Comic Sans MS" pitchFamily="66" charset="0"/>
              </a:rPr>
              <a:t>168, </a:t>
            </a:r>
            <a:r>
              <a:rPr lang="en-US" sz="1200" dirty="0" smtClean="0">
                <a:latin typeface="Comic Sans MS" pitchFamily="66" charset="0"/>
              </a:rPr>
              <a:t>90(2007)</a:t>
            </a:r>
          </a:p>
          <a:p>
            <a:pPr>
              <a:spcBef>
                <a:spcPct val="50000"/>
              </a:spcBef>
            </a:pPr>
            <a:endParaRPr lang="en-US" sz="1400" dirty="0">
              <a:latin typeface="Comic Sans MS" pitchFamily="66" charset="0"/>
            </a:endParaRP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4800600" y="4191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5029200" y="5029200"/>
            <a:ext cx="3887787" cy="13388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22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3399"/>
                </a:solidFill>
                <a:latin typeface="Comic Sans MS" pitchFamily="66" charset="0"/>
              </a:rPr>
              <a:t>Narrow peak structure in the </a:t>
            </a:r>
            <a:r>
              <a:rPr lang="el-GR" dirty="0">
                <a:solidFill>
                  <a:srgbClr val="FF3399"/>
                </a:solidFill>
                <a:latin typeface="Comic Sans MS" pitchFamily="66" charset="0"/>
                <a:cs typeface="Arial" charset="0"/>
              </a:rPr>
              <a:t>γ</a:t>
            </a:r>
            <a:r>
              <a:rPr lang="en-US" dirty="0">
                <a:solidFill>
                  <a:srgbClr val="FF3399"/>
                </a:solidFill>
                <a:latin typeface="Comic Sans MS" pitchFamily="66" charset="0"/>
                <a:cs typeface="Arial" charset="0"/>
              </a:rPr>
              <a:t>n</a:t>
            </a:r>
            <a:r>
              <a:rPr lang="el-GR" dirty="0">
                <a:solidFill>
                  <a:srgbClr val="FF3399"/>
                </a:solidFill>
                <a:latin typeface="Comic Sans MS" pitchFamily="66" charset="0"/>
                <a:cs typeface="Arial" charset="0"/>
              </a:rPr>
              <a:t>→η</a:t>
            </a:r>
            <a:r>
              <a:rPr lang="en-US" dirty="0">
                <a:solidFill>
                  <a:srgbClr val="FF3399"/>
                </a:solidFill>
                <a:latin typeface="Comic Sans MS" pitchFamily="66" charset="0"/>
                <a:cs typeface="Arial" charset="0"/>
              </a:rPr>
              <a:t>n quasi-free cross section and in M(</a:t>
            </a:r>
            <a:r>
              <a:rPr lang="el-GR" dirty="0">
                <a:solidFill>
                  <a:srgbClr val="FF3399"/>
                </a:solidFill>
                <a:latin typeface="Comic Sans MS" pitchFamily="66" charset="0"/>
                <a:cs typeface="Arial" charset="0"/>
              </a:rPr>
              <a:t>η</a:t>
            </a:r>
            <a:r>
              <a:rPr lang="en-US" dirty="0">
                <a:solidFill>
                  <a:srgbClr val="FF3399"/>
                </a:solidFill>
                <a:latin typeface="Comic Sans MS" pitchFamily="66" charset="0"/>
                <a:cs typeface="Arial" charset="0"/>
              </a:rPr>
              <a:t>n) spectrum at </a:t>
            </a:r>
            <a:endParaRPr lang="en-US" dirty="0" smtClean="0">
              <a:solidFill>
                <a:srgbClr val="FF3399"/>
              </a:solidFill>
              <a:latin typeface="Comic Sans MS" pitchFamily="66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3399"/>
                </a:solidFill>
                <a:latin typeface="Comic Sans MS" pitchFamily="66" charset="0"/>
                <a:cs typeface="Arial" charset="0"/>
              </a:rPr>
              <a:t>W~1.67-1.685 GeV !</a:t>
            </a:r>
            <a:endParaRPr lang="el-GR" dirty="0">
              <a:solidFill>
                <a:srgbClr val="FF3399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14" name="Рисунок 13" descr="mainz_eta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1444029"/>
            <a:ext cx="4063646" cy="13768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67200" y="10668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omic Sans MS" pitchFamily="66" charset="0"/>
              </a:rPr>
              <a:t>A2@Mainz: </a:t>
            </a:r>
            <a:r>
              <a:rPr lang="en-US" sz="1200" dirty="0" smtClean="0">
                <a:latin typeface="Comic Sans MS" pitchFamily="66" charset="0"/>
              </a:rPr>
              <a:t> </a:t>
            </a:r>
            <a:r>
              <a:rPr lang="en-US" sz="1200" dirty="0" smtClean="0">
                <a:latin typeface="Comic Sans MS" pitchFamily="66" charset="0"/>
              </a:rPr>
              <a:t> </a:t>
            </a:r>
            <a:r>
              <a:rPr lang="el-GR" sz="1200" dirty="0" smtClean="0">
                <a:latin typeface="Comic Sans MS" pitchFamily="66" charset="0"/>
              </a:rPr>
              <a:t>γ</a:t>
            </a:r>
            <a:r>
              <a:rPr lang="en-US" sz="1200" dirty="0" smtClean="0">
                <a:latin typeface="Comic Sans MS" pitchFamily="66" charset="0"/>
              </a:rPr>
              <a:t>n</a:t>
            </a:r>
            <a:r>
              <a:rPr lang="el-GR" sz="1200" dirty="0" smtClean="0">
                <a:latin typeface="Comic Sans MS" pitchFamily="66" charset="0"/>
              </a:rPr>
              <a:t>→</a:t>
            </a:r>
            <a:r>
              <a:rPr lang="en-US" sz="1200" dirty="0" smtClean="0">
                <a:latin typeface="Comic Sans MS" pitchFamily="66" charset="0"/>
              </a:rPr>
              <a:t> </a:t>
            </a:r>
            <a:r>
              <a:rPr lang="el-GR" sz="1200" dirty="0" smtClean="0">
                <a:latin typeface="Comic Sans MS" pitchFamily="66" charset="0"/>
              </a:rPr>
              <a:t>η</a:t>
            </a:r>
            <a:r>
              <a:rPr lang="en-US" sz="1200" dirty="0" smtClean="0">
                <a:latin typeface="Comic Sans MS" pitchFamily="66" charset="0"/>
              </a:rPr>
              <a:t>n, D.Wertmuller, Chinese Physics, C</a:t>
            </a:r>
            <a:r>
              <a:rPr lang="en-US" sz="1200" b="1" dirty="0" smtClean="0">
                <a:latin typeface="Comic Sans MS" pitchFamily="66" charset="0"/>
              </a:rPr>
              <a:t>33</a:t>
            </a:r>
            <a:r>
              <a:rPr lang="en-US" sz="1200" dirty="0" smtClean="0">
                <a:latin typeface="Comic Sans MS" pitchFamily="66" charset="0"/>
              </a:rPr>
              <a:t>, 1(2009), nucl-ex:1001.3840</a:t>
            </a:r>
            <a:endParaRPr lang="ru-RU" sz="12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0800" y="152400"/>
            <a:ext cx="441960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Available data on </a:t>
            </a:r>
            <a:r>
              <a:rPr lang="el-GR" sz="2800" dirty="0" smtClean="0"/>
              <a:t>γ</a:t>
            </a:r>
            <a:r>
              <a:rPr lang="en-US" sz="2800" dirty="0" smtClean="0"/>
              <a:t>n</a:t>
            </a:r>
            <a:r>
              <a:rPr lang="el-GR" sz="2800" dirty="0" smtClean="0"/>
              <a:t>→η</a:t>
            </a:r>
            <a:r>
              <a:rPr lang="en-US" sz="2800" dirty="0" smtClean="0"/>
              <a:t>n</a:t>
            </a:r>
            <a:endParaRPr lang="ru-RU" sz="2800" dirty="0"/>
          </a:p>
        </p:txBody>
      </p:sp>
      <p:sp>
        <p:nvSpPr>
          <p:cNvPr id="17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US" dirty="0"/>
              <a:t>V.Kuznetsov, </a:t>
            </a:r>
            <a:r>
              <a:rPr lang="en-US" dirty="0" smtClean="0"/>
              <a:t>QCD10, Slovakia, February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2F80-315B-46F1-AF43-7E46E4BE4003}" type="datetime1">
              <a:rPr lang="en-US"/>
              <a:pPr/>
              <a:t>1/29/2010</a:t>
            </a:fld>
            <a:endParaRPr lang="en-US" dirty="0"/>
          </a:p>
        </p:txBody>
      </p:sp>
      <p:sp>
        <p:nvSpPr>
          <p:cNvPr id="1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V.Kuznetsov, NNR Workshop, June 8 - 10 2009, </a:t>
            </a:r>
            <a:r>
              <a:rPr lang="en-US" dirty="0" smtClean="0"/>
              <a:t>Edinburgh</a:t>
            </a:r>
            <a:endParaRPr lang="en-US" dirty="0"/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3893-A917-4283-961F-A6D0ED0CDDB6}" type="slidenum">
              <a:rPr lang="en-US"/>
              <a:pPr/>
              <a:t>5</a:t>
            </a:fld>
            <a:endParaRPr lang="en-US" dirty="0"/>
          </a:p>
        </p:txBody>
      </p:sp>
      <p:pic>
        <p:nvPicPr>
          <p:cNvPr id="29698" name="Picture 2" descr="nstar2005_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838200"/>
            <a:ext cx="2743200" cy="2743200"/>
          </a:xfrm>
          <a:prstGeom prst="rect">
            <a:avLst/>
          </a:prstGeom>
          <a:noFill/>
        </p:spPr>
      </p:pic>
      <p:pic>
        <p:nvPicPr>
          <p:cNvPr id="29699" name="Picture 3" descr="anis_s4"/>
          <p:cNvPicPr>
            <a:picLocks noChangeAspect="1" noChangeArrowheads="1"/>
          </p:cNvPicPr>
          <p:nvPr/>
        </p:nvPicPr>
        <p:blipFill>
          <a:blip r:embed="rId3"/>
          <a:srcRect l="38080" t="11514" r="22679" b="46968"/>
          <a:stretch>
            <a:fillRect/>
          </a:stretch>
        </p:blipFill>
        <p:spPr bwMode="auto">
          <a:xfrm>
            <a:off x="152400" y="838200"/>
            <a:ext cx="3276600" cy="2771775"/>
          </a:xfrm>
          <a:prstGeom prst="rect">
            <a:avLst/>
          </a:prstGeom>
          <a:noFill/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95288" y="0"/>
            <a:ext cx="8153400" cy="8255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Quasi-free cross section is obtained assuming the target neutron to be at rest.. In reality the neutron bound in a deuteron target is not at rest </a:t>
            </a:r>
            <a:r>
              <a:rPr lang="en-US" sz="1600" dirty="0">
                <a:cs typeface="Arial" charset="0"/>
              </a:rPr>
              <a:t>→ Experimental cross section is smeared by Fermi motion</a:t>
            </a:r>
          </a:p>
        </p:txBody>
      </p:sp>
      <p:pic>
        <p:nvPicPr>
          <p:cNvPr id="29701" name="Picture 5" descr="metan"/>
          <p:cNvPicPr>
            <a:picLocks noChangeAspect="1" noChangeArrowheads="1"/>
          </p:cNvPicPr>
          <p:nvPr/>
        </p:nvPicPr>
        <p:blipFill>
          <a:blip r:embed="rId4">
            <a:lum bright="-54000" contrast="72000"/>
          </a:blip>
          <a:srcRect/>
          <a:stretch>
            <a:fillRect/>
          </a:stretch>
        </p:blipFill>
        <p:spPr bwMode="auto">
          <a:xfrm>
            <a:off x="228600" y="3733800"/>
            <a:ext cx="3124200" cy="3124200"/>
          </a:xfrm>
          <a:prstGeom prst="rect">
            <a:avLst/>
          </a:prstGeom>
          <a:noFill/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324600" y="990600"/>
            <a:ext cx="2819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The width of the bump in the quasi-free cross section is close to that expected for a narrow resonance smeared by Fermi motion.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867400" y="3657600"/>
            <a:ext cx="3048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The invariant mass of the final-state </a:t>
            </a:r>
            <a:r>
              <a:rPr lang="el-GR" dirty="0">
                <a:latin typeface="Comic Sans MS" pitchFamily="66" charset="0"/>
              </a:rPr>
              <a:t>η</a:t>
            </a:r>
            <a:r>
              <a:rPr lang="en-US" dirty="0">
                <a:latin typeface="Comic Sans MS" pitchFamily="66" charset="0"/>
              </a:rPr>
              <a:t> and the neutron is not affected by Fermi motion. The width of the peaks in the invariant-mass spectra are close to the instrumental resolution (40 MeV at GRAAL and 60 MeV at CBELSA/TAPS).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3733800"/>
            <a:ext cx="21240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524000" y="42672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GRAAL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505200" y="38100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CBELSA/TAPS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29707" name="Oval 11"/>
          <p:cNvSpPr>
            <a:spLocks noChangeArrowheads="1"/>
          </p:cNvSpPr>
          <p:nvPr/>
        </p:nvSpPr>
        <p:spPr bwMode="auto">
          <a:xfrm>
            <a:off x="1511300" y="1628775"/>
            <a:ext cx="323850" cy="7556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1619250" y="2276475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cs typeface="Arial" charset="0"/>
              </a:rPr>
              <a:t>σ</a:t>
            </a:r>
          </a:p>
        </p:txBody>
      </p:sp>
      <p:sp>
        <p:nvSpPr>
          <p:cNvPr id="29709" name="Oval 13"/>
          <p:cNvSpPr>
            <a:spLocks noChangeArrowheads="1"/>
          </p:cNvSpPr>
          <p:nvPr/>
        </p:nvSpPr>
        <p:spPr bwMode="auto">
          <a:xfrm>
            <a:off x="2700338" y="1484313"/>
            <a:ext cx="431800" cy="138271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2808288" y="2744788"/>
            <a:ext cx="900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omic Sans MS" pitchFamily="66" charset="0"/>
              </a:rPr>
              <a:t>M(</a:t>
            </a:r>
            <a:r>
              <a:rPr lang="el-GR" sz="1600">
                <a:latin typeface="Comic Sans MS" pitchFamily="66" charset="0"/>
                <a:cs typeface="Arial" charset="0"/>
              </a:rPr>
              <a:t>η</a:t>
            </a:r>
            <a:r>
              <a:rPr lang="en-US" sz="1600" dirty="0">
                <a:latin typeface="Comic Sans MS" pitchFamily="66" charset="0"/>
                <a:cs typeface="Arial" charset="0"/>
              </a:rPr>
              <a:t>n)</a:t>
            </a:r>
            <a:endParaRPr lang="el-GR" sz="1600"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3B8A-D6D6-4CAE-B8B9-B8A10F6CF4C0}" type="datetime1">
              <a:rPr lang="en-US"/>
              <a:pPr/>
              <a:t>1/29/2010</a:t>
            </a:fld>
            <a:endParaRPr lang="en-US" dirty="0"/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28CB-987A-402E-931D-8934C85C473F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2770" name="Oval 2"/>
          <p:cNvSpPr>
            <a:spLocks noChangeArrowheads="1"/>
          </p:cNvSpPr>
          <p:nvPr/>
        </p:nvSpPr>
        <p:spPr bwMode="auto">
          <a:xfrm>
            <a:off x="3810000" y="2438400"/>
            <a:ext cx="1828800" cy="1447800"/>
          </a:xfrm>
          <a:prstGeom prst="ellips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924300" y="2889250"/>
            <a:ext cx="1476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omic Sans MS" pitchFamily="66" charset="0"/>
              </a:rPr>
              <a:t>New N*?</a:t>
            </a:r>
          </a:p>
        </p:txBody>
      </p:sp>
      <p:pic>
        <p:nvPicPr>
          <p:cNvPr id="32772" name="Picture 4" descr="etan"/>
          <p:cNvPicPr>
            <a:picLocks noChangeAspect="1" noChangeArrowheads="1"/>
          </p:cNvPicPr>
          <p:nvPr/>
        </p:nvPicPr>
        <p:blipFill>
          <a:blip r:embed="rId2">
            <a:lum bright="-12000" contrast="18000"/>
          </a:blip>
          <a:srcRect/>
          <a:stretch>
            <a:fillRect/>
          </a:stretch>
        </p:blipFill>
        <p:spPr bwMode="auto">
          <a:xfrm>
            <a:off x="6048375" y="873125"/>
            <a:ext cx="1676400" cy="167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r="50650" b="877"/>
          <a:stretch>
            <a:fillRect/>
          </a:stretch>
        </p:blipFill>
        <p:spPr bwMode="auto">
          <a:xfrm>
            <a:off x="228600" y="2514600"/>
            <a:ext cx="1447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2590800"/>
            <a:ext cx="1017588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4005263"/>
            <a:ext cx="2209800" cy="220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6011863" y="441325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Graal </a:t>
            </a:r>
            <a:r>
              <a:rPr lang="el-GR" dirty="0">
                <a:latin typeface="Comic Sans MS" pitchFamily="66" charset="0"/>
              </a:rPr>
              <a:t>γ</a:t>
            </a:r>
            <a:r>
              <a:rPr lang="en-US" dirty="0">
                <a:latin typeface="Comic Sans MS" pitchFamily="66" charset="0"/>
              </a:rPr>
              <a:t>n</a:t>
            </a:r>
            <a:r>
              <a:rPr lang="el-GR" dirty="0">
                <a:cs typeface="Arial" charset="0"/>
              </a:rPr>
              <a:t>→</a:t>
            </a:r>
            <a:r>
              <a:rPr lang="el-GR" dirty="0">
                <a:latin typeface="Comic Sans MS" pitchFamily="66" charset="0"/>
                <a:cs typeface="Arial" charset="0"/>
              </a:rPr>
              <a:t>η</a:t>
            </a:r>
            <a:r>
              <a:rPr lang="en-US" dirty="0">
                <a:latin typeface="Comic Sans MS" pitchFamily="66" charset="0"/>
                <a:cs typeface="Arial" charset="0"/>
              </a:rPr>
              <a:t>n</a:t>
            </a:r>
            <a:endParaRPr lang="el-GR" dirty="0">
              <a:latin typeface="Comic Sans MS" pitchFamily="66" charset="0"/>
              <a:cs typeface="Arial" charset="0"/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228600" y="419100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omic Sans MS" pitchFamily="66" charset="0"/>
              </a:rPr>
              <a:t>CBELSA/TAPS </a:t>
            </a:r>
            <a:r>
              <a:rPr lang="el-GR" sz="1400">
                <a:latin typeface="Comic Sans MS" pitchFamily="66" charset="0"/>
              </a:rPr>
              <a:t>γ</a:t>
            </a:r>
            <a:r>
              <a:rPr lang="en-US" sz="1400" dirty="0">
                <a:latin typeface="Comic Sans MS" pitchFamily="66" charset="0"/>
              </a:rPr>
              <a:t>n</a:t>
            </a:r>
            <a:r>
              <a:rPr lang="el-GR" sz="1400">
                <a:cs typeface="Arial" charset="0"/>
              </a:rPr>
              <a:t>→</a:t>
            </a:r>
            <a:r>
              <a:rPr lang="el-GR" sz="1400">
                <a:latin typeface="Comic Sans MS" pitchFamily="66" charset="0"/>
                <a:cs typeface="Arial" charset="0"/>
              </a:rPr>
              <a:t>η</a:t>
            </a:r>
            <a:r>
              <a:rPr lang="en-US" sz="1400" dirty="0">
                <a:latin typeface="Comic Sans MS" pitchFamily="66" charset="0"/>
                <a:cs typeface="Arial" charset="0"/>
              </a:rPr>
              <a:t>n</a:t>
            </a:r>
            <a:endParaRPr lang="el-GR" sz="1400">
              <a:latin typeface="Comic Sans MS" pitchFamily="66" charset="0"/>
              <a:cs typeface="Arial" charset="0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5435600" y="6021388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omic Sans MS" pitchFamily="66" charset="0"/>
              </a:rPr>
              <a:t>LNS-Sendai </a:t>
            </a:r>
            <a:r>
              <a:rPr lang="el-GR" sz="1400">
                <a:latin typeface="Comic Sans MS" pitchFamily="66" charset="0"/>
              </a:rPr>
              <a:t>γ</a:t>
            </a:r>
            <a:r>
              <a:rPr lang="en-US" sz="1400" dirty="0">
                <a:latin typeface="Comic Sans MS" pitchFamily="66" charset="0"/>
              </a:rPr>
              <a:t>n</a:t>
            </a:r>
            <a:r>
              <a:rPr lang="el-GR" sz="1400">
                <a:latin typeface="Comic Sans MS" pitchFamily="66" charset="0"/>
              </a:rPr>
              <a:t>→η</a:t>
            </a:r>
            <a:r>
              <a:rPr lang="en-US" sz="1400" dirty="0">
                <a:latin typeface="Comic Sans MS" pitchFamily="66" charset="0"/>
              </a:rPr>
              <a:t>n</a:t>
            </a:r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2895600" y="3276600"/>
            <a:ext cx="914400" cy="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4800600" y="4191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H="1">
            <a:off x="5543550" y="2528888"/>
            <a:ext cx="504825" cy="323850"/>
          </a:xfrm>
          <a:prstGeom prst="line">
            <a:avLst/>
          </a:prstGeom>
          <a:noFill/>
          <a:ln w="63500">
            <a:solidFill>
              <a:srgbClr val="CC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 flipH="1" flipV="1">
            <a:off x="5148263" y="3789363"/>
            <a:ext cx="323850" cy="431800"/>
          </a:xfrm>
          <a:prstGeom prst="line">
            <a:avLst/>
          </a:prstGeom>
          <a:noFill/>
          <a:ln w="63500">
            <a:solidFill>
              <a:srgbClr val="CC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2286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Do we see a new resonance?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19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US" dirty="0"/>
              <a:t>V.Kuznetsov, </a:t>
            </a:r>
            <a:r>
              <a:rPr lang="en-US" dirty="0" smtClean="0"/>
              <a:t>QCD10, Slovakia, February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2C16-44B9-48BB-9DF5-879C7B677F3F}" type="datetime1">
              <a:rPr lang="en-US"/>
              <a:pPr/>
              <a:t>1/29/2010</a:t>
            </a:fld>
            <a:endParaRPr lang="en-US" dirty="0"/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042B-3010-42C0-9C2D-CEBC5B9B460A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19363" y="0"/>
            <a:ext cx="4626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i="1" dirty="0">
                <a:solidFill>
                  <a:srgbClr val="CC0000"/>
                </a:solidFill>
                <a:latin typeface="Showcard Gothic" pitchFamily="82" charset="0"/>
              </a:rPr>
              <a:t>Available</a:t>
            </a:r>
            <a:r>
              <a:rPr lang="de-DE" sz="2400" i="1" dirty="0">
                <a:solidFill>
                  <a:srgbClr val="CC0000"/>
                </a:solidFill>
                <a:latin typeface="Showcard Gothic" pitchFamily="82" charset="0"/>
              </a:rPr>
              <a:t> </a:t>
            </a:r>
            <a:r>
              <a:rPr lang="de-DE" sz="2400" i="1" dirty="0">
                <a:solidFill>
                  <a:srgbClr val="CC0000"/>
                </a:solidFill>
                <a:latin typeface="Showcard Gothic" pitchFamily="82" charset="0"/>
              </a:rPr>
              <a:t>Intrepretations</a:t>
            </a:r>
            <a:r>
              <a:rPr lang="de-DE" sz="2400" i="1" dirty="0">
                <a:solidFill>
                  <a:srgbClr val="CC0000"/>
                </a:solidFill>
                <a:latin typeface="Showcard Gothic" pitchFamily="8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609600"/>
            <a:ext cx="7978775" cy="7318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rgbClr val="339933"/>
                </a:solidFill>
                <a:latin typeface="Tempus Sans ITC" pitchFamily="82" charset="0"/>
              </a:rPr>
              <a:t>New </a:t>
            </a:r>
            <a:r>
              <a:rPr lang="de-DE" sz="1600" dirty="0">
                <a:solidFill>
                  <a:srgbClr val="339933"/>
                </a:solidFill>
                <a:latin typeface="Tempus Sans ITC" pitchFamily="82" charset="0"/>
              </a:rPr>
              <a:t>narrow</a:t>
            </a:r>
            <a:r>
              <a:rPr lang="de-DE" sz="1600" dirty="0">
                <a:solidFill>
                  <a:srgbClr val="339933"/>
                </a:solidFill>
                <a:latin typeface="Tempus Sans ITC" pitchFamily="82" charset="0"/>
              </a:rPr>
              <a:t> </a:t>
            </a:r>
            <a:r>
              <a:rPr lang="de-DE" sz="1600" dirty="0">
                <a:solidFill>
                  <a:srgbClr val="339933"/>
                </a:solidFill>
                <a:latin typeface="Tempus Sans ITC" pitchFamily="82" charset="0"/>
              </a:rPr>
              <a:t>nucleon</a:t>
            </a:r>
            <a:r>
              <a:rPr lang="de-DE" sz="1600" dirty="0">
                <a:solidFill>
                  <a:srgbClr val="339933"/>
                </a:solidFill>
                <a:latin typeface="Tempus Sans ITC" pitchFamily="82" charset="0"/>
              </a:rPr>
              <a:t> </a:t>
            </a:r>
            <a:r>
              <a:rPr lang="de-DE" sz="1600" dirty="0">
                <a:solidFill>
                  <a:srgbClr val="339933"/>
                </a:solidFill>
                <a:latin typeface="Tempus Sans ITC" pitchFamily="82" charset="0"/>
              </a:rPr>
              <a:t>resonance</a:t>
            </a:r>
            <a:r>
              <a:rPr lang="de-DE" sz="1600" b="1" dirty="0">
                <a:solidFill>
                  <a:srgbClr val="339933"/>
                </a:solidFill>
                <a:latin typeface="Tempus Sans ITC" pitchFamily="82" charset="0"/>
              </a:rPr>
              <a:t>:  </a:t>
            </a:r>
            <a:r>
              <a:rPr lang="en-US" sz="1400" dirty="0">
                <a:latin typeface="Comic Sans MS" pitchFamily="66" charset="0"/>
              </a:rPr>
              <a:t>Ya.Azimov</a:t>
            </a:r>
            <a:r>
              <a:rPr lang="en-US" sz="1400" dirty="0">
                <a:latin typeface="Comic Sans MS" pitchFamily="66" charset="0"/>
              </a:rPr>
              <a:t>, V.Kuznetsov, M.Polyakov, and </a:t>
            </a:r>
            <a:r>
              <a:rPr lang="en-US" sz="1400" dirty="0">
                <a:latin typeface="Comic Sans MS" pitchFamily="66" charset="0"/>
              </a:rPr>
              <a:t>I.Strakovsky</a:t>
            </a:r>
            <a:r>
              <a:rPr lang="en-US" sz="1400" dirty="0">
                <a:latin typeface="Comic Sans MS" pitchFamily="66" charset="0"/>
              </a:rPr>
              <a:t>, </a:t>
            </a:r>
          </a:p>
          <a:p>
            <a:r>
              <a:rPr lang="en-US" sz="1400" dirty="0">
                <a:latin typeface="Comic Sans MS" pitchFamily="66" charset="0"/>
              </a:rPr>
              <a:t>EPJA 25, 325(2005); </a:t>
            </a:r>
            <a:r>
              <a:rPr lang="en-US" sz="1400" dirty="0">
                <a:latin typeface="Comic Sans MS" pitchFamily="66" charset="0"/>
              </a:rPr>
              <a:t>A.Fix</a:t>
            </a:r>
            <a:r>
              <a:rPr lang="en-US" sz="1400" dirty="0">
                <a:latin typeface="Comic Sans MS" pitchFamily="66" charset="0"/>
              </a:rPr>
              <a:t>, M.Polyakov, and </a:t>
            </a:r>
            <a:r>
              <a:rPr lang="en-US" sz="1400" dirty="0">
                <a:latin typeface="Comic Sans MS" pitchFamily="66" charset="0"/>
              </a:rPr>
              <a:t>L.Tiator</a:t>
            </a:r>
            <a:r>
              <a:rPr lang="en-US" sz="1400" dirty="0">
                <a:latin typeface="Comic Sans MS" pitchFamily="66" charset="0"/>
              </a:rPr>
              <a:t>, EPJA 32,311(2007), hep-ph/0702034. </a:t>
            </a:r>
          </a:p>
          <a:p>
            <a:r>
              <a:rPr lang="de-DE" sz="1200" b="1" dirty="0">
                <a:solidFill>
                  <a:srgbClr val="606060"/>
                </a:solidFill>
                <a:latin typeface="Times New Roman" pitchFamily="18" charset="0"/>
              </a:rPr>
              <a:t>                                          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219200"/>
            <a:ext cx="8048625" cy="581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rgbClr val="339933"/>
                </a:solidFill>
                <a:latin typeface="Tempus Sans ITC" pitchFamily="82" charset="0"/>
              </a:rPr>
              <a:t>Interference</a:t>
            </a:r>
            <a:r>
              <a:rPr lang="de-DE" sz="1600" dirty="0">
                <a:solidFill>
                  <a:srgbClr val="339933"/>
                </a:solidFill>
                <a:latin typeface="Tempus Sans ITC" pitchFamily="82" charset="0"/>
              </a:rPr>
              <a:t> </a:t>
            </a:r>
            <a:r>
              <a:rPr lang="de-DE" sz="1600" dirty="0">
                <a:solidFill>
                  <a:srgbClr val="339933"/>
                </a:solidFill>
                <a:latin typeface="Tempus Sans ITC" pitchFamily="82" charset="0"/>
              </a:rPr>
              <a:t>of</a:t>
            </a:r>
            <a:r>
              <a:rPr lang="de-DE" sz="1600" dirty="0">
                <a:solidFill>
                  <a:srgbClr val="339933"/>
                </a:solidFill>
                <a:latin typeface="Tempus Sans ITC" pitchFamily="82" charset="0"/>
              </a:rPr>
              <a:t>  S11(1650) </a:t>
            </a:r>
            <a:r>
              <a:rPr lang="de-DE" sz="1600" dirty="0">
                <a:solidFill>
                  <a:srgbClr val="339933"/>
                </a:solidFill>
                <a:latin typeface="Tempus Sans ITC" pitchFamily="82" charset="0"/>
              </a:rPr>
              <a:t>and</a:t>
            </a:r>
            <a:r>
              <a:rPr lang="de-DE" sz="1600" dirty="0">
                <a:solidFill>
                  <a:srgbClr val="339933"/>
                </a:solidFill>
                <a:latin typeface="Tempus Sans ITC" pitchFamily="82" charset="0"/>
              </a:rPr>
              <a:t> P11(1710) .</a:t>
            </a:r>
          </a:p>
          <a:p>
            <a:r>
              <a:rPr lang="de-DE" sz="1600" b="1" dirty="0">
                <a:solidFill>
                  <a:srgbClr val="339933"/>
                </a:solidFill>
                <a:latin typeface="Tempus Sans ITC" pitchFamily="82" charset="0"/>
              </a:rPr>
              <a:t>                                      </a:t>
            </a:r>
            <a:r>
              <a:rPr lang="de-DE" sz="1400" dirty="0">
                <a:latin typeface="Comic Sans MS" pitchFamily="66" charset="0"/>
              </a:rPr>
              <a:t>V. </a:t>
            </a:r>
            <a:r>
              <a:rPr lang="de-DE" sz="1400" dirty="0">
                <a:latin typeface="Comic Sans MS" pitchFamily="66" charset="0"/>
              </a:rPr>
              <a:t>Shklyar</a:t>
            </a:r>
            <a:r>
              <a:rPr lang="de-DE" sz="1400" dirty="0">
                <a:latin typeface="Comic Sans MS" pitchFamily="66" charset="0"/>
              </a:rPr>
              <a:t>, H. </a:t>
            </a:r>
            <a:r>
              <a:rPr lang="de-DE" sz="1400" dirty="0">
                <a:latin typeface="Comic Sans MS" pitchFamily="66" charset="0"/>
              </a:rPr>
              <a:t>Lenske</a:t>
            </a:r>
            <a:r>
              <a:rPr lang="de-DE" sz="1400" dirty="0">
                <a:latin typeface="Comic Sans MS" pitchFamily="66" charset="0"/>
              </a:rPr>
              <a:t> , U. Mosel , PLB650 (2007) 172 (</a:t>
            </a:r>
            <a:r>
              <a:rPr lang="de-DE" sz="1400" dirty="0">
                <a:latin typeface="Comic Sans MS" pitchFamily="66" charset="0"/>
              </a:rPr>
              <a:t>Giessen</a:t>
            </a:r>
            <a:r>
              <a:rPr lang="de-DE" sz="1400" dirty="0">
                <a:latin typeface="Comic Sans MS" pitchFamily="66" charset="0"/>
              </a:rPr>
              <a:t> </a:t>
            </a:r>
            <a:r>
              <a:rPr lang="de-DE" sz="1400" dirty="0">
                <a:latin typeface="Comic Sans MS" pitchFamily="66" charset="0"/>
              </a:rPr>
              <a:t>group</a:t>
            </a:r>
            <a:r>
              <a:rPr lang="de-DE" sz="1400" dirty="0">
                <a:latin typeface="Comic Sans MS" pitchFamily="66" charset="0"/>
              </a:rPr>
              <a:t>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" y="1752600"/>
            <a:ext cx="8382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dirty="0">
                <a:solidFill>
                  <a:srgbClr val="339933"/>
                </a:solidFill>
                <a:latin typeface="Tempus Sans ITC" pitchFamily="82" charset="0"/>
              </a:rPr>
              <a:t>Interference</a:t>
            </a:r>
            <a:r>
              <a:rPr lang="de-DE" sz="1600" dirty="0">
                <a:solidFill>
                  <a:srgbClr val="339933"/>
                </a:solidFill>
                <a:latin typeface="Tempus Sans ITC" pitchFamily="82" charset="0"/>
              </a:rPr>
              <a:t> </a:t>
            </a:r>
            <a:r>
              <a:rPr lang="de-DE" sz="1600" dirty="0">
                <a:solidFill>
                  <a:srgbClr val="339933"/>
                </a:solidFill>
                <a:latin typeface="Tempus Sans ITC" pitchFamily="82" charset="0"/>
              </a:rPr>
              <a:t>effects</a:t>
            </a:r>
            <a:r>
              <a:rPr lang="de-DE" sz="1600" dirty="0">
                <a:solidFill>
                  <a:srgbClr val="339933"/>
                </a:solidFill>
                <a:latin typeface="Tempus Sans ITC" pitchFamily="82" charset="0"/>
              </a:rPr>
              <a:t> </a:t>
            </a:r>
            <a:r>
              <a:rPr lang="de-DE" sz="1600" dirty="0">
                <a:solidFill>
                  <a:srgbClr val="339933"/>
                </a:solidFill>
                <a:latin typeface="Tempus Sans ITC" pitchFamily="82" charset="0"/>
              </a:rPr>
              <a:t>of</a:t>
            </a:r>
            <a:r>
              <a:rPr lang="de-DE" sz="1600" dirty="0">
                <a:solidFill>
                  <a:srgbClr val="339933"/>
                </a:solidFill>
                <a:latin typeface="Tempus Sans ITC" pitchFamily="82" charset="0"/>
              </a:rPr>
              <a:t>  S11(1535) </a:t>
            </a:r>
            <a:r>
              <a:rPr lang="de-DE" sz="1600" dirty="0">
                <a:solidFill>
                  <a:srgbClr val="339933"/>
                </a:solidFill>
                <a:latin typeface="Tempus Sans ITC" pitchFamily="82" charset="0"/>
              </a:rPr>
              <a:t>and</a:t>
            </a:r>
            <a:r>
              <a:rPr lang="de-DE" sz="1600" dirty="0">
                <a:solidFill>
                  <a:srgbClr val="339933"/>
                </a:solidFill>
                <a:latin typeface="Tempus Sans ITC" pitchFamily="82" charset="0"/>
              </a:rPr>
              <a:t>  S11(1650) </a:t>
            </a:r>
            <a:r>
              <a:rPr lang="de-DE" sz="1600" dirty="0">
                <a:solidFill>
                  <a:srgbClr val="339933"/>
                </a:solidFill>
                <a:latin typeface="Tempus Sans ITC" pitchFamily="82" charset="0"/>
              </a:rPr>
              <a:t>or</a:t>
            </a:r>
            <a:r>
              <a:rPr lang="de-DE" sz="1600" dirty="0">
                <a:solidFill>
                  <a:srgbClr val="339933"/>
                </a:solidFill>
                <a:latin typeface="Tempus Sans ITC" pitchFamily="82" charset="0"/>
              </a:rPr>
              <a:t>  </a:t>
            </a:r>
            <a:r>
              <a:rPr lang="de-DE" sz="1600" dirty="0">
                <a:solidFill>
                  <a:srgbClr val="339933"/>
                </a:solidFill>
                <a:latin typeface="Tempus Sans ITC" pitchFamily="82" charset="0"/>
              </a:rPr>
              <a:t>narrow</a:t>
            </a:r>
            <a:r>
              <a:rPr lang="de-DE" sz="1600" dirty="0">
                <a:solidFill>
                  <a:srgbClr val="339933"/>
                </a:solidFill>
                <a:latin typeface="Tempus Sans ITC" pitchFamily="82" charset="0"/>
              </a:rPr>
              <a:t> P11(1670) </a:t>
            </a:r>
            <a:r>
              <a:rPr lang="de-DE" sz="1600" dirty="0">
                <a:solidFill>
                  <a:srgbClr val="339933"/>
                </a:solidFill>
                <a:latin typeface="Tempus Sans ITC" pitchFamily="82" charset="0"/>
              </a:rPr>
              <a:t>resonance</a:t>
            </a:r>
            <a:endParaRPr lang="de-DE" sz="1600" dirty="0">
              <a:solidFill>
                <a:srgbClr val="339933"/>
              </a:solidFill>
              <a:latin typeface="Tempus Sans ITC" pitchFamily="82" charset="0"/>
            </a:endParaRPr>
          </a:p>
          <a:p>
            <a:r>
              <a:rPr lang="de-DE" sz="1600" b="1" dirty="0">
                <a:solidFill>
                  <a:srgbClr val="339933"/>
                </a:solidFill>
                <a:latin typeface="Tempus Sans ITC" pitchFamily="82" charset="0"/>
              </a:rPr>
              <a:t>                          </a:t>
            </a:r>
            <a:r>
              <a:rPr lang="de-DE" sz="1400" b="1" dirty="0">
                <a:latin typeface="Comic Sans MS" pitchFamily="66" charset="0"/>
              </a:rPr>
              <a:t>A. </a:t>
            </a:r>
            <a:r>
              <a:rPr lang="de-DE" sz="1400" b="1" dirty="0">
                <a:latin typeface="Comic Sans MS" pitchFamily="66" charset="0"/>
              </a:rPr>
              <a:t>Anisovich</a:t>
            </a:r>
            <a:r>
              <a:rPr lang="de-DE" sz="1400" b="1" dirty="0">
                <a:latin typeface="Comic Sans MS" pitchFamily="66" charset="0"/>
              </a:rPr>
              <a:t> et al. </a:t>
            </a:r>
            <a:r>
              <a:rPr lang="de-DE" sz="1400" b="1" dirty="0">
                <a:latin typeface="Comic Sans MS" pitchFamily="66" charset="0"/>
              </a:rPr>
              <a:t>ArXiv</a:t>
            </a:r>
            <a:r>
              <a:rPr lang="de-DE" sz="1400" b="1" dirty="0">
                <a:latin typeface="Comic Sans MS" pitchFamily="66" charset="0"/>
              </a:rPr>
              <a:t>: </a:t>
            </a:r>
            <a:r>
              <a:rPr lang="de-DE" sz="1400" b="1" dirty="0">
                <a:latin typeface="Comic Sans MS" pitchFamily="66" charset="0"/>
              </a:rPr>
              <a:t>hep-ph</a:t>
            </a:r>
            <a:r>
              <a:rPr lang="de-DE" sz="1400" b="1" dirty="0">
                <a:latin typeface="Comic Sans MS" pitchFamily="66" charset="0"/>
              </a:rPr>
              <a:t>/0809.3340 (Bonn-</a:t>
            </a:r>
            <a:r>
              <a:rPr lang="de-DE" sz="1400" b="1" dirty="0">
                <a:latin typeface="Comic Sans MS" pitchFamily="66" charset="0"/>
              </a:rPr>
              <a:t>Gatchina</a:t>
            </a:r>
            <a:r>
              <a:rPr lang="de-DE" sz="1400" b="1" dirty="0">
                <a:latin typeface="Comic Sans MS" pitchFamily="66" charset="0"/>
              </a:rPr>
              <a:t> </a:t>
            </a:r>
            <a:r>
              <a:rPr lang="de-DE" sz="1400" b="1" dirty="0">
                <a:latin typeface="Comic Sans MS" pitchFamily="66" charset="0"/>
              </a:rPr>
              <a:t>group</a:t>
            </a:r>
            <a:r>
              <a:rPr lang="de-DE" sz="1400" b="1" dirty="0">
                <a:latin typeface="Comic Sans MS" pitchFamily="66" charset="0"/>
              </a:rPr>
              <a:t>)</a:t>
            </a:r>
            <a:r>
              <a:rPr lang="de-DE" sz="1200" b="1" dirty="0">
                <a:solidFill>
                  <a:srgbClr val="606060"/>
                </a:solidFill>
                <a:latin typeface="Times New Roman" pitchFamily="18" charset="0"/>
              </a:rPr>
              <a:t>  </a:t>
            </a:r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2">
            <a:lum bright="-18000" contrast="30000"/>
          </a:blip>
          <a:srcRect l="11290" t="22176" r="45161" b="29442"/>
          <a:stretch>
            <a:fillRect/>
          </a:stretch>
        </p:blipFill>
        <p:spPr bwMode="auto">
          <a:xfrm>
            <a:off x="4284663" y="2816225"/>
            <a:ext cx="26670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3">
            <a:lum bright="-18000" contrast="42000"/>
          </a:blip>
          <a:srcRect l="11111" t="20830" r="44444" b="30569"/>
          <a:stretch>
            <a:fillRect/>
          </a:stretch>
        </p:blipFill>
        <p:spPr bwMode="auto">
          <a:xfrm>
            <a:off x="1295400" y="2852738"/>
            <a:ext cx="26670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1600200" y="20574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H="1">
            <a:off x="5867400" y="1981200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2519363" y="2492375"/>
            <a:ext cx="3097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omic Sans MS" pitchFamily="66" charset="0"/>
              </a:rPr>
              <a:t>Fit of CBTAPS/ELSA data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1547813" y="5624513"/>
            <a:ext cx="5329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omic Sans MS" pitchFamily="66" charset="0"/>
                <a:cs typeface="Arial" charset="0"/>
              </a:rPr>
              <a:t>→ Situation </a:t>
            </a:r>
            <a:r>
              <a:rPr lang="en-US" dirty="0" smtClean="0">
                <a:latin typeface="Comic Sans MS" pitchFamily="66" charset="0"/>
                <a:cs typeface="Arial" charset="0"/>
              </a:rPr>
              <a:t>has</a:t>
            </a:r>
            <a:r>
              <a:rPr lang="en-US" dirty="0" smtClean="0">
                <a:latin typeface="Comic Sans MS" pitchFamily="66" charset="0"/>
                <a:cs typeface="Arial" charset="0"/>
              </a:rPr>
              <a:t> to </a:t>
            </a:r>
            <a:r>
              <a:rPr lang="en-US" dirty="0">
                <a:latin typeface="Comic Sans MS" pitchFamily="66" charset="0"/>
                <a:cs typeface="Arial" charset="0"/>
              </a:rPr>
              <a:t>be  understand</a:t>
            </a:r>
          </a:p>
        </p:txBody>
      </p:sp>
      <p:sp>
        <p:nvSpPr>
          <p:cNvPr id="15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US" dirty="0"/>
              <a:t>V.Kuznetsov, </a:t>
            </a:r>
            <a:r>
              <a:rPr lang="en-US" dirty="0" smtClean="0"/>
              <a:t>QCD10, Slovakia, February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4FC4-3971-4E87-8E9E-AFC5199E453C}" type="datetime1">
              <a:rPr lang="en-US"/>
              <a:pPr/>
              <a:t>1/29/2010</a:t>
            </a:fld>
            <a:endParaRPr lang="en-US" dirty="0"/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0A46-B875-4D5A-9C5A-B1D05E2515D4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58775" y="5121275"/>
            <a:ext cx="838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Assumptions on the interference of known resonances seem to contradict to the observed narrow peaks in the M(</a:t>
            </a:r>
            <a:r>
              <a:rPr lang="el-GR" dirty="0">
                <a:solidFill>
                  <a:srgbClr val="FF0000"/>
                </a:solidFill>
                <a:latin typeface="Comic Sans MS" pitchFamily="66" charset="0"/>
              </a:rPr>
              <a:t>η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n) invariant-mass spectra from GRAAL and CBTAPS-ELSA. The structure in the calculated cross section is essentially wider. More is coming….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>
            <a:lum bright="-18000" contrast="42000"/>
          </a:blip>
          <a:srcRect l="11111" t="20830" r="44444" b="30569"/>
          <a:stretch>
            <a:fillRect/>
          </a:stretch>
        </p:blipFill>
        <p:spPr bwMode="auto">
          <a:xfrm>
            <a:off x="3527425" y="2744788"/>
            <a:ext cx="26670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260350"/>
            <a:ext cx="161766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 descr="metan"/>
          <p:cNvPicPr>
            <a:picLocks noChangeAspect="1" noChangeArrowheads="1"/>
          </p:cNvPicPr>
          <p:nvPr/>
        </p:nvPicPr>
        <p:blipFill>
          <a:blip r:embed="rId4">
            <a:lum bright="-42000" contrast="60000"/>
          </a:blip>
          <a:srcRect/>
          <a:stretch>
            <a:fillRect/>
          </a:stretch>
        </p:blipFill>
        <p:spPr bwMode="auto">
          <a:xfrm>
            <a:off x="503238" y="333375"/>
            <a:ext cx="2592387" cy="2592388"/>
          </a:xfrm>
          <a:prstGeom prst="rect">
            <a:avLst/>
          </a:prstGeom>
          <a:noFill/>
        </p:spPr>
      </p:pic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15900" y="3213100"/>
            <a:ext cx="34559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omic Sans MS" pitchFamily="66" charset="0"/>
              </a:rPr>
              <a:t>Graal: Instrumental resolution ~40 MeV. The width of the peak is similar.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6732588" y="2960688"/>
            <a:ext cx="24114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omic Sans MS" pitchFamily="66" charset="0"/>
              </a:rPr>
              <a:t>CBTAPS-ELSA: Instrumental resolution ~60 MeV. The width of the peak is again similar.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3311525" y="1268413"/>
            <a:ext cx="32051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Could Bonn-</a:t>
            </a:r>
            <a:r>
              <a:rPr lang="en-US" dirty="0">
                <a:latin typeface="Comic Sans MS" pitchFamily="66" charset="0"/>
              </a:rPr>
              <a:t>Gatchina</a:t>
            </a:r>
            <a:r>
              <a:rPr lang="en-US" dirty="0">
                <a:latin typeface="Comic Sans MS" pitchFamily="66" charset="0"/>
              </a:rPr>
              <a:t> and </a:t>
            </a:r>
            <a:r>
              <a:rPr lang="en-US" dirty="0">
                <a:latin typeface="Comic Sans MS" pitchFamily="66" charset="0"/>
              </a:rPr>
              <a:t>Geissen</a:t>
            </a:r>
            <a:r>
              <a:rPr lang="en-US" dirty="0">
                <a:latin typeface="Comic Sans MS" pitchFamily="66" charset="0"/>
              </a:rPr>
              <a:t> groups reproduce M(</a:t>
            </a:r>
            <a:r>
              <a:rPr lang="el-GR" dirty="0">
                <a:latin typeface="Comic Sans MS" pitchFamily="66" charset="0"/>
              </a:rPr>
              <a:t>η</a:t>
            </a:r>
            <a:r>
              <a:rPr lang="en-US" dirty="0">
                <a:latin typeface="Comic Sans MS" pitchFamily="66" charset="0"/>
              </a:rPr>
              <a:t>n) spectra?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1671638" y="152400"/>
            <a:ext cx="434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Fisrt</a:t>
            </a:r>
            <a:r>
              <a:rPr lang="en-US" sz="2000" dirty="0">
                <a:latin typeface="Comic Sans MS" pitchFamily="66" charset="0"/>
              </a:rPr>
              <a:t> Comments</a:t>
            </a:r>
          </a:p>
        </p:txBody>
      </p:sp>
      <p:sp>
        <p:nvSpPr>
          <p:cNvPr id="1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US" dirty="0"/>
              <a:t>V.Kuznetsov, </a:t>
            </a:r>
            <a:r>
              <a:rPr lang="en-US" dirty="0" smtClean="0"/>
              <a:t>QCD10, Slovakia, February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0FA2-7BCD-4F25-B665-0BE8A2F610E1}" type="datetime1">
              <a:rPr lang="en-US"/>
              <a:pPr/>
              <a:t>1/29/2010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35983-E1B6-46E2-B8A3-8816A45A8396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2384425"/>
            <a:ext cx="8229600" cy="1143000"/>
          </a:xfrm>
        </p:spPr>
        <p:txBody>
          <a:bodyPr/>
          <a:lstStyle/>
          <a:p>
            <a:r>
              <a:rPr lang="en-US" sz="2800" dirty="0">
                <a:latin typeface="Comic Sans MS" pitchFamily="66" charset="0"/>
              </a:rPr>
              <a:t>Search for N(1685) in other reactions</a:t>
            </a: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US" dirty="0"/>
              <a:t>V.Kuznetsov, </a:t>
            </a:r>
            <a:r>
              <a:rPr lang="en-US" dirty="0" smtClean="0"/>
              <a:t>QCD10, Slovakia, February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2338</TotalTime>
  <Words>1330</Words>
  <Application>Microsoft Office PowerPoint</Application>
  <PresentationFormat>Экран (4:3)</PresentationFormat>
  <Paragraphs>173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Microsoft Equation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Search for N(1685) in other reactions</vt:lpstr>
      <vt:lpstr>Слайд 10</vt:lpstr>
      <vt:lpstr>Do we really see a narrow N(1685) resonance? Test with γp→ηp beam asymmetry data</vt:lpstr>
      <vt:lpstr>Слайд 12</vt:lpstr>
      <vt:lpstr>Слайд 13</vt:lpstr>
      <vt:lpstr>Слайд 14</vt:lpstr>
      <vt:lpstr>Слайд 15</vt:lpstr>
      <vt:lpstr>Thank you for your attention!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slava</dc:creator>
  <cp:lastModifiedBy>slava</cp:lastModifiedBy>
  <cp:revision>21</cp:revision>
  <dcterms:created xsi:type="dcterms:W3CDTF">2010-01-27T15:56:51Z</dcterms:created>
  <dcterms:modified xsi:type="dcterms:W3CDTF">2010-01-29T08:17:42Z</dcterms:modified>
</cp:coreProperties>
</file>