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67" r:id="rId5"/>
    <p:sldId id="259" r:id="rId6"/>
    <p:sldId id="260" r:id="rId7"/>
    <p:sldId id="269" r:id="rId8"/>
    <p:sldId id="270" r:id="rId9"/>
    <p:sldId id="271" r:id="rId10"/>
    <p:sldId id="272" r:id="rId11"/>
    <p:sldId id="262" r:id="rId12"/>
    <p:sldId id="263" r:id="rId13"/>
    <p:sldId id="264" r:id="rId14"/>
    <p:sldId id="265" r:id="rId15"/>
    <p:sldId id="261" r:id="rId16"/>
    <p:sldId id="273" r:id="rId17"/>
    <p:sldId id="274" r:id="rId18"/>
    <p:sldId id="275" r:id="rId19"/>
    <p:sldId id="276"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4705" autoAdjust="0"/>
  </p:normalViewPr>
  <p:slideViewPr>
    <p:cSldViewPr snapToGrid="0" snapToObjects="1">
      <p:cViewPr varScale="1">
        <p:scale>
          <a:sx n="83" d="100"/>
          <a:sy n="83" d="100"/>
        </p:scale>
        <p:origin x="-7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7DC926-6414-654C-9CD4-DA2A4C4B7D06}" type="datetimeFigureOut">
              <a:rPr lang="en-US" smtClean="0"/>
              <a:t>3/6/12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3CBDBE-0FD9-5A4C-98E9-D71A375F65B3}" type="slidenum">
              <a:rPr lang="en-US" smtClean="0"/>
              <a:t>‹#›</a:t>
            </a:fld>
            <a:endParaRPr lang="en-US"/>
          </a:p>
        </p:txBody>
      </p:sp>
    </p:spTree>
    <p:extLst>
      <p:ext uri="{BB962C8B-B14F-4D97-AF65-F5344CB8AC3E}">
        <p14:creationId xmlns:p14="http://schemas.microsoft.com/office/powerpoint/2010/main" val="3427376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E5475-AA97-0341-B936-747899162F52}" type="datetimeFigureOut">
              <a:rPr lang="en-US" smtClean="0"/>
              <a:pPr/>
              <a:t>3/6/12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AACE7-A931-A849-B1F0-4D667D0A4180}" type="slidenum">
              <a:rPr lang="en-US" smtClean="0"/>
              <a:pPr/>
              <a:t>‹#›</a:t>
            </a:fld>
            <a:endParaRPr lang="en-US"/>
          </a:p>
        </p:txBody>
      </p:sp>
    </p:spTree>
    <p:extLst>
      <p:ext uri="{BB962C8B-B14F-4D97-AF65-F5344CB8AC3E}">
        <p14:creationId xmlns:p14="http://schemas.microsoft.com/office/powerpoint/2010/main" val="26271758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noFill/>
          <a:ln/>
        </p:spPr>
      </p:sp>
      <p:sp>
        <p:nvSpPr>
          <p:cNvPr id="75779" name="Rectangle 3"/>
          <p:cNvSpPr>
            <a:spLocks noGrp="1" noChangeArrowheads="1"/>
          </p:cNvSpPr>
          <p:nvPr>
            <p:ph type="body" idx="1"/>
          </p:nvPr>
        </p:nvSpPr>
        <p:spPr>
          <a:xfrm>
            <a:off x="686115" y="4343401"/>
            <a:ext cx="5485772"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Curtsey Leo</a:t>
            </a:r>
            <a:endParaRPr lang="en-US" dirty="0"/>
          </a:p>
        </p:txBody>
      </p:sp>
      <p:sp>
        <p:nvSpPr>
          <p:cNvPr id="4" name="Slide Number Placeholder 3"/>
          <p:cNvSpPr>
            <a:spLocks noGrp="1"/>
          </p:cNvSpPr>
          <p:nvPr>
            <p:ph type="sldNum" sz="quarter" idx="10"/>
          </p:nvPr>
        </p:nvSpPr>
        <p:spPr/>
        <p:txBody>
          <a:bodyPr/>
          <a:lstStyle/>
          <a:p>
            <a:fld id="{ABE35488-32BE-B745-8E73-ED3ABAF2678F}" type="slidenum">
              <a:rPr lang="en-US" smtClean="0"/>
              <a:t>13</a:t>
            </a:fld>
            <a:endParaRPr lang="en-US"/>
          </a:p>
        </p:txBody>
      </p:sp>
    </p:spTree>
    <p:extLst>
      <p:ext uri="{BB962C8B-B14F-4D97-AF65-F5344CB8AC3E}">
        <p14:creationId xmlns:p14="http://schemas.microsoft.com/office/powerpoint/2010/main" val="170676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615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5823"/>
            <a:ext cx="2057400" cy="49103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15823"/>
            <a:ext cx="6019800" cy="49103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3/9/12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90" y="274638"/>
            <a:ext cx="6978491" cy="604662"/>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pic>
        <p:nvPicPr>
          <p:cNvPr id="8" name="Picture 87" descr="STAR HFT logo"/>
          <p:cNvPicPr>
            <a:picLocks noChangeAspect="1" noChangeArrowheads="1"/>
          </p:cNvPicPr>
          <p:nvPr userDrawn="1"/>
        </p:nvPicPr>
        <p:blipFill>
          <a:blip r:embed="rId2"/>
          <a:srcRect/>
          <a:stretch>
            <a:fillRect/>
          </a:stretch>
        </p:blipFill>
        <p:spPr bwMode="auto">
          <a:xfrm>
            <a:off x="7979205" y="151984"/>
            <a:ext cx="980131" cy="51020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3/9/12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41413" y="6356350"/>
            <a:ext cx="1103662" cy="365125"/>
          </a:xfrm>
        </p:spPr>
        <p:txBody>
          <a:bodyPr/>
          <a:lstStyle/>
          <a:p>
            <a:r>
              <a:rPr lang="en-US" smtClean="0"/>
              <a:t>3/9/12</a:t>
            </a:r>
            <a:endParaRPr lang="en-US"/>
          </a:p>
        </p:txBody>
      </p:sp>
      <p:sp>
        <p:nvSpPr>
          <p:cNvPr id="4" name="Footer Placeholder 3"/>
          <p:cNvSpPr>
            <a:spLocks noGrp="1"/>
          </p:cNvSpPr>
          <p:nvPr>
            <p:ph type="ftr" sz="quarter" idx="11"/>
          </p:nvPr>
        </p:nvSpPr>
        <p:spPr>
          <a:xfrm>
            <a:off x="2887436" y="6356350"/>
            <a:ext cx="3132364" cy="365125"/>
          </a:xfrm>
        </p:spPr>
        <p:txBody>
          <a:bodyPr/>
          <a:lstStyle/>
          <a:p>
            <a:endParaRPr lang="en-US" dirty="0"/>
          </a:p>
        </p:txBody>
      </p:sp>
      <p:sp>
        <p:nvSpPr>
          <p:cNvPr id="5" name="Slide Number Placeholder 4"/>
          <p:cNvSpPr>
            <a:spLocks noGrp="1"/>
          </p:cNvSpPr>
          <p:nvPr>
            <p:ph type="sldNum" sz="quarter" idx="12"/>
          </p:nvPr>
        </p:nvSpPr>
        <p:spPr>
          <a:xfrm>
            <a:off x="8054426" y="6356350"/>
            <a:ext cx="632373" cy="365125"/>
          </a:xfrm>
        </p:spPr>
        <p:txBody>
          <a:bodyPr/>
          <a:lstStyle/>
          <a:p>
            <a:fld id="{7E47A86D-EEB9-C74E-AC24-B9D1E6A4A8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3/9/12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514"/>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3514"/>
            <a:ext cx="5111750" cy="4832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75068"/>
            <a:ext cx="3008313" cy="3651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0990"/>
            <a:ext cx="5486400" cy="406347"/>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39833"/>
            <a:ext cx="5486400" cy="35877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536336"/>
            <a:ext cx="5486400" cy="635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3/9/12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07235" cy="6046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46090"/>
            <a:ext cx="8229600" cy="47800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73978" y="6356350"/>
            <a:ext cx="10168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3/9/12</a:t>
            </a:r>
            <a:endParaRPr lang="en-US"/>
          </a:p>
        </p:txBody>
      </p:sp>
      <p:sp>
        <p:nvSpPr>
          <p:cNvPr id="5" name="Footer Placeholder 4"/>
          <p:cNvSpPr>
            <a:spLocks noGrp="1"/>
          </p:cNvSpPr>
          <p:nvPr>
            <p:ph type="ftr" sz="quarter" idx="3"/>
          </p:nvPr>
        </p:nvSpPr>
        <p:spPr>
          <a:xfrm>
            <a:off x="2735465" y="6356350"/>
            <a:ext cx="3603867" cy="365125"/>
          </a:xfrm>
          <a:prstGeom prst="rect">
            <a:avLst/>
          </a:prstGeom>
        </p:spPr>
        <p:txBody>
          <a:bodyPr vert="horz" lIns="91440" tIns="45720" rIns="91440" bIns="45720" rtlCol="0" anchor="ctr"/>
          <a:lstStyle>
            <a:lvl1pPr algn="l">
              <a:defRPr sz="1200" b="1" i="1">
                <a:solidFill>
                  <a:srgbClr val="3366FF"/>
                </a:solidFill>
              </a:defRPr>
            </a:lvl1pPr>
          </a:lstStyle>
          <a:p>
            <a:endParaRPr lang="en-US" dirty="0"/>
          </a:p>
        </p:txBody>
      </p:sp>
      <p:sp>
        <p:nvSpPr>
          <p:cNvPr id="6" name="Slide Number Placeholder 5"/>
          <p:cNvSpPr>
            <a:spLocks noGrp="1"/>
          </p:cNvSpPr>
          <p:nvPr>
            <p:ph type="sldNum" sz="quarter" idx="4"/>
          </p:nvPr>
        </p:nvSpPr>
        <p:spPr>
          <a:xfrm>
            <a:off x="7707066" y="6356350"/>
            <a:ext cx="9797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7A86D-EEB9-C74E-AC24-B9D1E6A4A89D}" type="slidenum">
              <a:rPr lang="en-US" smtClean="0"/>
              <a:pPr/>
              <a:t>‹#›</a:t>
            </a:fld>
            <a:endParaRPr lang="en-US"/>
          </a:p>
        </p:txBody>
      </p:sp>
      <p:pic>
        <p:nvPicPr>
          <p:cNvPr id="7" name="Picture 5" descr="BNLlogo"/>
          <p:cNvPicPr>
            <a:picLocks noChangeAspect="1" noChangeArrowheads="1"/>
          </p:cNvPicPr>
          <p:nvPr/>
        </p:nvPicPr>
        <p:blipFill>
          <a:blip r:embed="rId13"/>
          <a:srcRect/>
          <a:stretch>
            <a:fillRect/>
          </a:stretch>
        </p:blipFill>
        <p:spPr bwMode="auto">
          <a:xfrm>
            <a:off x="436780" y="6367880"/>
            <a:ext cx="990600" cy="338137"/>
          </a:xfrm>
          <a:prstGeom prst="rect">
            <a:avLst/>
          </a:prstGeom>
          <a:noFill/>
          <a:ln w="9525">
            <a:noFill/>
            <a:miter lim="800000"/>
            <a:headEnd/>
            <a:tailEnd/>
          </a:ln>
        </p:spPr>
      </p:pic>
      <p:pic>
        <p:nvPicPr>
          <p:cNvPr id="8" name="Picture 4" descr="SC-Banner-CMYK-whitethumb[1]"/>
          <p:cNvPicPr>
            <a:picLocks noChangeAspect="1" noChangeArrowheads="1"/>
          </p:cNvPicPr>
          <p:nvPr/>
        </p:nvPicPr>
        <p:blipFill>
          <a:blip r:embed="rId14"/>
          <a:srcRect/>
          <a:stretch>
            <a:fillRect/>
          </a:stretch>
        </p:blipFill>
        <p:spPr bwMode="auto">
          <a:xfrm>
            <a:off x="6573835" y="6372946"/>
            <a:ext cx="990600" cy="387350"/>
          </a:xfrm>
          <a:prstGeom prst="rect">
            <a:avLst/>
          </a:prstGeom>
          <a:noFill/>
          <a:ln w="9525">
            <a:noFill/>
            <a:miter lim="800000"/>
            <a:headEnd/>
            <a:tailEnd/>
          </a:ln>
        </p:spPr>
      </p:pic>
      <p:pic>
        <p:nvPicPr>
          <p:cNvPr id="9" name="Picture 87" descr="STAR HFT logo"/>
          <p:cNvPicPr>
            <a:picLocks noChangeAspect="1" noChangeArrowheads="1"/>
          </p:cNvPicPr>
          <p:nvPr/>
        </p:nvPicPr>
        <p:blipFill>
          <a:blip r:embed="rId15"/>
          <a:srcRect/>
          <a:stretch>
            <a:fillRect/>
          </a:stretch>
        </p:blipFill>
        <p:spPr bwMode="auto">
          <a:xfrm>
            <a:off x="7979205" y="151984"/>
            <a:ext cx="980131" cy="510205"/>
          </a:xfrm>
          <a:prstGeom prst="rect">
            <a:avLst/>
          </a:prstGeom>
          <a:noFill/>
          <a:ln w="9525">
            <a:noFill/>
            <a:miter lim="800000"/>
            <a:headEnd/>
            <a:tailEnd/>
          </a:ln>
        </p:spPr>
      </p:pic>
      <p:sp>
        <p:nvSpPr>
          <p:cNvPr id="10" name="Line 7"/>
          <p:cNvSpPr>
            <a:spLocks noChangeShapeType="1"/>
          </p:cNvSpPr>
          <p:nvPr/>
        </p:nvSpPr>
        <p:spPr bwMode="auto">
          <a:xfrm>
            <a:off x="436565" y="990184"/>
            <a:ext cx="7543800" cy="0"/>
          </a:xfrm>
          <a:prstGeom prst="line">
            <a:avLst/>
          </a:prstGeom>
          <a:noFill/>
          <a:ln w="57150">
            <a:solidFill>
              <a:srgbClr val="0C0572"/>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Line 8"/>
          <p:cNvSpPr>
            <a:spLocks noChangeShapeType="1"/>
          </p:cNvSpPr>
          <p:nvPr/>
        </p:nvSpPr>
        <p:spPr bwMode="auto">
          <a:xfrm>
            <a:off x="381000" y="6248816"/>
            <a:ext cx="8382000" cy="0"/>
          </a:xfrm>
          <a:prstGeom prst="line">
            <a:avLst/>
          </a:prstGeom>
          <a:noFill/>
          <a:ln w="76200">
            <a:solidFill>
              <a:srgbClr val="68084E"/>
            </a:solidFill>
            <a:round/>
            <a:headEnd/>
            <a:tailEnd/>
          </a:ln>
        </p:spPr>
        <p:txBody>
          <a:bodyPr wrap="none" anchor="ct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000" kern="1200" baseline="0">
          <a:solidFill>
            <a:schemeClr val="tx1"/>
          </a:solidFill>
          <a:effectLst>
            <a:outerShdw blurRad="50800" dist="38100" dir="2700000" algn="tl" rotWithShape="0">
              <a:srgbClr val="000000">
                <a:alpha val="43000"/>
              </a:srgbClr>
            </a:outerShdw>
          </a:effectLst>
          <a:latin typeface="Arial"/>
          <a:ea typeface="+mj-ea"/>
          <a:cs typeface="+mj-cs"/>
        </a:defRPr>
      </a:lvl1pPr>
    </p:titleStyle>
    <p:bodyStyle>
      <a:lvl1pPr marL="342900" indent="-342900" algn="l" defTabSz="457200" rtl="0" eaLnBrk="1" latinLnBrk="0" hangingPunct="1">
        <a:spcBef>
          <a:spcPct val="20000"/>
        </a:spcBef>
        <a:buFont typeface="Arial"/>
        <a:buChar char="•"/>
        <a:defRPr sz="2800" kern="1200" baseline="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baseline="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baseline="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baseline="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 Id="rId3"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HFT &amp; PXL geometry</a:t>
            </a:r>
            <a:endParaRPr lang="en-US" dirty="0"/>
          </a:p>
        </p:txBody>
      </p:sp>
      <p:sp>
        <p:nvSpPr>
          <p:cNvPr id="3" name="Subtitle 2"/>
          <p:cNvSpPr>
            <a:spLocks noGrp="1"/>
          </p:cNvSpPr>
          <p:nvPr>
            <p:ph type="subTitle" idx="1"/>
          </p:nvPr>
        </p:nvSpPr>
        <p:spPr/>
        <p:txBody>
          <a:bodyPr/>
          <a:lstStyle/>
          <a:p>
            <a:r>
              <a:rPr lang="en-US" dirty="0" err="1" smtClean="0"/>
              <a:t>F.Videbæk</a:t>
            </a:r>
            <a:endParaRPr lang="en-US" dirty="0" smtClean="0"/>
          </a:p>
          <a:p>
            <a:r>
              <a:rPr lang="en-US" dirty="0" smtClean="0"/>
              <a:t>Brookhaven National Laboratory</a:t>
            </a:r>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1</a:t>
            </a:fld>
            <a:endParaRPr lang="en-US"/>
          </a:p>
        </p:txBody>
      </p:sp>
      <p:sp>
        <p:nvSpPr>
          <p:cNvPr id="5" name="Date Placeholder 4"/>
          <p:cNvSpPr>
            <a:spLocks noGrp="1"/>
          </p:cNvSpPr>
          <p:nvPr>
            <p:ph type="dt" sz="half" idx="10"/>
          </p:nvPr>
        </p:nvSpPr>
        <p:spPr/>
        <p:txBody>
          <a:bodyPr/>
          <a:lstStyle/>
          <a:p>
            <a:r>
              <a:rPr lang="en-US" smtClean="0"/>
              <a:t>3/9/12</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38213"/>
            <a:ext cx="9051972" cy="3938587"/>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609600" y="5257800"/>
            <a:ext cx="7010400" cy="461665"/>
          </a:xfrm>
          <a:prstGeom prst="rect">
            <a:avLst/>
          </a:prstGeom>
          <a:noFill/>
        </p:spPr>
        <p:txBody>
          <a:bodyPr wrap="square" rtlCol="0">
            <a:spAutoFit/>
          </a:bodyPr>
          <a:lstStyle/>
          <a:p>
            <a:r>
              <a:rPr lang="en-US" sz="1200" dirty="0" smtClean="0"/>
              <a:t>The inner ladder is positioned with the active edge next to the wire pads on a 25 mm radius circle.  The angle is defined by a 1 mm overlap of the active region.  There is an arbitrary offset from the sector beam side edge.</a:t>
            </a:r>
            <a:endParaRPr lang="en-US" sz="1200" dirty="0"/>
          </a:p>
        </p:txBody>
      </p:sp>
      <p:sp>
        <p:nvSpPr>
          <p:cNvPr id="5" name="Slide Number Placeholder 4"/>
          <p:cNvSpPr>
            <a:spLocks noGrp="1"/>
          </p:cNvSpPr>
          <p:nvPr>
            <p:ph type="sldNum" sz="quarter" idx="12"/>
          </p:nvPr>
        </p:nvSpPr>
        <p:spPr/>
        <p:txBody>
          <a:bodyPr/>
          <a:lstStyle/>
          <a:p>
            <a:fld id="{E34E9470-DB91-C644-A6F4-E2682532B58D}" type="slidenum">
              <a:rPr lang="en-US" smtClean="0"/>
              <a:t>10</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2286507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ladder </a:t>
            </a:r>
            <a:endParaRPr lang="en-US" dirty="0"/>
          </a:p>
        </p:txBody>
      </p:sp>
      <p:sp>
        <p:nvSpPr>
          <p:cNvPr id="3" name="Content Placeholder 2"/>
          <p:cNvSpPr>
            <a:spLocks noGrp="1"/>
          </p:cNvSpPr>
          <p:nvPr>
            <p:ph idx="1"/>
          </p:nvPr>
        </p:nvSpPr>
        <p:spPr/>
        <p:txBody>
          <a:bodyPr/>
          <a:lstStyle/>
          <a:p>
            <a:r>
              <a:rPr lang="en-US" dirty="0" smtClean="0"/>
              <a:t>For realistic simulation it is essential to get the proper layout of ladders.</a:t>
            </a:r>
          </a:p>
          <a:p>
            <a:r>
              <a:rPr lang="en-US" dirty="0" smtClean="0"/>
              <a:t>Starting point </a:t>
            </a:r>
          </a:p>
          <a:p>
            <a:pPr marL="914400" lvl="1" indent="-457200">
              <a:buFont typeface="+mj-lt"/>
              <a:buAutoNum type="arabicPeriod"/>
            </a:pPr>
            <a:r>
              <a:rPr lang="en-US" dirty="0" smtClean="0"/>
              <a:t>Material </a:t>
            </a:r>
            <a:r>
              <a:rPr lang="en-US" dirty="0" smtClean="0"/>
              <a:t>budget from </a:t>
            </a:r>
            <a:r>
              <a:rPr lang="en-US" dirty="0" smtClean="0"/>
              <a:t>Leo</a:t>
            </a:r>
          </a:p>
          <a:p>
            <a:pPr marL="914400" lvl="1" indent="-457200">
              <a:buFont typeface="+mj-lt"/>
              <a:buAutoNum type="arabicPeriod"/>
            </a:pPr>
            <a:r>
              <a:rPr lang="en-US" dirty="0" smtClean="0"/>
              <a:t>SW model</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11</a:t>
            </a:fld>
            <a:endParaRPr lang="en-US"/>
          </a:p>
        </p:txBody>
      </p:sp>
    </p:spTree>
    <p:extLst>
      <p:ext uri="{BB962C8B-B14F-4D97-AF65-F5344CB8AC3E}">
        <p14:creationId xmlns:p14="http://schemas.microsoft.com/office/powerpoint/2010/main" val="1195141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pladderblowu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755" y="-367188"/>
            <a:ext cx="5299364" cy="6858000"/>
          </a:xfrm>
          <a:prstGeom prst="rect">
            <a:avLst/>
          </a:prstGeom>
        </p:spPr>
      </p:pic>
      <p:sp>
        <p:nvSpPr>
          <p:cNvPr id="2" name="Title 1"/>
          <p:cNvSpPr>
            <a:spLocks noGrp="1"/>
          </p:cNvSpPr>
          <p:nvPr>
            <p:ph type="title"/>
          </p:nvPr>
        </p:nvSpPr>
        <p:spPr/>
        <p:txBody>
          <a:bodyPr/>
          <a:lstStyle/>
          <a:p>
            <a:r>
              <a:rPr lang="en-US" dirty="0" smtClean="0"/>
              <a:t>Ladder layout</a:t>
            </a:r>
            <a:endParaRPr lang="en-US" dirty="0"/>
          </a:p>
        </p:txBody>
      </p:sp>
      <p:sp>
        <p:nvSpPr>
          <p:cNvPr id="4" name="TextBox 3"/>
          <p:cNvSpPr txBox="1"/>
          <p:nvPr/>
        </p:nvSpPr>
        <p:spPr>
          <a:xfrm>
            <a:off x="5107121" y="1816056"/>
            <a:ext cx="2832025" cy="1200329"/>
          </a:xfrm>
          <a:prstGeom prst="rect">
            <a:avLst/>
          </a:prstGeom>
          <a:noFill/>
        </p:spPr>
        <p:txBody>
          <a:bodyPr wrap="none" rtlCol="0">
            <a:spAutoFit/>
          </a:bodyPr>
          <a:lstStyle/>
          <a:p>
            <a:r>
              <a:rPr lang="en-US" dirty="0" smtClean="0"/>
              <a:t>Si-layer with inactive frames</a:t>
            </a:r>
          </a:p>
          <a:p>
            <a:r>
              <a:rPr lang="en-US" dirty="0" smtClean="0"/>
              <a:t>Al-Kapton Cable</a:t>
            </a:r>
          </a:p>
          <a:p>
            <a:r>
              <a:rPr lang="en-US" dirty="0" smtClean="0"/>
              <a:t>Carbon backing</a:t>
            </a:r>
          </a:p>
          <a:p>
            <a:r>
              <a:rPr lang="en-US" dirty="0" smtClean="0"/>
              <a:t>Layers of adhesive</a:t>
            </a:r>
            <a:endParaRPr lang="en-US" dirty="0"/>
          </a:p>
        </p:txBody>
      </p:sp>
      <p:sp>
        <p:nvSpPr>
          <p:cNvPr id="6" name="Slide Number Placeholder 5"/>
          <p:cNvSpPr>
            <a:spLocks noGrp="1"/>
          </p:cNvSpPr>
          <p:nvPr>
            <p:ph type="sldNum" sz="quarter" idx="12"/>
          </p:nvPr>
        </p:nvSpPr>
        <p:spPr/>
        <p:txBody>
          <a:bodyPr/>
          <a:lstStyle/>
          <a:p>
            <a:fld id="{E34E9470-DB91-C644-A6F4-E2682532B58D}" type="slidenum">
              <a:rPr lang="en-US" smtClean="0"/>
              <a:t>12</a:t>
            </a:fld>
            <a:endParaRPr lang="en-US"/>
          </a:p>
        </p:txBody>
      </p:sp>
      <p:pic>
        <p:nvPicPr>
          <p:cNvPr id="7" name="Picture 6" descr="ladder cross sectio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38452"/>
            <a:ext cx="2320134" cy="3002526"/>
          </a:xfrm>
          <a:prstGeom prst="rect">
            <a:avLst/>
          </a:prstGeom>
        </p:spPr>
      </p:pic>
      <p:sp>
        <p:nvSpPr>
          <p:cNvPr id="8" name="Date Placeholder 7"/>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6138132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8290" y="1728825"/>
            <a:ext cx="7563871" cy="4348458"/>
            <a:chOff x="76200" y="152400"/>
            <a:chExt cx="9132890" cy="6541532"/>
          </a:xfrm>
        </p:grpSpPr>
        <p:sp>
          <p:nvSpPr>
            <p:cNvPr id="2" name="Rectangle 1"/>
            <p:cNvSpPr/>
            <p:nvPr/>
          </p:nvSpPr>
          <p:spPr>
            <a:xfrm>
              <a:off x="1066800" y="12192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800" y="1371600"/>
              <a:ext cx="47244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4" name="Rectangle 3"/>
            <p:cNvSpPr/>
            <p:nvPr/>
          </p:nvSpPr>
          <p:spPr>
            <a:xfrm>
              <a:off x="1066800" y="16002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1752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4" name="Rectangle 13"/>
            <p:cNvSpPr/>
            <p:nvPr/>
          </p:nvSpPr>
          <p:spPr>
            <a:xfrm>
              <a:off x="1066800" y="22098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6800" y="2362200"/>
              <a:ext cx="47244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6" name="Rectangle 15"/>
            <p:cNvSpPr/>
            <p:nvPr/>
          </p:nvSpPr>
          <p:spPr>
            <a:xfrm>
              <a:off x="1066800" y="2590800"/>
              <a:ext cx="4724400" cy="152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609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18" name="Rectangle 17"/>
            <p:cNvSpPr/>
            <p:nvPr/>
          </p:nvSpPr>
          <p:spPr>
            <a:xfrm>
              <a:off x="1066800" y="152400"/>
              <a:ext cx="47244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66800" y="2895600"/>
              <a:ext cx="4724400" cy="4572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0" name="Rectangle 19"/>
            <p:cNvSpPr/>
            <p:nvPr/>
          </p:nvSpPr>
          <p:spPr>
            <a:xfrm>
              <a:off x="1066800" y="3352800"/>
              <a:ext cx="47244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1" name="Rectangle 20"/>
            <p:cNvSpPr/>
            <p:nvPr/>
          </p:nvSpPr>
          <p:spPr>
            <a:xfrm>
              <a:off x="1066800" y="4495800"/>
              <a:ext cx="4724400" cy="838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2" name="Rectangle 21"/>
            <p:cNvSpPr/>
            <p:nvPr/>
          </p:nvSpPr>
          <p:spPr>
            <a:xfrm>
              <a:off x="1066800" y="5334000"/>
              <a:ext cx="47244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23" name="TextBox 22"/>
            <p:cNvSpPr txBox="1"/>
            <p:nvPr/>
          </p:nvSpPr>
          <p:spPr>
            <a:xfrm>
              <a:off x="6096000" y="152400"/>
              <a:ext cx="1484702" cy="307777"/>
            </a:xfrm>
            <a:prstGeom prst="rect">
              <a:avLst/>
            </a:prstGeom>
            <a:noFill/>
          </p:spPr>
          <p:txBody>
            <a:bodyPr wrap="none" rtlCol="0">
              <a:spAutoFit/>
            </a:bodyPr>
            <a:lstStyle/>
            <a:p>
              <a:r>
                <a:rPr lang="en-US" sz="1400" dirty="0" smtClean="0"/>
                <a:t>Si 2 mil (0.0529%)</a:t>
              </a:r>
              <a:endParaRPr lang="en-US" sz="1400" dirty="0"/>
            </a:p>
          </p:txBody>
        </p:sp>
        <p:sp>
          <p:nvSpPr>
            <p:cNvPr id="24" name="TextBox 23"/>
            <p:cNvSpPr txBox="1"/>
            <p:nvPr/>
          </p:nvSpPr>
          <p:spPr>
            <a:xfrm>
              <a:off x="6096000" y="609600"/>
              <a:ext cx="1827039" cy="307777"/>
            </a:xfrm>
            <a:prstGeom prst="rect">
              <a:avLst/>
            </a:prstGeom>
            <a:noFill/>
          </p:spPr>
          <p:txBody>
            <a:bodyPr wrap="none" rtlCol="0">
              <a:spAutoFit/>
            </a:bodyPr>
            <a:lstStyle/>
            <a:p>
              <a:r>
                <a:rPr lang="en-US" sz="1400" dirty="0" smtClean="0"/>
                <a:t>acrylic 2 mil (0.0148%)</a:t>
              </a:r>
              <a:endParaRPr lang="en-US" sz="1400" dirty="0"/>
            </a:p>
          </p:txBody>
        </p:sp>
        <p:sp>
          <p:nvSpPr>
            <p:cNvPr id="25" name="TextBox 24"/>
            <p:cNvSpPr txBox="1"/>
            <p:nvPr/>
          </p:nvSpPr>
          <p:spPr>
            <a:xfrm>
              <a:off x="76200" y="457200"/>
              <a:ext cx="803425" cy="369332"/>
            </a:xfrm>
            <a:prstGeom prst="rect">
              <a:avLst/>
            </a:prstGeom>
            <a:noFill/>
          </p:spPr>
          <p:txBody>
            <a:bodyPr wrap="none" rtlCol="0">
              <a:spAutoFit/>
            </a:bodyPr>
            <a:lstStyle/>
            <a:p>
              <a:r>
                <a:rPr lang="en-US" dirty="0" smtClean="0"/>
                <a:t>sensor</a:t>
              </a:r>
              <a:endParaRPr lang="en-US" dirty="0"/>
            </a:p>
          </p:txBody>
        </p:sp>
        <p:sp>
          <p:nvSpPr>
            <p:cNvPr id="26" name="TextBox 25"/>
            <p:cNvSpPr txBox="1"/>
            <p:nvPr/>
          </p:nvSpPr>
          <p:spPr>
            <a:xfrm>
              <a:off x="228600" y="1828800"/>
              <a:ext cx="681277" cy="369332"/>
            </a:xfrm>
            <a:prstGeom prst="rect">
              <a:avLst/>
            </a:prstGeom>
            <a:noFill/>
          </p:spPr>
          <p:txBody>
            <a:bodyPr wrap="none" rtlCol="0">
              <a:spAutoFit/>
            </a:bodyPr>
            <a:lstStyle/>
            <a:p>
              <a:r>
                <a:rPr lang="en-US" dirty="0" smtClean="0"/>
                <a:t>cable</a:t>
              </a:r>
              <a:endParaRPr lang="en-US" dirty="0"/>
            </a:p>
          </p:txBody>
        </p:sp>
        <p:sp>
          <p:nvSpPr>
            <p:cNvPr id="27" name="TextBox 26"/>
            <p:cNvSpPr txBox="1"/>
            <p:nvPr/>
          </p:nvSpPr>
          <p:spPr>
            <a:xfrm>
              <a:off x="152400" y="3810000"/>
              <a:ext cx="807209" cy="369332"/>
            </a:xfrm>
            <a:prstGeom prst="rect">
              <a:avLst/>
            </a:prstGeom>
            <a:noFill/>
          </p:spPr>
          <p:txBody>
            <a:bodyPr wrap="none" rtlCol="0">
              <a:spAutoFit/>
            </a:bodyPr>
            <a:lstStyle/>
            <a:p>
              <a:r>
                <a:rPr lang="en-US" dirty="0" smtClean="0"/>
                <a:t>backer</a:t>
              </a:r>
              <a:endParaRPr lang="en-US" dirty="0"/>
            </a:p>
          </p:txBody>
        </p:sp>
        <p:sp>
          <p:nvSpPr>
            <p:cNvPr id="28" name="TextBox 27"/>
            <p:cNvSpPr txBox="1"/>
            <p:nvPr/>
          </p:nvSpPr>
          <p:spPr>
            <a:xfrm>
              <a:off x="76200" y="5562600"/>
              <a:ext cx="934871" cy="646331"/>
            </a:xfrm>
            <a:prstGeom prst="rect">
              <a:avLst/>
            </a:prstGeom>
            <a:noFill/>
          </p:spPr>
          <p:txBody>
            <a:bodyPr wrap="none" rtlCol="0">
              <a:spAutoFit/>
            </a:bodyPr>
            <a:lstStyle/>
            <a:p>
              <a:r>
                <a:rPr lang="en-US" dirty="0" smtClean="0"/>
                <a:t>support</a:t>
              </a:r>
            </a:p>
            <a:p>
              <a:r>
                <a:rPr lang="en-US" dirty="0" smtClean="0"/>
                <a:t>beam</a:t>
              </a:r>
              <a:endParaRPr lang="en-US" dirty="0"/>
            </a:p>
          </p:txBody>
        </p:sp>
        <p:sp>
          <p:nvSpPr>
            <p:cNvPr id="32" name="TextBox 31"/>
            <p:cNvSpPr txBox="1"/>
            <p:nvPr/>
          </p:nvSpPr>
          <p:spPr>
            <a:xfrm>
              <a:off x="6096000" y="1796142"/>
              <a:ext cx="1827039" cy="307777"/>
            </a:xfrm>
            <a:prstGeom prst="rect">
              <a:avLst/>
            </a:prstGeom>
            <a:noFill/>
          </p:spPr>
          <p:txBody>
            <a:bodyPr wrap="none" rtlCol="0">
              <a:spAutoFit/>
            </a:bodyPr>
            <a:lstStyle/>
            <a:p>
              <a:r>
                <a:rPr lang="en-US" sz="1400" dirty="0" smtClean="0"/>
                <a:t>acrylic 2 mil (0.0148%)</a:t>
              </a:r>
              <a:endParaRPr lang="en-US" sz="1400" dirty="0"/>
            </a:p>
          </p:txBody>
        </p:sp>
        <p:sp>
          <p:nvSpPr>
            <p:cNvPr id="33" name="TextBox 32"/>
            <p:cNvSpPr txBox="1"/>
            <p:nvPr/>
          </p:nvSpPr>
          <p:spPr>
            <a:xfrm>
              <a:off x="6096000" y="2971800"/>
              <a:ext cx="1827039" cy="307777"/>
            </a:xfrm>
            <a:prstGeom prst="rect">
              <a:avLst/>
            </a:prstGeom>
            <a:noFill/>
          </p:spPr>
          <p:txBody>
            <a:bodyPr wrap="none" rtlCol="0">
              <a:spAutoFit/>
            </a:bodyPr>
            <a:lstStyle/>
            <a:p>
              <a:r>
                <a:rPr lang="en-US" sz="1400" dirty="0" smtClean="0"/>
                <a:t>acrylic 2 mil (0.0148%)</a:t>
              </a:r>
              <a:endParaRPr lang="en-US" sz="1400" dirty="0"/>
            </a:p>
          </p:txBody>
        </p:sp>
        <p:grpSp>
          <p:nvGrpSpPr>
            <p:cNvPr id="34" name="Group 33"/>
            <p:cNvGrpSpPr/>
            <p:nvPr/>
          </p:nvGrpSpPr>
          <p:grpSpPr>
            <a:xfrm>
              <a:off x="6096000" y="1033046"/>
              <a:ext cx="1828578" cy="798731"/>
              <a:chOff x="6096000" y="1033046"/>
              <a:chExt cx="1828578" cy="798731"/>
            </a:xfrm>
          </p:grpSpPr>
          <p:sp>
            <p:nvSpPr>
              <p:cNvPr id="29" name="TextBox 28"/>
              <p:cNvSpPr txBox="1"/>
              <p:nvPr/>
            </p:nvSpPr>
            <p:spPr>
              <a:xfrm>
                <a:off x="6127683" y="1033046"/>
                <a:ext cx="1643399" cy="307777"/>
              </a:xfrm>
              <a:prstGeom prst="rect">
                <a:avLst/>
              </a:prstGeom>
              <a:noFill/>
            </p:spPr>
            <p:txBody>
              <a:bodyPr wrap="none" rtlCol="0">
                <a:spAutoFit/>
              </a:bodyPr>
              <a:lstStyle/>
              <a:p>
                <a:r>
                  <a:rPr lang="en-US" sz="1400" dirty="0" smtClean="0"/>
                  <a:t>Al 0.7 mil (0.0124%)</a:t>
                </a:r>
                <a:endParaRPr lang="en-US" sz="1400" dirty="0"/>
              </a:p>
            </p:txBody>
          </p:sp>
          <p:sp>
            <p:nvSpPr>
              <p:cNvPr id="30" name="TextBox 29"/>
              <p:cNvSpPr txBox="1"/>
              <p:nvPr/>
            </p:nvSpPr>
            <p:spPr>
              <a:xfrm>
                <a:off x="6096000" y="1295400"/>
                <a:ext cx="1828578" cy="307777"/>
              </a:xfrm>
              <a:prstGeom prst="rect">
                <a:avLst/>
              </a:prstGeom>
              <a:noFill/>
            </p:spPr>
            <p:txBody>
              <a:bodyPr wrap="none" rtlCol="0">
                <a:spAutoFit/>
              </a:bodyPr>
              <a:lstStyle/>
              <a:p>
                <a:r>
                  <a:rPr lang="en-US" sz="1400" dirty="0" err="1" smtClean="0"/>
                  <a:t>kapton</a:t>
                </a:r>
                <a:r>
                  <a:rPr lang="en-US" sz="1400" dirty="0" smtClean="0"/>
                  <a:t> 1mil (0.0073%)</a:t>
                </a:r>
                <a:endParaRPr lang="en-US" sz="1400" dirty="0"/>
              </a:p>
            </p:txBody>
          </p:sp>
          <p:sp>
            <p:nvSpPr>
              <p:cNvPr id="31" name="Rectangle 30"/>
              <p:cNvSpPr/>
              <p:nvPr/>
            </p:nvSpPr>
            <p:spPr>
              <a:xfrm>
                <a:off x="6127683" y="1524000"/>
                <a:ext cx="1643399" cy="307777"/>
              </a:xfrm>
              <a:prstGeom prst="rect">
                <a:avLst/>
              </a:prstGeom>
            </p:spPr>
            <p:txBody>
              <a:bodyPr wrap="none">
                <a:spAutoFit/>
              </a:bodyPr>
              <a:lstStyle/>
              <a:p>
                <a:r>
                  <a:rPr lang="en-US" sz="1400" dirty="0" smtClean="0"/>
                  <a:t>Al 0.7 mil (0.0124%)</a:t>
                </a:r>
                <a:endParaRPr lang="en-US" sz="1400" dirty="0"/>
              </a:p>
            </p:txBody>
          </p:sp>
        </p:grpSp>
        <p:grpSp>
          <p:nvGrpSpPr>
            <p:cNvPr id="35" name="Group 34"/>
            <p:cNvGrpSpPr/>
            <p:nvPr/>
          </p:nvGrpSpPr>
          <p:grpSpPr>
            <a:xfrm>
              <a:off x="6096000" y="2130623"/>
              <a:ext cx="1828578" cy="764977"/>
              <a:chOff x="6019800" y="987623"/>
              <a:chExt cx="1828578" cy="764977"/>
            </a:xfrm>
          </p:grpSpPr>
          <p:sp>
            <p:nvSpPr>
              <p:cNvPr id="36" name="TextBox 35"/>
              <p:cNvSpPr txBox="1"/>
              <p:nvPr/>
            </p:nvSpPr>
            <p:spPr>
              <a:xfrm>
                <a:off x="6019800" y="987623"/>
                <a:ext cx="1643399" cy="307777"/>
              </a:xfrm>
              <a:prstGeom prst="rect">
                <a:avLst/>
              </a:prstGeom>
              <a:noFill/>
            </p:spPr>
            <p:txBody>
              <a:bodyPr wrap="none" rtlCol="0">
                <a:spAutoFit/>
              </a:bodyPr>
              <a:lstStyle/>
              <a:p>
                <a:r>
                  <a:rPr lang="en-US" sz="1400" dirty="0" smtClean="0"/>
                  <a:t>Al 0.7 mil (0.0124%)</a:t>
                </a:r>
                <a:endParaRPr lang="en-US" sz="1400" dirty="0"/>
              </a:p>
            </p:txBody>
          </p:sp>
          <p:sp>
            <p:nvSpPr>
              <p:cNvPr id="37" name="TextBox 36"/>
              <p:cNvSpPr txBox="1"/>
              <p:nvPr/>
            </p:nvSpPr>
            <p:spPr>
              <a:xfrm>
                <a:off x="6019800" y="1216223"/>
                <a:ext cx="1828578" cy="307777"/>
              </a:xfrm>
              <a:prstGeom prst="rect">
                <a:avLst/>
              </a:prstGeom>
              <a:noFill/>
            </p:spPr>
            <p:txBody>
              <a:bodyPr wrap="none" rtlCol="0">
                <a:spAutoFit/>
              </a:bodyPr>
              <a:lstStyle/>
              <a:p>
                <a:r>
                  <a:rPr lang="en-US" sz="1400" dirty="0" err="1" smtClean="0"/>
                  <a:t>kapton</a:t>
                </a:r>
                <a:r>
                  <a:rPr lang="en-US" sz="1400" dirty="0" smtClean="0"/>
                  <a:t> 1mil (0.0073%)</a:t>
                </a:r>
                <a:endParaRPr lang="en-US" sz="1400" dirty="0"/>
              </a:p>
            </p:txBody>
          </p:sp>
          <p:sp>
            <p:nvSpPr>
              <p:cNvPr id="38" name="Rectangle 37"/>
              <p:cNvSpPr/>
              <p:nvPr/>
            </p:nvSpPr>
            <p:spPr>
              <a:xfrm>
                <a:off x="6019800" y="1444823"/>
                <a:ext cx="1643399" cy="307777"/>
              </a:xfrm>
              <a:prstGeom prst="rect">
                <a:avLst/>
              </a:prstGeom>
            </p:spPr>
            <p:txBody>
              <a:bodyPr wrap="none">
                <a:spAutoFit/>
              </a:bodyPr>
              <a:lstStyle/>
              <a:p>
                <a:r>
                  <a:rPr lang="en-US" sz="1400" dirty="0" smtClean="0"/>
                  <a:t>Al 0.7 mil (0.0124%)</a:t>
                </a:r>
                <a:endParaRPr lang="en-US" sz="1400" dirty="0"/>
              </a:p>
            </p:txBody>
          </p:sp>
        </p:grpSp>
        <p:sp>
          <p:nvSpPr>
            <p:cNvPr id="39" name="TextBox 38"/>
            <p:cNvSpPr txBox="1"/>
            <p:nvPr/>
          </p:nvSpPr>
          <p:spPr>
            <a:xfrm>
              <a:off x="6096000" y="3505200"/>
              <a:ext cx="2590800" cy="523220"/>
            </a:xfrm>
            <a:prstGeom prst="rect">
              <a:avLst/>
            </a:prstGeom>
            <a:noFill/>
          </p:spPr>
          <p:txBody>
            <a:bodyPr wrap="square" rtlCol="0">
              <a:spAutoFit/>
            </a:bodyPr>
            <a:lstStyle/>
            <a:p>
              <a:r>
                <a:rPr lang="en-US" sz="1400" dirty="0" smtClean="0"/>
                <a:t>10 mil carbon composite </a:t>
              </a:r>
            </a:p>
            <a:p>
              <a:r>
                <a:rPr lang="en-US" sz="1400" dirty="0" smtClean="0"/>
                <a:t>open weave (0.0587%)</a:t>
              </a:r>
              <a:endParaRPr lang="en-US" sz="1400" dirty="0"/>
            </a:p>
          </p:txBody>
        </p:sp>
        <p:sp>
          <p:nvSpPr>
            <p:cNvPr id="40" name="TextBox 39"/>
            <p:cNvSpPr txBox="1"/>
            <p:nvPr/>
          </p:nvSpPr>
          <p:spPr>
            <a:xfrm>
              <a:off x="6136156" y="4648200"/>
              <a:ext cx="1768433" cy="523220"/>
            </a:xfrm>
            <a:prstGeom prst="rect">
              <a:avLst/>
            </a:prstGeom>
            <a:noFill/>
          </p:spPr>
          <p:txBody>
            <a:bodyPr wrap="none" rtlCol="0">
              <a:spAutoFit/>
            </a:bodyPr>
            <a:lstStyle/>
            <a:p>
              <a:r>
                <a:rPr lang="en-US" sz="1400" dirty="0" smtClean="0"/>
                <a:t>4 mil silicon adhesive </a:t>
              </a:r>
            </a:p>
            <a:p>
              <a:r>
                <a:rPr lang="en-US" sz="1400" dirty="0" smtClean="0"/>
                <a:t>(0.0469%)</a:t>
              </a:r>
              <a:endParaRPr lang="en-US" sz="1400" dirty="0"/>
            </a:p>
          </p:txBody>
        </p:sp>
        <p:sp>
          <p:nvSpPr>
            <p:cNvPr id="41" name="TextBox 40"/>
            <p:cNvSpPr txBox="1"/>
            <p:nvPr/>
          </p:nvSpPr>
          <p:spPr>
            <a:xfrm>
              <a:off x="6172200" y="5486400"/>
              <a:ext cx="2514600" cy="523220"/>
            </a:xfrm>
            <a:prstGeom prst="rect">
              <a:avLst/>
            </a:prstGeom>
            <a:noFill/>
          </p:spPr>
          <p:txBody>
            <a:bodyPr wrap="square" rtlCol="0">
              <a:spAutoFit/>
            </a:bodyPr>
            <a:lstStyle/>
            <a:p>
              <a:r>
                <a:rPr lang="en-US" sz="1400" dirty="0" smtClean="0"/>
                <a:t>9.6 mil carbon composite </a:t>
              </a:r>
            </a:p>
            <a:p>
              <a:r>
                <a:rPr lang="en-US" sz="1400" dirty="0" smtClean="0"/>
                <a:t>sector beam (0.1017%)</a:t>
              </a:r>
              <a:endParaRPr lang="en-US" sz="1400" dirty="0"/>
            </a:p>
          </p:txBody>
        </p:sp>
        <p:sp>
          <p:nvSpPr>
            <p:cNvPr id="42" name="Right Brace 41"/>
            <p:cNvSpPr/>
            <p:nvPr/>
          </p:nvSpPr>
          <p:spPr>
            <a:xfrm>
              <a:off x="7848600" y="228600"/>
              <a:ext cx="152400" cy="685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e 42"/>
            <p:cNvSpPr/>
            <p:nvPr/>
          </p:nvSpPr>
          <p:spPr>
            <a:xfrm>
              <a:off x="7848600" y="1066800"/>
              <a:ext cx="228600" cy="1752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ight Brace 43"/>
            <p:cNvSpPr/>
            <p:nvPr/>
          </p:nvSpPr>
          <p:spPr>
            <a:xfrm>
              <a:off x="8040915" y="2971800"/>
              <a:ext cx="152400" cy="2971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8077200" y="381000"/>
              <a:ext cx="992579" cy="369332"/>
            </a:xfrm>
            <a:prstGeom prst="rect">
              <a:avLst/>
            </a:prstGeom>
            <a:noFill/>
          </p:spPr>
          <p:txBody>
            <a:bodyPr wrap="none" rtlCol="0">
              <a:spAutoFit/>
            </a:bodyPr>
            <a:lstStyle/>
            <a:p>
              <a:r>
                <a:rPr lang="en-US" dirty="0" smtClean="0"/>
                <a:t>0.0677%</a:t>
              </a:r>
              <a:endParaRPr lang="en-US" dirty="0"/>
            </a:p>
          </p:txBody>
        </p:sp>
        <p:sp>
          <p:nvSpPr>
            <p:cNvPr id="47" name="TextBox 46"/>
            <p:cNvSpPr txBox="1"/>
            <p:nvPr/>
          </p:nvSpPr>
          <p:spPr>
            <a:xfrm>
              <a:off x="8077200" y="1752600"/>
              <a:ext cx="1131890" cy="646331"/>
            </a:xfrm>
            <a:prstGeom prst="rect">
              <a:avLst/>
            </a:prstGeom>
            <a:noFill/>
          </p:spPr>
          <p:txBody>
            <a:bodyPr wrap="none" rtlCol="0">
              <a:spAutoFit/>
            </a:bodyPr>
            <a:lstStyle/>
            <a:p>
              <a:r>
                <a:rPr lang="en-US" dirty="0" smtClean="0"/>
                <a:t>0.079%</a:t>
              </a:r>
            </a:p>
            <a:p>
              <a:r>
                <a:rPr lang="en-US" dirty="0" smtClean="0"/>
                <a:t>0.223 mm</a:t>
              </a:r>
              <a:endParaRPr lang="en-US" dirty="0"/>
            </a:p>
          </p:txBody>
        </p:sp>
        <p:sp>
          <p:nvSpPr>
            <p:cNvPr id="48" name="TextBox 47"/>
            <p:cNvSpPr txBox="1"/>
            <p:nvPr/>
          </p:nvSpPr>
          <p:spPr>
            <a:xfrm>
              <a:off x="8151421" y="4267200"/>
              <a:ext cx="992579" cy="369332"/>
            </a:xfrm>
            <a:prstGeom prst="rect">
              <a:avLst/>
            </a:prstGeom>
            <a:noFill/>
          </p:spPr>
          <p:txBody>
            <a:bodyPr wrap="none" rtlCol="0">
              <a:spAutoFit/>
            </a:bodyPr>
            <a:lstStyle/>
            <a:p>
              <a:r>
                <a:rPr lang="en-US" dirty="0" smtClean="0"/>
                <a:t>0.2221%</a:t>
              </a:r>
              <a:endParaRPr lang="en-US" dirty="0"/>
            </a:p>
          </p:txBody>
        </p:sp>
        <p:sp>
          <p:nvSpPr>
            <p:cNvPr id="49" name="TextBox 48"/>
            <p:cNvSpPr txBox="1"/>
            <p:nvPr/>
          </p:nvSpPr>
          <p:spPr>
            <a:xfrm>
              <a:off x="6553200" y="6324600"/>
              <a:ext cx="2133597" cy="369332"/>
            </a:xfrm>
            <a:prstGeom prst="rect">
              <a:avLst/>
            </a:prstGeom>
            <a:noFill/>
          </p:spPr>
          <p:txBody>
            <a:bodyPr wrap="none" rtlCol="0">
              <a:spAutoFit/>
            </a:bodyPr>
            <a:lstStyle/>
            <a:p>
              <a:r>
                <a:rPr lang="en-US" b="1" dirty="0" smtClean="0"/>
                <a:t>TOTAL = 0.3688 % X</a:t>
              </a:r>
              <a:r>
                <a:rPr lang="en-US" b="1" baseline="-25000" dirty="0" smtClean="0"/>
                <a:t>0</a:t>
              </a:r>
              <a:endParaRPr lang="en-US" b="1" baseline="-25000" dirty="0"/>
            </a:p>
          </p:txBody>
        </p:sp>
      </p:grpSp>
      <p:sp>
        <p:nvSpPr>
          <p:cNvPr id="6" name="Date Placeholder 5"/>
          <p:cNvSpPr>
            <a:spLocks noGrp="1"/>
          </p:cNvSpPr>
          <p:nvPr>
            <p:ph type="dt" sz="half" idx="10"/>
          </p:nvPr>
        </p:nvSpPr>
        <p:spPr/>
        <p:txBody>
          <a:bodyPr/>
          <a:lstStyle/>
          <a:p>
            <a:r>
              <a:rPr lang="en-US" smtClean="0"/>
              <a:t>3/9/12</a:t>
            </a:r>
            <a:endParaRPr lang="en-US"/>
          </a:p>
        </p:txBody>
      </p:sp>
      <p:sp>
        <p:nvSpPr>
          <p:cNvPr id="7" name="Slide Number Placeholder 6"/>
          <p:cNvSpPr>
            <a:spLocks noGrp="1"/>
          </p:cNvSpPr>
          <p:nvPr>
            <p:ph type="sldNum" sz="quarter" idx="12"/>
          </p:nvPr>
        </p:nvSpPr>
        <p:spPr/>
        <p:txBody>
          <a:bodyPr/>
          <a:lstStyle/>
          <a:p>
            <a:fld id="{7E47A86D-EEB9-C74E-AC24-B9D1E6A4A89D}" type="slidenum">
              <a:rPr lang="en-US" smtClean="0"/>
              <a:pPr/>
              <a:t>13</a:t>
            </a:fld>
            <a:endParaRPr lang="en-US"/>
          </a:p>
        </p:txBody>
      </p:sp>
    </p:spTree>
    <p:extLst>
      <p:ext uri="{BB962C8B-B14F-4D97-AF65-F5344CB8AC3E}">
        <p14:creationId xmlns:p14="http://schemas.microsoft.com/office/powerpoint/2010/main" val="3608843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Cable and Si</a:t>
            </a:r>
            <a:endParaRPr lang="en-US" dirty="0"/>
          </a:p>
        </p:txBody>
      </p:sp>
      <p:sp>
        <p:nvSpPr>
          <p:cNvPr id="3" name="Content Placeholder 2"/>
          <p:cNvSpPr>
            <a:spLocks noGrp="1"/>
          </p:cNvSpPr>
          <p:nvPr>
            <p:ph idx="1"/>
          </p:nvPr>
        </p:nvSpPr>
        <p:spPr/>
        <p:txBody>
          <a:bodyPr>
            <a:normAutofit fontScale="92500"/>
          </a:bodyPr>
          <a:lstStyle/>
          <a:p>
            <a:r>
              <a:rPr lang="en-US" dirty="0" smtClean="0"/>
              <a:t>Note that cable layout is slightly different 2 layer Al with total 0.073</a:t>
            </a:r>
            <a:r>
              <a:rPr lang="en-US" dirty="0" smtClean="0"/>
              <a:t>% Radiation length.</a:t>
            </a:r>
            <a:endParaRPr lang="en-US" dirty="0" smtClean="0"/>
          </a:p>
          <a:p>
            <a:r>
              <a:rPr lang="en-US" dirty="0" smtClean="0"/>
              <a:t>Implemented Cable </a:t>
            </a:r>
            <a:r>
              <a:rPr lang="en-US" dirty="0" smtClean="0"/>
              <a:t>&amp; </a:t>
            </a:r>
            <a:r>
              <a:rPr lang="en-US" dirty="0" smtClean="0"/>
              <a:t>S</a:t>
            </a:r>
            <a:r>
              <a:rPr lang="en-US" dirty="0" smtClean="0"/>
              <a:t>i </a:t>
            </a:r>
            <a:r>
              <a:rPr lang="en-US" dirty="0" smtClean="0"/>
              <a:t>component in my scripts </a:t>
            </a:r>
            <a:endParaRPr lang="en-US" dirty="0" smtClean="0"/>
          </a:p>
          <a:p>
            <a:r>
              <a:rPr lang="en-US" dirty="0" smtClean="0"/>
              <a:t>Materials </a:t>
            </a:r>
            <a:r>
              <a:rPr lang="en-US" dirty="0" smtClean="0"/>
              <a:t>for this have proper </a:t>
            </a:r>
            <a:r>
              <a:rPr lang="en-US" dirty="0" smtClean="0"/>
              <a:t>Radiation length, </a:t>
            </a:r>
            <a:r>
              <a:rPr lang="en-US" dirty="0" smtClean="0"/>
              <a:t>there is more work to do on the proper materials for </a:t>
            </a:r>
            <a:r>
              <a:rPr lang="en-US" dirty="0" err="1" smtClean="0"/>
              <a:t>Geant</a:t>
            </a:r>
            <a:r>
              <a:rPr lang="en-US" dirty="0" smtClean="0"/>
              <a:t>.</a:t>
            </a:r>
          </a:p>
          <a:p>
            <a:r>
              <a:rPr lang="en-US" dirty="0" smtClean="0"/>
              <a:t>Missing: </a:t>
            </a:r>
          </a:p>
          <a:p>
            <a:pPr lvl="1"/>
            <a:r>
              <a:rPr lang="en-US" dirty="0" smtClean="0"/>
              <a:t>in active volume; wire bonding encapsulation. </a:t>
            </a:r>
          </a:p>
          <a:p>
            <a:pPr lvl="1"/>
            <a:r>
              <a:rPr lang="en-US" dirty="0" smtClean="0"/>
              <a:t>On </a:t>
            </a:r>
            <a:r>
              <a:rPr lang="en-US" i="1" dirty="0" smtClean="0"/>
              <a:t>end of cable</a:t>
            </a:r>
            <a:r>
              <a:rPr lang="en-US" dirty="0" smtClean="0"/>
              <a:t>: driver section on thicker cable (</a:t>
            </a:r>
            <a:r>
              <a:rPr lang="en-US" dirty="0" err="1" smtClean="0"/>
              <a:t>cu,components</a:t>
            </a:r>
            <a:r>
              <a:rPr lang="en-US" dirty="0" smtClean="0"/>
              <a:t>)</a:t>
            </a:r>
          </a:p>
          <a:p>
            <a:pPr lvl="1"/>
            <a:r>
              <a:rPr lang="en-US" dirty="0" smtClean="0"/>
              <a:t>West End stabilizing bull horn (Plastic)</a:t>
            </a:r>
            <a:endParaRPr lang="en-US" dirty="0"/>
          </a:p>
        </p:txBody>
      </p:sp>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14</a:t>
            </a:fld>
            <a:endParaRPr lang="en-US"/>
          </a:p>
        </p:txBody>
      </p:sp>
    </p:spTree>
    <p:extLst>
      <p:ext uri="{BB962C8B-B14F-4D97-AF65-F5344CB8AC3E}">
        <p14:creationId xmlns:p14="http://schemas.microsoft.com/office/powerpoint/2010/main" val="20194261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Sectors &amp; Ladders </a:t>
            </a:r>
            <a:r>
              <a:rPr lang="en-US" sz="3200" dirty="0" smtClean="0"/>
              <a:t>as implemented</a:t>
            </a:r>
            <a:endParaRPr lang="en-US" sz="3200" dirty="0"/>
          </a:p>
        </p:txBody>
      </p:sp>
      <p:pic>
        <p:nvPicPr>
          <p:cNvPr id="4" name="Picture 3" descr="sectorVie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71432" y="993901"/>
            <a:ext cx="5620938" cy="5784160"/>
          </a:xfrm>
          <a:prstGeom prst="rect">
            <a:avLst/>
          </a:prstGeom>
        </p:spPr>
      </p:pic>
      <p:pic>
        <p:nvPicPr>
          <p:cNvPr id="3" name="Picture 2" descr="PxlEn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0319" y="935032"/>
            <a:ext cx="5619201" cy="5900161"/>
          </a:xfrm>
          <a:prstGeom prst="rect">
            <a:avLst/>
          </a:prstGeom>
        </p:spPr>
      </p:pic>
      <p:sp>
        <p:nvSpPr>
          <p:cNvPr id="5" name="Date Placeholder 4"/>
          <p:cNvSpPr>
            <a:spLocks noGrp="1"/>
          </p:cNvSpPr>
          <p:nvPr>
            <p:ph type="dt" sz="half" idx="10"/>
          </p:nvPr>
        </p:nvSpPr>
        <p:spPr/>
        <p:txBody>
          <a:bodyPr/>
          <a:lstStyle/>
          <a:p>
            <a:r>
              <a:rPr lang="en-US" smtClean="0"/>
              <a:t>3/9/12</a:t>
            </a:r>
            <a:endParaRPr lang="en-US"/>
          </a:p>
        </p:txBody>
      </p:sp>
      <p:sp>
        <p:nvSpPr>
          <p:cNvPr id="6" name="Slide Number Placeholder 5"/>
          <p:cNvSpPr>
            <a:spLocks noGrp="1"/>
          </p:cNvSpPr>
          <p:nvPr>
            <p:ph type="sldNum" sz="quarter" idx="12"/>
          </p:nvPr>
        </p:nvSpPr>
        <p:spPr/>
        <p:txBody>
          <a:bodyPr/>
          <a:lstStyle/>
          <a:p>
            <a:fld id="{7E47A86D-EEB9-C74E-AC24-B9D1E6A4A89D}" type="slidenum">
              <a:rPr lang="en-US" smtClean="0"/>
              <a:pPr/>
              <a:t>15</a:t>
            </a:fld>
            <a:endParaRPr lang="en-US"/>
          </a:p>
        </p:txBody>
      </p:sp>
    </p:spTree>
    <p:extLst>
      <p:ext uri="{BB962C8B-B14F-4D97-AF65-F5344CB8AC3E}">
        <p14:creationId xmlns:p14="http://schemas.microsoft.com/office/powerpoint/2010/main" val="378866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p:txBody>
          <a:bodyPr/>
          <a:lstStyle/>
          <a:p>
            <a:r>
              <a:rPr lang="en-US" dirty="0" smtClean="0"/>
              <a:t>Production Sectors and ladders yet to be build. The are choices to be made for CF cloth, ladder carbon backing, so details on layers thickness and material will likely change.</a:t>
            </a:r>
          </a:p>
          <a:p>
            <a:r>
              <a:rPr lang="en-US" dirty="0" smtClean="0"/>
              <a:t>What will not change is the </a:t>
            </a:r>
            <a:r>
              <a:rPr lang="en-US" i="1" dirty="0" smtClean="0"/>
              <a:t>inner</a:t>
            </a:r>
            <a:r>
              <a:rPr lang="en-US" dirty="0" smtClean="0"/>
              <a:t> surface of the sectors since the tooling equipment (mandrel) is built.</a:t>
            </a:r>
          </a:p>
          <a:p>
            <a:r>
              <a:rPr lang="en-US" dirty="0" smtClean="0"/>
              <a:t>The engineering run will use a Cu-Kapton cable while the production PXL will use a Al-Kapton.</a:t>
            </a:r>
          </a:p>
          <a:p>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16</a:t>
            </a:fld>
            <a:endParaRPr lang="en-US"/>
          </a:p>
        </p:txBody>
      </p:sp>
      <p:sp>
        <p:nvSpPr>
          <p:cNvPr id="5" name="Date Placeholder 4"/>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97469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Date Placeholder 2"/>
          <p:cNvSpPr>
            <a:spLocks noGrp="1"/>
          </p:cNvSpPr>
          <p:nvPr>
            <p:ph type="dt" sz="half" idx="10"/>
          </p:nvPr>
        </p:nvSpPr>
        <p:spPr/>
        <p:txBody>
          <a:bodyPr/>
          <a:lstStyle/>
          <a:p>
            <a:r>
              <a:rPr lang="en-US" smtClean="0"/>
              <a:t>3/9/12</a:t>
            </a:r>
            <a:endParaRPr lang="en-US"/>
          </a:p>
        </p:txBody>
      </p:sp>
      <p:sp>
        <p:nvSpPr>
          <p:cNvPr id="4" name="Slide Number Placeholder 3"/>
          <p:cNvSpPr>
            <a:spLocks noGrp="1"/>
          </p:cNvSpPr>
          <p:nvPr>
            <p:ph type="sldNum" sz="quarter" idx="12"/>
          </p:nvPr>
        </p:nvSpPr>
        <p:spPr/>
        <p:txBody>
          <a:bodyPr/>
          <a:lstStyle/>
          <a:p>
            <a:fld id="{7E47A86D-EEB9-C74E-AC24-B9D1E6A4A89D}" type="slidenum">
              <a:rPr lang="en-US" smtClean="0"/>
              <a:pPr/>
              <a:t>17</a:t>
            </a:fld>
            <a:endParaRPr lang="en-US"/>
          </a:p>
        </p:txBody>
      </p:sp>
    </p:spTree>
    <p:extLst>
      <p:ext uri="{BB962C8B-B14F-4D97-AF65-F5344CB8AC3E}">
        <p14:creationId xmlns:p14="http://schemas.microsoft.com/office/powerpoint/2010/main" val="157651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view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907" y="1417638"/>
            <a:ext cx="6283782" cy="4956604"/>
          </a:xfrm>
          <a:prstGeom prst="rect">
            <a:avLst/>
          </a:prstGeom>
        </p:spPr>
      </p:pic>
      <p:sp>
        <p:nvSpPr>
          <p:cNvPr id="5" name="Footer Placeholder 4"/>
          <p:cNvSpPr>
            <a:spLocks noGrp="1"/>
          </p:cNvSpPr>
          <p:nvPr>
            <p:ph type="ftr" sz="quarter" idx="11"/>
          </p:nvPr>
        </p:nvSpPr>
        <p:spPr/>
        <p:txBody>
          <a:bodyPr/>
          <a:lstStyle/>
          <a:p>
            <a:r>
              <a:rPr lang="en-US" smtClean="0"/>
              <a:t>F.Videbaek; HFT structures and geometry</a:t>
            </a:r>
            <a:endParaRPr lang="en-US"/>
          </a:p>
        </p:txBody>
      </p:sp>
      <p:sp>
        <p:nvSpPr>
          <p:cNvPr id="6" name="Slide Number Placeholder 5"/>
          <p:cNvSpPr>
            <a:spLocks noGrp="1"/>
          </p:cNvSpPr>
          <p:nvPr>
            <p:ph type="sldNum" sz="quarter" idx="12"/>
          </p:nvPr>
        </p:nvSpPr>
        <p:spPr/>
        <p:txBody>
          <a:bodyPr/>
          <a:lstStyle/>
          <a:p>
            <a:fld id="{E34E9470-DB91-C644-A6F4-E2682532B58D}" type="slidenum">
              <a:rPr lang="en-US" smtClean="0"/>
              <a:t>18</a:t>
            </a:fld>
            <a:endParaRPr lang="en-US"/>
          </a:p>
        </p:txBody>
      </p:sp>
    </p:spTree>
    <p:extLst>
      <p:ext uri="{BB962C8B-B14F-4D97-AF65-F5344CB8AC3E}">
        <p14:creationId xmlns:p14="http://schemas.microsoft.com/office/powerpoint/2010/main" val="26186148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lengths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relatively easy within the </a:t>
            </a:r>
            <a:r>
              <a:rPr lang="en-US" dirty="0" err="1" smtClean="0"/>
              <a:t>Tgeo</a:t>
            </a:r>
            <a:r>
              <a:rPr lang="en-US" dirty="0" smtClean="0"/>
              <a:t> to pull out radiation lengths. The </a:t>
            </a:r>
            <a:r>
              <a:rPr lang="en-US" dirty="0" err="1" smtClean="0"/>
              <a:t>stressGeometry.C</a:t>
            </a:r>
            <a:r>
              <a:rPr lang="en-US" dirty="0" smtClean="0"/>
              <a:t> provides an example of to do such calculations using the </a:t>
            </a:r>
            <a:r>
              <a:rPr lang="en-US" dirty="0" err="1" smtClean="0"/>
              <a:t>TGeoManager</a:t>
            </a:r>
            <a:r>
              <a:rPr lang="en-US" dirty="0" smtClean="0"/>
              <a:t>. This was implemented in the assembly script to generate a first phi-distribution of </a:t>
            </a:r>
            <a:r>
              <a:rPr lang="en-US" dirty="0" err="1" smtClean="0"/>
              <a:t>radlenght</a:t>
            </a:r>
            <a:r>
              <a:rPr lang="en-US" dirty="0" smtClean="0"/>
              <a:t> at different radii. </a:t>
            </a:r>
          </a:p>
          <a:p>
            <a:r>
              <a:rPr lang="en-US" dirty="0" smtClean="0"/>
              <a:t>In course of this I identified an error in the script (found by </a:t>
            </a:r>
            <a:r>
              <a:rPr lang="en-US" dirty="0" err="1" smtClean="0"/>
              <a:t>googling</a:t>
            </a:r>
            <a:r>
              <a:rPr lang="en-US" dirty="0" smtClean="0"/>
              <a:t>) The </a:t>
            </a:r>
            <a:r>
              <a:rPr lang="en-US" dirty="0" err="1" smtClean="0"/>
              <a:t>radlength</a:t>
            </a:r>
            <a:r>
              <a:rPr lang="en-US" dirty="0" smtClean="0"/>
              <a:t> in </a:t>
            </a:r>
            <a:r>
              <a:rPr lang="en-US" dirty="0" err="1" smtClean="0"/>
              <a:t>TGeo</a:t>
            </a:r>
            <a:r>
              <a:rPr lang="en-US" dirty="0" smtClean="0"/>
              <a:t> is given in cm not in g/cm**2.</a:t>
            </a:r>
          </a:p>
          <a:p>
            <a:r>
              <a:rPr lang="en-US" dirty="0" smtClean="0"/>
              <a:t>The </a:t>
            </a:r>
            <a:r>
              <a:rPr lang="en-US" dirty="0" err="1" smtClean="0"/>
              <a:t>TGeoMaterial</a:t>
            </a:r>
            <a:r>
              <a:rPr lang="en-US" dirty="0" smtClean="0"/>
              <a:t> methods have the peculiar feature that if you want to set a specific length e.g. for CF with different densities you specify the Rad you want as a negative number otherwise it calculate the default from A,Z and rho (how stupid).</a:t>
            </a:r>
            <a:endParaRPr lang="en-US" dirty="0"/>
          </a:p>
        </p:txBody>
      </p:sp>
      <p:sp>
        <p:nvSpPr>
          <p:cNvPr id="4" name="Footer Placeholder 3"/>
          <p:cNvSpPr>
            <a:spLocks noGrp="1"/>
          </p:cNvSpPr>
          <p:nvPr>
            <p:ph type="ftr" sz="quarter" idx="11"/>
          </p:nvPr>
        </p:nvSpPr>
        <p:spPr/>
        <p:txBody>
          <a:bodyPr/>
          <a:lstStyle/>
          <a:p>
            <a:r>
              <a:rPr lang="en-US" smtClean="0"/>
              <a:t>F.Videbaek; HFT structures and geometry</a:t>
            </a:r>
            <a:endParaRPr lang="en-US"/>
          </a:p>
        </p:txBody>
      </p:sp>
      <p:sp>
        <p:nvSpPr>
          <p:cNvPr id="5" name="Slide Number Placeholder 4"/>
          <p:cNvSpPr>
            <a:spLocks noGrp="1"/>
          </p:cNvSpPr>
          <p:nvPr>
            <p:ph type="sldNum" sz="quarter" idx="12"/>
          </p:nvPr>
        </p:nvSpPr>
        <p:spPr/>
        <p:txBody>
          <a:bodyPr/>
          <a:lstStyle/>
          <a:p>
            <a:fld id="{E34E9470-DB91-C644-A6F4-E2682532B58D}" type="slidenum">
              <a:rPr lang="en-US" smtClean="0"/>
              <a:t>19</a:t>
            </a:fld>
            <a:endParaRPr lang="en-US"/>
          </a:p>
        </p:txBody>
      </p:sp>
    </p:spTree>
    <p:extLst>
      <p:ext uri="{BB962C8B-B14F-4D97-AF65-F5344CB8AC3E}">
        <p14:creationId xmlns:p14="http://schemas.microsoft.com/office/powerpoint/2010/main" val="377263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Inner Detector Support (IDS)</a:t>
            </a:r>
          </a:p>
          <a:p>
            <a:pPr lvl="1"/>
            <a:r>
              <a:rPr lang="en-US" dirty="0" smtClean="0"/>
              <a:t>Layout, nomenclature</a:t>
            </a:r>
          </a:p>
          <a:p>
            <a:r>
              <a:rPr lang="en-US" dirty="0" smtClean="0"/>
              <a:t>PXL</a:t>
            </a:r>
          </a:p>
          <a:p>
            <a:pPr lvl="1"/>
            <a:r>
              <a:rPr lang="en-US" dirty="0" smtClean="0"/>
              <a:t>Sector description</a:t>
            </a:r>
          </a:p>
          <a:p>
            <a:pPr lvl="1"/>
            <a:r>
              <a:rPr lang="en-US" dirty="0" smtClean="0"/>
              <a:t>Ladder description</a:t>
            </a:r>
          </a:p>
          <a:p>
            <a:pPr lvl="1"/>
            <a:r>
              <a:rPr lang="en-US" dirty="0" smtClean="0"/>
              <a:t>Generation of geometry and material information</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7E47A86D-EEB9-C74E-AC24-B9D1E6A4A89D}" type="slidenum">
              <a:rPr lang="en-US" smtClean="0"/>
              <a:pPr/>
              <a:t>2</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22328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Radiation Length at 2, 3 and 9 cm radius </a:t>
            </a:r>
            <a:endParaRPr lang="en-US" sz="2800" dirty="0"/>
          </a:p>
        </p:txBody>
      </p:sp>
      <p:pic>
        <p:nvPicPr>
          <p:cNvPr id="3" name="Picture 2" descr="radlength.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53519" y="298034"/>
            <a:ext cx="4644571" cy="6858000"/>
          </a:xfrm>
          <a:prstGeom prst="rect">
            <a:avLst/>
          </a:prstGeom>
        </p:spPr>
      </p:pic>
      <p:sp>
        <p:nvSpPr>
          <p:cNvPr id="4" name="Date Placeholder 3"/>
          <p:cNvSpPr>
            <a:spLocks noGrp="1"/>
          </p:cNvSpPr>
          <p:nvPr>
            <p:ph type="dt" sz="half" idx="10"/>
          </p:nvPr>
        </p:nvSpPr>
        <p:spPr/>
        <p:txBody>
          <a:bodyPr/>
          <a:lstStyle/>
          <a:p>
            <a:r>
              <a:rPr lang="en-US" smtClean="0"/>
              <a:t>3/9/12</a:t>
            </a:r>
            <a:endParaRPr lang="en-US"/>
          </a:p>
        </p:txBody>
      </p:sp>
      <p:sp>
        <p:nvSpPr>
          <p:cNvPr id="5" name="Slide Number Placeholder 4"/>
          <p:cNvSpPr>
            <a:spLocks noGrp="1"/>
          </p:cNvSpPr>
          <p:nvPr>
            <p:ph type="sldNum" sz="quarter" idx="12"/>
          </p:nvPr>
        </p:nvSpPr>
        <p:spPr/>
        <p:txBody>
          <a:bodyPr/>
          <a:lstStyle/>
          <a:p>
            <a:fld id="{7E47A86D-EEB9-C74E-AC24-B9D1E6A4A89D}" type="slidenum">
              <a:rPr lang="en-US" smtClean="0"/>
              <a:pPr/>
              <a:t>20</a:t>
            </a:fld>
            <a:endParaRPr lang="en-US"/>
          </a:p>
        </p:txBody>
      </p:sp>
    </p:spTree>
    <p:extLst>
      <p:ext uri="{BB962C8B-B14F-4D97-AF65-F5344CB8AC3E}">
        <p14:creationId xmlns:p14="http://schemas.microsoft.com/office/powerpoint/2010/main" val="216956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5750" y="311150"/>
            <a:ext cx="7410450" cy="534988"/>
          </a:xfrm>
        </p:spPr>
        <p:txBody>
          <a:bodyPr/>
          <a:lstStyle/>
          <a:p>
            <a:r>
              <a:rPr lang="en-US" sz="2400" dirty="0">
                <a:latin typeface="Helvetica" charset="0"/>
              </a:rPr>
              <a:t>Exploded view of the HFT inside the TPC</a:t>
            </a:r>
          </a:p>
        </p:txBody>
      </p:sp>
      <p:sp>
        <p:nvSpPr>
          <p:cNvPr id="23555" name="Content Placeholder 4"/>
          <p:cNvSpPr>
            <a:spLocks noGrp="1"/>
          </p:cNvSpPr>
          <p:nvPr>
            <p:ph idx="1"/>
          </p:nvPr>
        </p:nvSpPr>
        <p:spPr>
          <a:xfrm>
            <a:off x="1046163" y="1727200"/>
            <a:ext cx="7067550" cy="4243388"/>
          </a:xfrm>
        </p:spPr>
        <p:txBody>
          <a:bodyPr/>
          <a:lstStyle/>
          <a:p>
            <a:pPr>
              <a:buFontTx/>
              <a:buNone/>
            </a:pPr>
            <a:endParaRPr lang="en-US">
              <a:latin typeface="Helvetica" charset="0"/>
            </a:endParaRPr>
          </a:p>
        </p:txBody>
      </p:sp>
      <p:grpSp>
        <p:nvGrpSpPr>
          <p:cNvPr id="23556" name="Group 41"/>
          <p:cNvGrpSpPr>
            <a:grpSpLocks/>
          </p:cNvGrpSpPr>
          <p:nvPr/>
        </p:nvGrpSpPr>
        <p:grpSpPr bwMode="auto">
          <a:xfrm>
            <a:off x="152400" y="914400"/>
            <a:ext cx="8736013" cy="5791200"/>
            <a:chOff x="144096" y="1026812"/>
            <a:chExt cx="8892308" cy="5791200"/>
          </a:xfrm>
        </p:grpSpPr>
        <p:grpSp>
          <p:nvGrpSpPr>
            <p:cNvPr id="23565" name="Group 22"/>
            <p:cNvGrpSpPr>
              <a:grpSpLocks/>
            </p:cNvGrpSpPr>
            <p:nvPr/>
          </p:nvGrpSpPr>
          <p:grpSpPr bwMode="auto">
            <a:xfrm>
              <a:off x="152402" y="1026812"/>
              <a:ext cx="8884002" cy="5791200"/>
              <a:chOff x="152400" y="874412"/>
              <a:chExt cx="8883947" cy="5791200"/>
            </a:xfrm>
          </p:grpSpPr>
          <p:pic>
            <p:nvPicPr>
              <p:cNvPr id="23573" name="Picture 2" descr="C:\Users\ECAnderssen_local\Desktop\Figures Integration\STAR HALL 3D_Zoo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4412"/>
                <a:ext cx="888394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4952988" y="990300"/>
                <a:ext cx="4038114" cy="2667000"/>
              </a:xfrm>
              <a:prstGeom prst="ellipse">
                <a:avLst/>
              </a:prstGeom>
              <a:blipFill dpi="0" rotWithShape="1">
                <a:blip r:embed="rId3"/>
                <a:srcRect/>
                <a:stretch>
                  <a:fillRect/>
                </a:stretch>
              </a:blipFill>
              <a:ln w="25400">
                <a:solidFill>
                  <a:srgbClr val="FF0000"/>
                </a:solidFill>
                <a:round/>
                <a:headEnd/>
                <a:tailEnd/>
              </a:ln>
            </p:spPr>
            <p:txBody>
              <a:bodyPr anchor="ctr"/>
              <a:lstStyle/>
              <a:p>
                <a:pPr algn="ctr">
                  <a:defRPr/>
                </a:pPr>
                <a:endParaRPr lang="en-US" dirty="0">
                  <a:ln>
                    <a:solidFill>
                      <a:srgbClr val="FF0000"/>
                    </a:solidFill>
                  </a:ln>
                  <a:noFill/>
                  <a:latin typeface="+mn-lt"/>
                  <a:ea typeface="+mn-ea"/>
                </a:endParaRPr>
              </a:p>
            </p:txBody>
          </p:sp>
          <p:sp>
            <p:nvSpPr>
              <p:cNvPr id="26" name="Oval 25"/>
              <p:cNvSpPr/>
              <p:nvPr/>
            </p:nvSpPr>
            <p:spPr>
              <a:xfrm>
                <a:off x="3581096" y="3123900"/>
                <a:ext cx="1677296" cy="1066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a:solidFill>
                      <a:srgbClr val="FF0000"/>
                    </a:solidFill>
                  </a:ln>
                  <a:noFill/>
                </a:endParaRPr>
              </a:p>
            </p:txBody>
          </p:sp>
          <p:cxnSp>
            <p:nvCxnSpPr>
              <p:cNvPr id="27" name="Straight Arrow Connector 26"/>
              <p:cNvCxnSpPr/>
              <p:nvPr/>
            </p:nvCxnSpPr>
            <p:spPr>
              <a:xfrm rot="5400000">
                <a:off x="3656937" y="1904554"/>
                <a:ext cx="1524000" cy="1371892"/>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4571638" y="3581100"/>
                <a:ext cx="3125135" cy="609600"/>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4439163" y="5017787"/>
              <a:ext cx="1142443" cy="533400"/>
            </a:xfrm>
            <a:prstGeom prst="rect">
              <a:avLst/>
            </a:prstGeom>
            <a:solidFill>
              <a:srgbClr val="FFFFFF">
                <a:alpha val="50196"/>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r>
                <a:rPr lang="en-US" dirty="0">
                  <a:solidFill>
                    <a:schemeClr val="tx1"/>
                  </a:solidFill>
                </a:rPr>
                <a:t>TPC Volume</a:t>
              </a:r>
            </a:p>
          </p:txBody>
        </p:sp>
        <p:sp>
          <p:nvSpPr>
            <p:cNvPr id="18" name="Rectangle 17"/>
            <p:cNvSpPr/>
            <p:nvPr/>
          </p:nvSpPr>
          <p:spPr>
            <a:xfrm rot="19935684">
              <a:off x="144096" y="3989825"/>
              <a:ext cx="1824778" cy="646331"/>
            </a:xfrm>
            <a:prstGeom prst="rect">
              <a:avLst/>
            </a:prstGeom>
            <a:noFill/>
          </p:spPr>
          <p:txBody>
            <a:bodyPr>
              <a:spAutoFit/>
              <a:scene3d>
                <a:camera prst="isometricOffAxis1Right"/>
                <a:lightRig rig="threePt" dir="t"/>
              </a:scene3d>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Magnet </a:t>
              </a:r>
            </a:p>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Return Iron</a:t>
              </a:r>
            </a:p>
          </p:txBody>
        </p:sp>
        <p:sp>
          <p:nvSpPr>
            <p:cNvPr id="19" name="Rectangle 18"/>
            <p:cNvSpPr/>
            <p:nvPr/>
          </p:nvSpPr>
          <p:spPr>
            <a:xfrm rot="1695205">
              <a:off x="1725245" y="5743165"/>
              <a:ext cx="2293765" cy="369332"/>
            </a:xfrm>
            <a:prstGeom prst="rect">
              <a:avLst/>
            </a:prstGeom>
            <a:noFill/>
          </p:spPr>
          <p:txBody>
            <a:bodyPr>
              <a:spAutoFit/>
              <a:scene3d>
                <a:camera prst="isometricOffAxis1Right"/>
                <a:lightRig rig="threePt" dir="t"/>
              </a:scene3d>
            </a:bodyPr>
            <a:lstStyle/>
            <a:p>
              <a:pPr algn="ctr">
                <a:defRPr/>
              </a:pP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rPr>
                <a:t>Solenoid</a:t>
              </a:r>
            </a:p>
          </p:txBody>
        </p:sp>
        <p:sp>
          <p:nvSpPr>
            <p:cNvPr id="23569" name="TextBox 19"/>
            <p:cNvSpPr txBox="1">
              <a:spLocks noChangeArrowheads="1"/>
            </p:cNvSpPr>
            <p:nvPr/>
          </p:nvSpPr>
          <p:spPr bwMode="auto">
            <a:xfrm>
              <a:off x="2713958" y="4230469"/>
              <a:ext cx="1976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gn="ctr">
                <a:lnSpc>
                  <a:spcPct val="100000"/>
                </a:lnSpc>
              </a:pPr>
              <a:r>
                <a:rPr lang="en-US"/>
                <a:t>OFC</a:t>
              </a:r>
            </a:p>
            <a:p>
              <a:pPr algn="ctr">
                <a:lnSpc>
                  <a:spcPct val="100000"/>
                </a:lnSpc>
              </a:pPr>
              <a:r>
                <a:rPr lang="en-US"/>
                <a:t>Outer Field Cage</a:t>
              </a:r>
            </a:p>
          </p:txBody>
        </p:sp>
        <p:cxnSp>
          <p:nvCxnSpPr>
            <p:cNvPr id="21" name="Straight Arrow Connector 20"/>
            <p:cNvCxnSpPr>
              <a:stCxn id="23569" idx="2"/>
            </p:cNvCxnSpPr>
            <p:nvPr/>
          </p:nvCxnSpPr>
          <p:spPr>
            <a:xfrm rot="16200000" flipH="1">
              <a:off x="3513657" y="5065155"/>
              <a:ext cx="496887" cy="1195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71" name="TextBox 21"/>
            <p:cNvSpPr txBox="1">
              <a:spLocks noChangeArrowheads="1"/>
            </p:cNvSpPr>
            <p:nvPr/>
          </p:nvSpPr>
          <p:spPr bwMode="auto">
            <a:xfrm>
              <a:off x="2463944" y="1901437"/>
              <a:ext cx="19239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gn="ctr">
                <a:lnSpc>
                  <a:spcPct val="100000"/>
                </a:lnSpc>
              </a:pPr>
              <a:r>
                <a:rPr lang="en-US"/>
                <a:t>IFC</a:t>
              </a:r>
            </a:p>
            <a:p>
              <a:pPr algn="ctr">
                <a:lnSpc>
                  <a:spcPct val="100000"/>
                </a:lnSpc>
              </a:pPr>
              <a:r>
                <a:rPr lang="en-US"/>
                <a:t>Inner Field Cage</a:t>
              </a:r>
            </a:p>
          </p:txBody>
        </p:sp>
        <p:cxnSp>
          <p:nvCxnSpPr>
            <p:cNvPr id="23" name="Straight Arrow Connector 22"/>
            <p:cNvCxnSpPr>
              <a:stCxn id="23571" idx="2"/>
            </p:cNvCxnSpPr>
            <p:nvPr/>
          </p:nvCxnSpPr>
          <p:spPr>
            <a:xfrm rot="16200000" flipH="1">
              <a:off x="3277633" y="2695997"/>
              <a:ext cx="304800" cy="8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7947025" y="1639888"/>
            <a:ext cx="747713" cy="1173162"/>
          </a:xfrm>
          <a:prstGeom prst="rect">
            <a:avLst/>
          </a:prstGeom>
          <a:solidFill>
            <a:schemeClr val="tx2">
              <a:lumMod val="10000"/>
              <a:lumOff val="90000"/>
              <a:alpha val="58824"/>
            </a:schemeClr>
          </a:solidFill>
        </p:spPr>
        <p:txBody>
          <a:bodyPr>
            <a:spAutoFit/>
          </a:bodyPr>
          <a:lstStyle/>
          <a:p>
            <a:pPr>
              <a:defRPr/>
            </a:pPr>
            <a:r>
              <a:rPr lang="en-US" dirty="0">
                <a:latin typeface="Arial" pitchFamily="34" charset="0"/>
                <a:ea typeface="+mn-ea"/>
              </a:rPr>
              <a:t>SSD</a:t>
            </a:r>
          </a:p>
          <a:p>
            <a:pPr>
              <a:defRPr/>
            </a:pPr>
            <a:r>
              <a:rPr lang="en-US" dirty="0">
                <a:latin typeface="Arial" pitchFamily="34" charset="0"/>
                <a:ea typeface="+mn-ea"/>
              </a:rPr>
              <a:t>IST</a:t>
            </a:r>
          </a:p>
          <a:p>
            <a:pPr>
              <a:defRPr/>
            </a:pPr>
            <a:r>
              <a:rPr lang="en-US" dirty="0">
                <a:latin typeface="Arial" pitchFamily="34" charset="0"/>
                <a:ea typeface="+mn-ea"/>
              </a:rPr>
              <a:t>PXL</a:t>
            </a:r>
          </a:p>
        </p:txBody>
      </p:sp>
      <p:cxnSp>
        <p:nvCxnSpPr>
          <p:cNvPr id="9" name="Straight Arrow Connector 8"/>
          <p:cNvCxnSpPr/>
          <p:nvPr/>
        </p:nvCxnSpPr>
        <p:spPr>
          <a:xfrm rot="10800000" flipV="1">
            <a:off x="7197725" y="1792288"/>
            <a:ext cx="749300" cy="152400"/>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rot="10800000" flipV="1">
            <a:off x="7048500" y="2227263"/>
            <a:ext cx="898525" cy="22225"/>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823075" y="2401888"/>
            <a:ext cx="1123950" cy="152400"/>
          </a:xfrm>
          <a:prstGeom prst="straightConnector1">
            <a:avLst/>
          </a:prstGeom>
          <a:ln>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282124">
            <a:off x="1137269" y="5906436"/>
            <a:ext cx="987802" cy="461665"/>
          </a:xfrm>
          <a:prstGeom prst="rect">
            <a:avLst/>
          </a:prstGeom>
          <a:noFill/>
        </p:spPr>
        <p:txBody>
          <a:bodyPr wrap="none">
            <a:spAutoFit/>
          </a:bodyPr>
          <a:lstStyle/>
          <a:p>
            <a:pPr algn="ct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mn-ea"/>
              </a:rPr>
              <a:t>EAST</a:t>
            </a:r>
          </a:p>
        </p:txBody>
      </p:sp>
      <p:sp>
        <p:nvSpPr>
          <p:cNvPr id="13" name="Rectangle 12"/>
          <p:cNvSpPr/>
          <p:nvPr/>
        </p:nvSpPr>
        <p:spPr>
          <a:xfrm>
            <a:off x="7758219" y="6135988"/>
            <a:ext cx="1053950" cy="461665"/>
          </a:xfrm>
          <a:prstGeom prst="rect">
            <a:avLst/>
          </a:prstGeom>
          <a:noFill/>
        </p:spPr>
        <p:txBody>
          <a:bodyPr wrap="none">
            <a:spAutoFit/>
          </a:bodyPr>
          <a:lstStyle/>
          <a:p>
            <a:pPr algn="ct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ea typeface="+mn-ea"/>
              </a:rPr>
              <a:t>WEST</a:t>
            </a:r>
          </a:p>
        </p:txBody>
      </p:sp>
      <p:sp>
        <p:nvSpPr>
          <p:cNvPr id="23563" name="TextBox 13"/>
          <p:cNvSpPr>
            <a:spLocks noChangeArrowheads="1"/>
          </p:cNvSpPr>
          <p:nvPr/>
        </p:nvSpPr>
        <p:spPr bwMode="auto">
          <a:xfrm rot="1380863">
            <a:off x="4943475" y="4197350"/>
            <a:ext cx="652463" cy="292100"/>
          </a:xfrm>
          <a:prstGeom prst="ellipse">
            <a:avLst/>
          </a:prstGeom>
          <a:solidFill>
            <a:srgbClr val="FFFFFF">
              <a:alpha val="4313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r>
              <a:rPr lang="en-US" sz="800">
                <a:cs typeface="Arial" charset="0"/>
              </a:rPr>
              <a:t>FGT</a:t>
            </a:r>
          </a:p>
        </p:txBody>
      </p:sp>
      <p:sp>
        <p:nvSpPr>
          <p:cNvPr id="23564" name="TextBox 14"/>
          <p:cNvSpPr>
            <a:spLocks noChangeArrowheads="1"/>
          </p:cNvSpPr>
          <p:nvPr/>
        </p:nvSpPr>
        <p:spPr bwMode="auto">
          <a:xfrm>
            <a:off x="6373813" y="1106488"/>
            <a:ext cx="1049337" cy="381000"/>
          </a:xfrm>
          <a:prstGeom prst="ellipse">
            <a:avLst/>
          </a:prstGeom>
          <a:solidFill>
            <a:srgbClr val="A0B7F6">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p>
            <a:pPr algn="ctr"/>
            <a:r>
              <a:rPr lang="en-US"/>
              <a:t>HFT</a:t>
            </a:r>
          </a:p>
        </p:txBody>
      </p:sp>
      <p:sp>
        <p:nvSpPr>
          <p:cNvPr id="2" name="Date Placeholder 1"/>
          <p:cNvSpPr>
            <a:spLocks noGrp="1"/>
          </p:cNvSpPr>
          <p:nvPr>
            <p:ph type="dt" sz="half" idx="10"/>
          </p:nvPr>
        </p:nvSpPr>
        <p:spPr/>
        <p:txBody>
          <a:bodyPr/>
          <a:lstStyle/>
          <a:p>
            <a:r>
              <a:rPr lang="en-US" smtClean="0"/>
              <a:t>3/9/12</a:t>
            </a:r>
            <a:endParaRPr lang="en-US"/>
          </a:p>
        </p:txBody>
      </p:sp>
      <p:sp>
        <p:nvSpPr>
          <p:cNvPr id="3" name="Slide Number Placeholder 2"/>
          <p:cNvSpPr>
            <a:spLocks noGrp="1"/>
          </p:cNvSpPr>
          <p:nvPr>
            <p:ph type="sldNum" sz="quarter" idx="12"/>
          </p:nvPr>
        </p:nvSpPr>
        <p:spPr/>
        <p:txBody>
          <a:bodyPr/>
          <a:lstStyle/>
          <a:p>
            <a:fld id="{7E47A86D-EEB9-C74E-AC24-B9D1E6A4A89D}" type="slidenum">
              <a:rPr lang="en-US" smtClean="0"/>
              <a:pPr/>
              <a:t>3</a:t>
            </a:fld>
            <a:endParaRPr lang="en-US"/>
          </a:p>
        </p:txBody>
      </p:sp>
    </p:spTree>
    <p:extLst>
      <p:ext uri="{BB962C8B-B14F-4D97-AF65-F5344CB8AC3E}">
        <p14:creationId xmlns:p14="http://schemas.microsoft.com/office/powerpoint/2010/main" val="310743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Support Structure Overview</a:t>
            </a:r>
            <a:endParaRPr lang="en-US" dirty="0"/>
          </a:p>
        </p:txBody>
      </p:sp>
      <p:pic>
        <p:nvPicPr>
          <p:cNvPr id="6" name="Picture 5"/>
          <p:cNvPicPr>
            <a:picLocks noChangeAspect="1"/>
          </p:cNvPicPr>
          <p:nvPr/>
        </p:nvPicPr>
        <p:blipFill>
          <a:blip r:embed="rId2"/>
          <a:stretch>
            <a:fillRect/>
          </a:stretch>
        </p:blipFill>
        <p:spPr>
          <a:xfrm>
            <a:off x="1828799" y="1892292"/>
            <a:ext cx="6314893" cy="4356107"/>
          </a:xfrm>
          <a:prstGeom prst="rect">
            <a:avLst/>
          </a:prstGeom>
        </p:spPr>
      </p:pic>
      <p:sp>
        <p:nvSpPr>
          <p:cNvPr id="3" name="Slide Number Placeholder 2"/>
          <p:cNvSpPr>
            <a:spLocks noGrp="1"/>
          </p:cNvSpPr>
          <p:nvPr>
            <p:ph type="sldNum" sz="quarter" idx="12"/>
          </p:nvPr>
        </p:nvSpPr>
        <p:spPr/>
        <p:txBody>
          <a:bodyPr/>
          <a:lstStyle/>
          <a:p>
            <a:fld id="{E34E9470-DB91-C644-A6F4-E2682532B58D}" type="slidenum">
              <a:rPr lang="en-US" smtClean="0"/>
              <a:t>4</a:t>
            </a:fld>
            <a:endParaRPr lang="en-US"/>
          </a:p>
        </p:txBody>
      </p:sp>
      <p:sp>
        <p:nvSpPr>
          <p:cNvPr id="4" name="Date Placeholder 3"/>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5265148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87338" y="304800"/>
            <a:ext cx="8018462" cy="534988"/>
          </a:xfrm>
        </p:spPr>
        <p:txBody>
          <a:bodyPr/>
          <a:lstStyle/>
          <a:p>
            <a:r>
              <a:rPr lang="en-US" sz="2800" dirty="0">
                <a:latin typeface="Helvetica" charset="0"/>
              </a:rPr>
              <a:t>Pixel support structure near the vertex </a:t>
            </a:r>
          </a:p>
        </p:txBody>
      </p:sp>
      <p:grpSp>
        <p:nvGrpSpPr>
          <p:cNvPr id="31747" name="Group 15"/>
          <p:cNvGrpSpPr>
            <a:grpSpLocks/>
          </p:cNvGrpSpPr>
          <p:nvPr/>
        </p:nvGrpSpPr>
        <p:grpSpPr bwMode="auto">
          <a:xfrm>
            <a:off x="304800" y="847725"/>
            <a:ext cx="4489450" cy="4833938"/>
            <a:chOff x="304800" y="1415461"/>
            <a:chExt cx="4489450" cy="4832939"/>
          </a:xfrm>
        </p:grpSpPr>
        <p:pic>
          <p:nvPicPr>
            <p:cNvPr id="31754" name="Picture 3" descr="end on"/>
            <p:cNvPicPr>
              <a:picLocks noChangeAspect="1" noChangeArrowheads="1"/>
            </p:cNvPicPr>
            <p:nvPr/>
          </p:nvPicPr>
          <p:blipFill>
            <a:blip r:embed="rId3">
              <a:extLst>
                <a:ext uri="{28A0092B-C50C-407E-A947-70E740481C1C}">
                  <a14:useLocalDpi xmlns:a14="http://schemas.microsoft.com/office/drawing/2010/main" val="0"/>
                </a:ext>
              </a:extLst>
            </a:blip>
            <a:srcRect l="26125" t="7983" r="23512" b="10069"/>
            <a:stretch>
              <a:fillRect/>
            </a:stretch>
          </p:blipFill>
          <p:spPr bwMode="auto">
            <a:xfrm>
              <a:off x="304800" y="1415461"/>
              <a:ext cx="3554413" cy="483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 Box 5"/>
            <p:cNvSpPr txBox="1">
              <a:spLocks noChangeArrowheads="1"/>
            </p:cNvSpPr>
            <p:nvPr/>
          </p:nvSpPr>
          <p:spPr bwMode="auto">
            <a:xfrm>
              <a:off x="3106738" y="2894013"/>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2.5 cm radius</a:t>
              </a:r>
            </a:p>
          </p:txBody>
        </p:sp>
        <p:sp>
          <p:nvSpPr>
            <p:cNvPr id="31756" name="Text Box 6"/>
            <p:cNvSpPr txBox="1">
              <a:spLocks noChangeArrowheads="1"/>
            </p:cNvSpPr>
            <p:nvPr/>
          </p:nvSpPr>
          <p:spPr bwMode="auto">
            <a:xfrm>
              <a:off x="3111500" y="1535113"/>
              <a:ext cx="885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8 cm radius</a:t>
              </a:r>
            </a:p>
          </p:txBody>
        </p:sp>
        <p:sp>
          <p:nvSpPr>
            <p:cNvPr id="31757" name="Text Box 7"/>
            <p:cNvSpPr txBox="1">
              <a:spLocks noChangeArrowheads="1"/>
            </p:cNvSpPr>
            <p:nvPr/>
          </p:nvSpPr>
          <p:spPr bwMode="auto">
            <a:xfrm>
              <a:off x="3243263" y="4167188"/>
              <a:ext cx="155098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endParaRPr lang="en-US" sz="1200"/>
            </a:p>
            <a:p>
              <a:endParaRPr lang="en-US" sz="1000"/>
            </a:p>
            <a:p>
              <a:r>
                <a:rPr lang="en-US" sz="1000"/>
                <a:t>Inner layer</a:t>
              </a:r>
            </a:p>
            <a:p>
              <a:endParaRPr lang="en-US" sz="1000"/>
            </a:p>
            <a:p>
              <a:r>
                <a:rPr lang="en-US" sz="1000"/>
                <a:t>Outer layer</a:t>
              </a:r>
            </a:p>
            <a:p>
              <a:endParaRPr lang="en-US" sz="1000"/>
            </a:p>
            <a:p>
              <a:endParaRPr lang="en-US" sz="1000"/>
            </a:p>
          </p:txBody>
        </p:sp>
        <p:sp>
          <p:nvSpPr>
            <p:cNvPr id="31758" name="Line 8"/>
            <p:cNvSpPr>
              <a:spLocks noChangeShapeType="1"/>
            </p:cNvSpPr>
            <p:nvPr/>
          </p:nvSpPr>
          <p:spPr bwMode="auto">
            <a:xfrm flipH="1" flipV="1">
              <a:off x="3017838" y="4583113"/>
              <a:ext cx="234950" cy="122238"/>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59" name="Line 9"/>
            <p:cNvSpPr>
              <a:spLocks noChangeShapeType="1"/>
            </p:cNvSpPr>
            <p:nvPr/>
          </p:nvSpPr>
          <p:spPr bwMode="auto">
            <a:xfrm flipH="1">
              <a:off x="3008313" y="5175251"/>
              <a:ext cx="257175" cy="758825"/>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60" name="Text Box 10"/>
            <p:cNvSpPr txBox="1">
              <a:spLocks noChangeArrowheads="1"/>
            </p:cNvSpPr>
            <p:nvPr/>
          </p:nvSpPr>
          <p:spPr bwMode="auto">
            <a:xfrm>
              <a:off x="334963" y="1552575"/>
              <a:ext cx="731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End view</a:t>
              </a:r>
            </a:p>
          </p:txBody>
        </p:sp>
      </p:grpSp>
      <p:grpSp>
        <p:nvGrpSpPr>
          <p:cNvPr id="31748" name="Group 16"/>
          <p:cNvGrpSpPr>
            <a:grpSpLocks/>
          </p:cNvGrpSpPr>
          <p:nvPr/>
        </p:nvGrpSpPr>
        <p:grpSpPr bwMode="auto">
          <a:xfrm>
            <a:off x="3657600" y="1031875"/>
            <a:ext cx="5257800" cy="3844925"/>
            <a:chOff x="3657600" y="1506538"/>
            <a:chExt cx="5257800" cy="3844925"/>
          </a:xfrm>
        </p:grpSpPr>
        <p:pic>
          <p:nvPicPr>
            <p:cNvPr id="31751" name="Picture 13" descr="super module business end"/>
            <p:cNvPicPr>
              <a:picLocks noChangeAspect="1" noChangeArrowheads="1"/>
            </p:cNvPicPr>
            <p:nvPr/>
          </p:nvPicPr>
          <p:blipFill>
            <a:blip r:embed="rId4">
              <a:extLst>
                <a:ext uri="{28A0092B-C50C-407E-A947-70E740481C1C}">
                  <a14:useLocalDpi xmlns:a14="http://schemas.microsoft.com/office/drawing/2010/main" val="0"/>
                </a:ext>
              </a:extLst>
            </a:blip>
            <a:srcRect l="17079" b="7634"/>
            <a:stretch>
              <a:fillRect/>
            </a:stretch>
          </p:blipFill>
          <p:spPr bwMode="auto">
            <a:xfrm>
              <a:off x="4076700" y="1506538"/>
              <a:ext cx="48387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Line 12"/>
            <p:cNvSpPr>
              <a:spLocks noChangeShapeType="1"/>
            </p:cNvSpPr>
            <p:nvPr/>
          </p:nvSpPr>
          <p:spPr bwMode="auto">
            <a:xfrm>
              <a:off x="4191000" y="2649538"/>
              <a:ext cx="609600" cy="99060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1753" name="Text Box 11"/>
            <p:cNvSpPr txBox="1">
              <a:spLocks noChangeArrowheads="1"/>
            </p:cNvSpPr>
            <p:nvPr/>
          </p:nvSpPr>
          <p:spPr bwMode="auto">
            <a:xfrm>
              <a:off x="3657600" y="2041525"/>
              <a:ext cx="180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r>
                <a:rPr lang="en-US" sz="1000"/>
                <a:t>Carbon fiber support beams (green)</a:t>
              </a:r>
            </a:p>
          </p:txBody>
        </p:sp>
      </p:grpSp>
      <p:sp>
        <p:nvSpPr>
          <p:cNvPr id="31749" name="TextBox 13"/>
          <p:cNvSpPr txBox="1">
            <a:spLocks noChangeArrowheads="1"/>
          </p:cNvSpPr>
          <p:nvPr/>
        </p:nvSpPr>
        <p:spPr bwMode="auto">
          <a:xfrm>
            <a:off x="304800" y="5602288"/>
            <a:ext cx="39624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lnSpc>
                <a:spcPct val="130000"/>
              </a:lnSpc>
              <a:spcBef>
                <a:spcPct val="0"/>
              </a:spcBef>
              <a:spcAft>
                <a:spcPct val="0"/>
              </a:spcAft>
              <a:defRPr>
                <a:solidFill>
                  <a:schemeClr val="tx1"/>
                </a:solidFill>
                <a:latin typeface="Arial" charset="0"/>
                <a:ea typeface="ＭＳ Ｐゴシック" charset="0"/>
              </a:defRPr>
            </a:lvl6pPr>
            <a:lvl7pPr marL="2971800" indent="-228600" eaLnBrk="0" fontAlgn="base" hangingPunct="0">
              <a:lnSpc>
                <a:spcPct val="130000"/>
              </a:lnSpc>
              <a:spcBef>
                <a:spcPct val="0"/>
              </a:spcBef>
              <a:spcAft>
                <a:spcPct val="0"/>
              </a:spcAft>
              <a:defRPr>
                <a:solidFill>
                  <a:schemeClr val="tx1"/>
                </a:solidFill>
                <a:latin typeface="Arial" charset="0"/>
                <a:ea typeface="ＭＳ Ｐゴシック" charset="0"/>
              </a:defRPr>
            </a:lvl7pPr>
            <a:lvl8pPr marL="3429000" indent="-228600" eaLnBrk="0" fontAlgn="base" hangingPunct="0">
              <a:lnSpc>
                <a:spcPct val="130000"/>
              </a:lnSpc>
              <a:spcBef>
                <a:spcPct val="0"/>
              </a:spcBef>
              <a:spcAft>
                <a:spcPct val="0"/>
              </a:spcAft>
              <a:defRPr>
                <a:solidFill>
                  <a:schemeClr val="tx1"/>
                </a:solidFill>
                <a:latin typeface="Arial" charset="0"/>
                <a:ea typeface="ＭＳ Ｐゴシック" charset="0"/>
              </a:defRPr>
            </a:lvl8pPr>
            <a:lvl9pPr marL="3886200" indent="-228600" eaLnBrk="0" fontAlgn="base" hangingPunct="0">
              <a:lnSpc>
                <a:spcPct val="130000"/>
              </a:lnSpc>
              <a:spcBef>
                <a:spcPct val="0"/>
              </a:spcBef>
              <a:spcAft>
                <a:spcPct val="0"/>
              </a:spcAft>
              <a:defRPr>
                <a:solidFill>
                  <a:schemeClr val="tx1"/>
                </a:solidFill>
                <a:latin typeface="Arial" charset="0"/>
                <a:ea typeface="ＭＳ Ｐゴシック" charset="0"/>
              </a:defRPr>
            </a:lvl9pPr>
          </a:lstStyle>
          <a:p>
            <a:pPr>
              <a:lnSpc>
                <a:spcPct val="100000"/>
              </a:lnSpc>
            </a:pPr>
            <a:r>
              <a:rPr lang="en-US"/>
              <a:t>Two </a:t>
            </a:r>
            <a:r>
              <a:rPr lang="ja-JP" altLang="en-US"/>
              <a:t>“</a:t>
            </a:r>
            <a:r>
              <a:rPr lang="en-US"/>
              <a:t>D</a:t>
            </a:r>
            <a:r>
              <a:rPr lang="ja-JP" altLang="en-US"/>
              <a:t>”</a:t>
            </a:r>
            <a:r>
              <a:rPr lang="en-US"/>
              <a:t> sectors form the heart of the PXL detector.   The two halves separate in order to allow for easy access, removal and repair.</a:t>
            </a:r>
          </a:p>
        </p:txBody>
      </p:sp>
      <p:pic>
        <p:nvPicPr>
          <p:cNvPr id="31750" name="Picture 117" descr="half cylinder with text"/>
          <p:cNvPicPr>
            <a:picLocks noChangeAspect="1" noChangeArrowheads="1"/>
          </p:cNvPicPr>
          <p:nvPr/>
        </p:nvPicPr>
        <p:blipFill>
          <a:blip r:embed="rId5">
            <a:extLst>
              <a:ext uri="{28A0092B-C50C-407E-A947-70E740481C1C}">
                <a14:useLocalDpi xmlns:a14="http://schemas.microsoft.com/office/drawing/2010/main" val="0"/>
              </a:ext>
            </a:extLst>
          </a:blip>
          <a:srcRect r="3000"/>
          <a:stretch>
            <a:fillRect/>
          </a:stretch>
        </p:blipFill>
        <p:spPr bwMode="auto">
          <a:xfrm>
            <a:off x="4191000" y="4811713"/>
            <a:ext cx="47005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3/9/12</a:t>
            </a:r>
            <a:endParaRPr lang="en-US"/>
          </a:p>
        </p:txBody>
      </p:sp>
      <p:sp>
        <p:nvSpPr>
          <p:cNvPr id="3" name="Slide Number Placeholder 2"/>
          <p:cNvSpPr>
            <a:spLocks noGrp="1"/>
          </p:cNvSpPr>
          <p:nvPr>
            <p:ph type="sldNum" sz="quarter" idx="12"/>
          </p:nvPr>
        </p:nvSpPr>
        <p:spPr/>
        <p:txBody>
          <a:bodyPr/>
          <a:lstStyle/>
          <a:p>
            <a:fld id="{7E47A86D-EEB9-C74E-AC24-B9D1E6A4A89D}" type="slidenum">
              <a:rPr lang="en-US" smtClean="0"/>
              <a:pPr/>
              <a:t>5</a:t>
            </a:fld>
            <a:endParaRPr lang="en-US"/>
          </a:p>
        </p:txBody>
      </p:sp>
    </p:spTree>
    <p:extLst>
      <p:ext uri="{BB962C8B-B14F-4D97-AF65-F5344CB8AC3E}">
        <p14:creationId xmlns:p14="http://schemas.microsoft.com/office/powerpoint/2010/main" val="3108859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Reality</a:t>
            </a:r>
            <a:endParaRPr lang="en-US" dirty="0"/>
          </a:p>
        </p:txBody>
      </p:sp>
      <p:sp>
        <p:nvSpPr>
          <p:cNvPr id="3" name="Slide Number Placeholder 2"/>
          <p:cNvSpPr>
            <a:spLocks noGrp="1"/>
          </p:cNvSpPr>
          <p:nvPr>
            <p:ph type="sldNum" sz="quarter" idx="12"/>
          </p:nvPr>
        </p:nvSpPr>
        <p:spPr/>
        <p:txBody>
          <a:bodyPr/>
          <a:lstStyle/>
          <a:p>
            <a:fld id="{7E47A86D-EEB9-C74E-AC24-B9D1E6A4A89D}" type="slidenum">
              <a:rPr lang="en-US" smtClean="0"/>
              <a:pPr/>
              <a:t>6</a:t>
            </a:fld>
            <a:endParaRPr lang="en-US"/>
          </a:p>
        </p:txBody>
      </p:sp>
      <p:pic>
        <p:nvPicPr>
          <p:cNvPr id="4" name="Picture 5" descr="C:\Users\ecanderssen\Pictures\Monthly Reports\Pixel 2011_11\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819" y="1259242"/>
            <a:ext cx="51768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69496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PXL Sector</a:t>
            </a:r>
            <a:endParaRPr lang="en-US" dirty="0"/>
          </a:p>
        </p:txBody>
      </p:sp>
      <p:sp>
        <p:nvSpPr>
          <p:cNvPr id="3" name="Content Placeholder 2"/>
          <p:cNvSpPr>
            <a:spLocks noGrp="1"/>
          </p:cNvSpPr>
          <p:nvPr>
            <p:ph idx="1"/>
          </p:nvPr>
        </p:nvSpPr>
        <p:spPr/>
        <p:txBody>
          <a:bodyPr>
            <a:normAutofit lnSpcReduction="10000"/>
          </a:bodyPr>
          <a:lstStyle/>
          <a:p>
            <a:r>
              <a:rPr lang="en-US" dirty="0" smtClean="0"/>
              <a:t>Got all information from Howard </a:t>
            </a:r>
            <a:r>
              <a:rPr lang="en-US" dirty="0" err="1" smtClean="0"/>
              <a:t>Wieman</a:t>
            </a:r>
            <a:r>
              <a:rPr lang="en-US" dirty="0" smtClean="0"/>
              <a:t> how </a:t>
            </a:r>
            <a:r>
              <a:rPr lang="en-US" dirty="0" smtClean="0"/>
              <a:t>the </a:t>
            </a:r>
            <a:r>
              <a:rPr lang="en-US" dirty="0" smtClean="0"/>
              <a:t>layout was defined</a:t>
            </a:r>
            <a:r>
              <a:rPr lang="en-US" dirty="0" smtClean="0"/>
              <a:t> </a:t>
            </a:r>
            <a:r>
              <a:rPr lang="en-US" dirty="0" smtClean="0"/>
              <a:t>in </a:t>
            </a:r>
            <a:r>
              <a:rPr lang="en-US" dirty="0" err="1" smtClean="0"/>
              <a:t>SolidWorks</a:t>
            </a:r>
            <a:r>
              <a:rPr lang="en-US" dirty="0" smtClean="0"/>
              <a:t> (SW).</a:t>
            </a:r>
          </a:p>
          <a:p>
            <a:r>
              <a:rPr lang="en-US" dirty="0" smtClean="0"/>
              <a:t>Shown in subsequent slides (which I will go got through in details</a:t>
            </a:r>
            <a:endParaRPr lang="en-US" dirty="0" smtClean="0"/>
          </a:p>
          <a:p>
            <a:r>
              <a:rPr lang="en-US" dirty="0" smtClean="0"/>
              <a:t>Checked with SW model. Extracted other info from there.</a:t>
            </a:r>
          </a:p>
          <a:p>
            <a:r>
              <a:rPr lang="en-US" dirty="0" smtClean="0"/>
              <a:t>Put this information into a root script  </a:t>
            </a:r>
            <a:r>
              <a:rPr lang="en-US" dirty="0" smtClean="0"/>
              <a:t>that generates </a:t>
            </a:r>
            <a:r>
              <a:rPr lang="en-US" dirty="0" smtClean="0"/>
              <a:t>cross section of </a:t>
            </a:r>
            <a:r>
              <a:rPr lang="en-US" dirty="0" smtClean="0"/>
              <a:t>geometry</a:t>
            </a:r>
            <a:r>
              <a:rPr lang="en-US" dirty="0"/>
              <a:t> </a:t>
            </a:r>
            <a:r>
              <a:rPr lang="en-US" dirty="0" smtClean="0"/>
              <a:t>based on these rather complicated algorithms. </a:t>
            </a:r>
            <a:endParaRPr lang="en-US" dirty="0" smtClean="0"/>
          </a:p>
          <a:p>
            <a:r>
              <a:rPr lang="en-US" dirty="0" smtClean="0"/>
              <a:t>This method allows to repeat once the final sectors , and ladders are produced.</a:t>
            </a:r>
            <a:endParaRPr lang="en-US" dirty="0"/>
          </a:p>
        </p:txBody>
      </p:sp>
      <p:sp>
        <p:nvSpPr>
          <p:cNvPr id="5" name="Slide Number Placeholder 4"/>
          <p:cNvSpPr>
            <a:spLocks noGrp="1"/>
          </p:cNvSpPr>
          <p:nvPr>
            <p:ph type="sldNum" sz="quarter" idx="12"/>
          </p:nvPr>
        </p:nvSpPr>
        <p:spPr/>
        <p:txBody>
          <a:bodyPr/>
          <a:lstStyle/>
          <a:p>
            <a:fld id="{E34E9470-DB91-C644-A6F4-E2682532B58D}" type="slidenum">
              <a:rPr lang="en-US" smtClean="0"/>
              <a:t>7</a:t>
            </a:fld>
            <a:endParaRPr lang="en-US"/>
          </a:p>
        </p:txBody>
      </p:sp>
      <p:sp>
        <p:nvSpPr>
          <p:cNvPr id="6" name="Date Placeholder 5"/>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325071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3" name="TextBox 2"/>
          <p:cNvSpPr txBox="1"/>
          <p:nvPr/>
        </p:nvSpPr>
        <p:spPr>
          <a:xfrm>
            <a:off x="914400" y="0"/>
            <a:ext cx="6136616" cy="369332"/>
          </a:xfrm>
          <a:prstGeom prst="rect">
            <a:avLst/>
          </a:prstGeom>
          <a:noFill/>
        </p:spPr>
        <p:txBody>
          <a:bodyPr wrap="none" rtlCol="0">
            <a:spAutoFit/>
          </a:bodyPr>
          <a:lstStyle/>
          <a:p>
            <a:r>
              <a:rPr lang="en-US" dirty="0" smtClean="0"/>
              <a:t>sector geometry based on </a:t>
            </a:r>
            <a:r>
              <a:rPr lang="en-US" b="1" dirty="0" smtClean="0"/>
              <a:t>ladder layout ph1.SLDPRT  </a:t>
            </a:r>
            <a:r>
              <a:rPr lang="en-US" dirty="0" smtClean="0"/>
              <a:t>(Sketch2)</a:t>
            </a:r>
            <a:endParaRPr lang="en-US" dirty="0"/>
          </a:p>
        </p:txBody>
      </p:sp>
      <p:sp>
        <p:nvSpPr>
          <p:cNvPr id="4" name="TextBox 3"/>
          <p:cNvSpPr txBox="1"/>
          <p:nvPr/>
        </p:nvSpPr>
        <p:spPr>
          <a:xfrm>
            <a:off x="990600" y="381000"/>
            <a:ext cx="5791200" cy="1384995"/>
          </a:xfrm>
          <a:prstGeom prst="rect">
            <a:avLst/>
          </a:prstGeom>
          <a:noFill/>
        </p:spPr>
        <p:txBody>
          <a:bodyPr wrap="square" rtlCol="0">
            <a:spAutoFit/>
          </a:bodyPr>
          <a:lstStyle/>
          <a:p>
            <a:r>
              <a:rPr lang="en-US" sz="1200" dirty="0" smtClean="0"/>
              <a:t>The outer ladder positions are defined by placing the active edge of the pixel array (side opposite pad row) on an 80 mm radius and positioned 12 </a:t>
            </a:r>
            <a:r>
              <a:rPr lang="en-US" sz="1200" dirty="0" err="1" smtClean="0"/>
              <a:t>deg</a:t>
            </a:r>
            <a:r>
              <a:rPr lang="en-US" sz="1200" dirty="0" smtClean="0"/>
              <a:t>  apart.  The starting point for the first  active region is placed 0.7885 mm from the vertical surface of the sector beam along the surface line of the active silicon.  </a:t>
            </a:r>
          </a:p>
          <a:p>
            <a:endParaRPr lang="en-US" sz="1200" dirty="0" smtClean="0"/>
          </a:p>
          <a:p>
            <a:r>
              <a:rPr lang="en-US" sz="1200" dirty="0" smtClean="0"/>
              <a:t>The side surfaces of the sector beams are defined by lines 1 mm inside and parallel to the vertical radial line and the 36 deg radial line.  </a:t>
            </a:r>
            <a:endParaRPr lang="en-US" sz="1200" dirty="0"/>
          </a:p>
        </p:txBody>
      </p:sp>
      <p:cxnSp>
        <p:nvCxnSpPr>
          <p:cNvPr id="6" name="Straight Arrow Connector 5"/>
          <p:cNvCxnSpPr/>
          <p:nvPr/>
        </p:nvCxnSpPr>
        <p:spPr>
          <a:xfrm>
            <a:off x="3352800" y="990600"/>
            <a:ext cx="1828800" cy="3733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38200" y="1524000"/>
            <a:ext cx="1295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1524000"/>
            <a:ext cx="29718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6324600"/>
            <a:ext cx="6553200" cy="276999"/>
          </a:xfrm>
          <a:prstGeom prst="rect">
            <a:avLst/>
          </a:prstGeom>
          <a:noFill/>
        </p:spPr>
        <p:txBody>
          <a:bodyPr wrap="square" rtlCol="0">
            <a:spAutoFit/>
          </a:bodyPr>
          <a:lstStyle/>
          <a:p>
            <a:r>
              <a:rPr lang="en-US" sz="1200" dirty="0" smtClean="0"/>
              <a:t>The ladder angle is defined by requiring a 1 mm overlap of the active regions for the phase 1 detector</a:t>
            </a:r>
            <a:endParaRPr lang="en-US" sz="1200" dirty="0"/>
          </a:p>
        </p:txBody>
      </p:sp>
      <p:sp>
        <p:nvSpPr>
          <p:cNvPr id="5" name="Slide Number Placeholder 4"/>
          <p:cNvSpPr>
            <a:spLocks noGrp="1"/>
          </p:cNvSpPr>
          <p:nvPr>
            <p:ph type="sldNum" sz="quarter" idx="12"/>
          </p:nvPr>
        </p:nvSpPr>
        <p:spPr/>
        <p:txBody>
          <a:bodyPr/>
          <a:lstStyle/>
          <a:p>
            <a:fld id="{E34E9470-DB91-C644-A6F4-E2682532B58D}" type="slidenum">
              <a:rPr lang="en-US" smtClean="0"/>
              <a:t>8</a:t>
            </a:fld>
            <a:endParaRPr lang="en-US"/>
          </a:p>
        </p:txBody>
      </p:sp>
      <p:sp>
        <p:nvSpPr>
          <p:cNvPr id="7" name="Date Placeholder 6"/>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8840175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600200"/>
            <a:ext cx="8416192" cy="4419599"/>
          </a:xfrm>
          <a:prstGeom prst="rect">
            <a:avLst/>
          </a:prstGeom>
          <a:noFill/>
          <a:ln w="9525">
            <a:noFill/>
            <a:miter lim="800000"/>
            <a:headEnd/>
            <a:tailEnd/>
          </a:ln>
        </p:spPr>
      </p:pic>
      <p:sp>
        <p:nvSpPr>
          <p:cNvPr id="10" name="TextBox 9"/>
          <p:cNvSpPr txBox="1"/>
          <p:nvPr/>
        </p:nvSpPr>
        <p:spPr>
          <a:xfrm>
            <a:off x="990600" y="838200"/>
            <a:ext cx="6553200" cy="830997"/>
          </a:xfrm>
          <a:prstGeom prst="rect">
            <a:avLst/>
          </a:prstGeom>
          <a:noFill/>
        </p:spPr>
        <p:txBody>
          <a:bodyPr wrap="square" rtlCol="0">
            <a:spAutoFit/>
          </a:bodyPr>
          <a:lstStyle/>
          <a:p>
            <a:r>
              <a:rPr lang="en-US" sz="1200" dirty="0" smtClean="0"/>
              <a:t>The grey rectangles have the length of the active region of phase 1 detector and the thickness represents what was expected to be the ladder thickness.  This is what is used to define the sector beam surface that the ladder gets bonded to.  The ladder thickness ended up slightly different than the value here of 0.7716 mm, so the ladders will be off a little from the 80 mm radius circle.</a:t>
            </a:r>
            <a:endParaRPr lang="en-US" sz="1200" dirty="0"/>
          </a:p>
        </p:txBody>
      </p:sp>
      <p:sp>
        <p:nvSpPr>
          <p:cNvPr id="12" name="TextBox 11"/>
          <p:cNvSpPr txBox="1"/>
          <p:nvPr/>
        </p:nvSpPr>
        <p:spPr>
          <a:xfrm>
            <a:off x="762000" y="152400"/>
            <a:ext cx="6136616" cy="369332"/>
          </a:xfrm>
          <a:prstGeom prst="rect">
            <a:avLst/>
          </a:prstGeom>
          <a:noFill/>
        </p:spPr>
        <p:txBody>
          <a:bodyPr wrap="none" rtlCol="0">
            <a:spAutoFit/>
          </a:bodyPr>
          <a:lstStyle/>
          <a:p>
            <a:r>
              <a:rPr lang="en-US" dirty="0" smtClean="0"/>
              <a:t>sector geometry based on </a:t>
            </a:r>
            <a:r>
              <a:rPr lang="en-US" b="1" dirty="0" smtClean="0"/>
              <a:t>ladder layout ph1.SLDPRT  (Sketch2)</a:t>
            </a:r>
            <a:endParaRPr lang="en-US" b="1" dirty="0"/>
          </a:p>
        </p:txBody>
      </p:sp>
      <p:sp>
        <p:nvSpPr>
          <p:cNvPr id="3" name="Slide Number Placeholder 2"/>
          <p:cNvSpPr>
            <a:spLocks noGrp="1"/>
          </p:cNvSpPr>
          <p:nvPr>
            <p:ph type="sldNum" sz="quarter" idx="12"/>
          </p:nvPr>
        </p:nvSpPr>
        <p:spPr/>
        <p:txBody>
          <a:bodyPr/>
          <a:lstStyle/>
          <a:p>
            <a:fld id="{E34E9470-DB91-C644-A6F4-E2682532B58D}" type="slidenum">
              <a:rPr lang="en-US" smtClean="0"/>
              <a:t>9</a:t>
            </a:fld>
            <a:endParaRPr lang="en-US"/>
          </a:p>
        </p:txBody>
      </p:sp>
      <p:sp>
        <p:nvSpPr>
          <p:cNvPr id="4" name="Date Placeholder 3"/>
          <p:cNvSpPr>
            <a:spLocks noGrp="1"/>
          </p:cNvSpPr>
          <p:nvPr>
            <p:ph type="dt" sz="half" idx="10"/>
          </p:nvPr>
        </p:nvSpPr>
        <p:spPr/>
        <p:txBody>
          <a:bodyPr/>
          <a:lstStyle/>
          <a:p>
            <a:r>
              <a:rPr lang="en-US" smtClean="0"/>
              <a:t>3/9/12</a:t>
            </a:r>
            <a:endParaRPr lang="en-US"/>
          </a:p>
        </p:txBody>
      </p:sp>
    </p:spTree>
    <p:extLst>
      <p:ext uri="{BB962C8B-B14F-4D97-AF65-F5344CB8AC3E}">
        <p14:creationId xmlns:p14="http://schemas.microsoft.com/office/powerpoint/2010/main" val="1402671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FT_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HFT_Meeting.potx</Template>
  <TotalTime>3070</TotalTime>
  <Words>1051</Words>
  <Application>Microsoft Macintosh PowerPoint</Application>
  <PresentationFormat>On-screen Show (4:3)</PresentationFormat>
  <Paragraphs>152</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HFT_Meeting</vt:lpstr>
      <vt:lpstr>HFT &amp; PXL geometry</vt:lpstr>
      <vt:lpstr>Overview</vt:lpstr>
      <vt:lpstr>Exploded view of the HFT inside the TPC</vt:lpstr>
      <vt:lpstr>Support Structure Overview</vt:lpstr>
      <vt:lpstr>Pixel support structure near the vertex </vt:lpstr>
      <vt:lpstr>Physical Reality</vt:lpstr>
      <vt:lpstr>PXL Sector</vt:lpstr>
      <vt:lpstr>PowerPoint Presentation</vt:lpstr>
      <vt:lpstr>PowerPoint Presentation</vt:lpstr>
      <vt:lpstr>PowerPoint Presentation</vt:lpstr>
      <vt:lpstr>PXL ladder </vt:lpstr>
      <vt:lpstr>Ladder layout</vt:lpstr>
      <vt:lpstr>PowerPoint Presentation</vt:lpstr>
      <vt:lpstr>Ladder Cable and Si</vt:lpstr>
      <vt:lpstr>Sectors &amp; Ladders as implemented</vt:lpstr>
      <vt:lpstr>Final comments</vt:lpstr>
      <vt:lpstr>Extras</vt:lpstr>
      <vt:lpstr>PowerPoint Presentation</vt:lpstr>
      <vt:lpstr>Radiation lengths</vt:lpstr>
      <vt:lpstr>Radiation Length at 2, 3 and 9 cm radius </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flemming videbaek</dc:creator>
  <cp:lastModifiedBy>flemming videbaek</cp:lastModifiedBy>
  <cp:revision>10</cp:revision>
  <cp:lastPrinted>2012-03-08T20:17:38Z</cp:lastPrinted>
  <dcterms:created xsi:type="dcterms:W3CDTF">2010-11-27T15:18:16Z</dcterms:created>
  <dcterms:modified xsi:type="dcterms:W3CDTF">2012-03-08T23:42:02Z</dcterms:modified>
</cp:coreProperties>
</file>