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1" r:id="rId2"/>
    <p:sldId id="262"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9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71AF8-BB0A-4129-866E-4D1CBA171AB2}" type="datetimeFigureOut">
              <a:rPr lang="en-US" smtClean="0"/>
              <a:pPr/>
              <a:t>11/13/2011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C0F60-8E4E-4A4B-85C3-8CB820D091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FD4DBE-9B06-4348-B256-0C6690C8FC4F}" type="datetime1">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87938-5D13-4765-919A-62057BE25D7D}" type="datetime1">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57491-B0EE-4A74-8B9D-62B41B566117}" type="datetime1">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85009-7D81-4C65-9DF1-8EBFF517CEC6}" type="datetime1">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B27A21-9E60-4F95-AD69-5160B5A651C5}" type="datetime1">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C47A1-C133-466D-A14A-D8044A6B5F29}" type="datetime1">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79902-CC9E-47C5-84CD-6C86EEA9CA59}" type="datetime1">
              <a:rPr lang="en-US" smtClean="0"/>
              <a:pPr/>
              <a:t>11/13/2011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29D22-B1A2-49D7-9920-58ADBF352D16}" type="datetime1">
              <a:rPr lang="en-US" smtClean="0"/>
              <a:pPr/>
              <a:t>11/13/2011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113B6-34A9-4CF5-A062-C395843956E1}" type="datetime1">
              <a:rPr lang="en-US" smtClean="0"/>
              <a:pPr/>
              <a:t>11/13/2011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9CE4A-7E09-4273-A0C5-F6A8FDCCE0A5}" type="datetime1">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45E92B-2967-46BD-814B-C9C5D32332A8}" type="datetime1">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68F5F-C844-4858-BA8B-1C4D025FEB83}" type="datetime1">
              <a:rPr lang="en-US" smtClean="0"/>
              <a:pPr/>
              <a:t>11/13/2011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0"/>
            <a:ext cx="3098797" cy="400110"/>
          </a:xfrm>
          <a:prstGeom prst="rect">
            <a:avLst/>
          </a:prstGeom>
          <a:noFill/>
        </p:spPr>
        <p:txBody>
          <a:bodyPr wrap="none" rtlCol="0">
            <a:spAutoFit/>
          </a:bodyPr>
          <a:lstStyle/>
          <a:p>
            <a:r>
              <a:rPr lang="en-US" sz="2000" b="1" dirty="0" smtClean="0"/>
              <a:t>PXL surveying and mapping</a:t>
            </a:r>
            <a:endParaRPr lang="en-US" sz="2000" b="1" dirty="0"/>
          </a:p>
        </p:txBody>
      </p:sp>
      <p:sp>
        <p:nvSpPr>
          <p:cNvPr id="3" name="TextBox 2"/>
          <p:cNvSpPr txBox="1"/>
          <p:nvPr/>
        </p:nvSpPr>
        <p:spPr>
          <a:xfrm>
            <a:off x="914400" y="838200"/>
            <a:ext cx="8001000" cy="4247317"/>
          </a:xfrm>
          <a:prstGeom prst="rect">
            <a:avLst/>
          </a:prstGeom>
          <a:noFill/>
        </p:spPr>
        <p:txBody>
          <a:bodyPr wrap="square" rtlCol="0">
            <a:spAutoFit/>
          </a:bodyPr>
          <a:lstStyle/>
          <a:p>
            <a:r>
              <a:rPr lang="en-US" dirty="0" smtClean="0"/>
              <a:t>Objective:</a:t>
            </a:r>
          </a:p>
          <a:p>
            <a:r>
              <a:rPr lang="en-US" dirty="0" smtClean="0"/>
              <a:t>Provide location of each individual pixel for use in tracking software.</a:t>
            </a:r>
          </a:p>
          <a:p>
            <a:endParaRPr lang="en-US" dirty="0" smtClean="0"/>
          </a:p>
          <a:p>
            <a:r>
              <a:rPr lang="en-US" smtClean="0"/>
              <a:t>Precision </a:t>
            </a:r>
            <a:r>
              <a:rPr lang="en-US" dirty="0" smtClean="0"/>
              <a:t>requirement:</a:t>
            </a:r>
          </a:p>
          <a:p>
            <a:r>
              <a:rPr lang="en-US" dirty="0" smtClean="0"/>
              <a:t>Pixel relative to Pixel location – within 20 </a:t>
            </a:r>
            <a:r>
              <a:rPr lang="en-US" dirty="0" smtClean="0">
                <a:sym typeface="Symbol"/>
              </a:rPr>
              <a:t>m</a:t>
            </a:r>
          </a:p>
          <a:p>
            <a:r>
              <a:rPr lang="en-US" dirty="0" smtClean="0">
                <a:sym typeface="Symbol"/>
              </a:rPr>
              <a:t>PXL detector relative to STAR coordinate system – within 200 m</a:t>
            </a:r>
          </a:p>
          <a:p>
            <a:endParaRPr lang="en-US" dirty="0" smtClean="0">
              <a:sym typeface="Symbol"/>
            </a:endParaRPr>
          </a:p>
          <a:p>
            <a:r>
              <a:rPr lang="en-US" dirty="0" smtClean="0">
                <a:sym typeface="Symbol"/>
              </a:rPr>
              <a:t>Outline of operation steps (more detail to follow):</a:t>
            </a:r>
          </a:p>
          <a:p>
            <a:pPr>
              <a:buFont typeface="Arial" pitchFamily="34" charset="0"/>
              <a:buChar char="•"/>
            </a:pPr>
            <a:r>
              <a:rPr lang="en-US" dirty="0" smtClean="0">
                <a:sym typeface="Symbol"/>
              </a:rPr>
              <a:t>Measure location of all pixels on a 4 ladder sector</a:t>
            </a:r>
          </a:p>
          <a:p>
            <a:pPr>
              <a:buFont typeface="Arial" pitchFamily="34" charset="0"/>
              <a:buChar char="•"/>
            </a:pPr>
            <a:r>
              <a:rPr lang="en-US" dirty="0" smtClean="0">
                <a:sym typeface="Symbol"/>
              </a:rPr>
              <a:t>Assemble 5 sectors into a detector half and measure the location of each sector</a:t>
            </a:r>
          </a:p>
          <a:p>
            <a:pPr>
              <a:buFont typeface="Arial" pitchFamily="34" charset="0"/>
              <a:buChar char="•"/>
            </a:pPr>
            <a:r>
              <a:rPr lang="en-US" dirty="0" smtClean="0">
                <a:sym typeface="Symbol"/>
              </a:rPr>
              <a:t>Precision of the kinematic mounts will establish relative position of the two PXL halves.  Tracking through overlapping ladder regions to confirm or refine.</a:t>
            </a:r>
          </a:p>
          <a:p>
            <a:pPr>
              <a:buFont typeface="Arial" pitchFamily="34" charset="0"/>
              <a:buChar char="•"/>
            </a:pPr>
            <a:r>
              <a:rPr lang="en-US" dirty="0" smtClean="0">
                <a:sym typeface="Symbol"/>
              </a:rPr>
              <a:t>Mechanical precision of MSC/PST tube with kinematic mounts will establish location of PXL half cylinders relative to the STAR coordinate system</a:t>
            </a:r>
          </a:p>
          <a:p>
            <a:endParaRPr lang="en-US" dirty="0"/>
          </a:p>
        </p:txBody>
      </p:sp>
      <p:sp>
        <p:nvSpPr>
          <p:cNvPr id="4" name="TextBox 3"/>
          <p:cNvSpPr txBox="1"/>
          <p:nvPr/>
        </p:nvSpPr>
        <p:spPr>
          <a:xfrm>
            <a:off x="1447800" y="5257800"/>
            <a:ext cx="6781800" cy="1200329"/>
          </a:xfrm>
          <a:prstGeom prst="rect">
            <a:avLst/>
          </a:prstGeom>
          <a:noFill/>
        </p:spPr>
        <p:txBody>
          <a:bodyPr wrap="square" rtlCol="0">
            <a:spAutoFit/>
          </a:bodyPr>
          <a:lstStyle/>
          <a:p>
            <a:r>
              <a:rPr lang="en-US" dirty="0" smtClean="0"/>
              <a:t>A data base will need be developed to carry all this information.  Since sectors will be refurbished with new ladders as mortality requires there will have to be sector version records.  Any rebuild will require new CMM measurements.</a:t>
            </a:r>
            <a:endParaRPr lang="en-US" dirty="0"/>
          </a:p>
        </p:txBody>
      </p:sp>
      <p:sp>
        <p:nvSpPr>
          <p:cNvPr id="5" name="Date Placeholder 4"/>
          <p:cNvSpPr>
            <a:spLocks noGrp="1"/>
          </p:cNvSpPr>
          <p:nvPr>
            <p:ph type="dt" sz="half" idx="10"/>
          </p:nvPr>
        </p:nvSpPr>
        <p:spPr/>
        <p:txBody>
          <a:bodyPr/>
          <a:lstStyle/>
          <a:p>
            <a:fld id="{465DAE36-01FD-4E44-837C-B67422E73F2B}" type="datetime1">
              <a:rPr lang="en-US" smtClean="0"/>
              <a:pPr/>
              <a:t>11/13/2011</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4876800" y="685800"/>
            <a:ext cx="2298001" cy="369332"/>
          </a:xfrm>
          <a:prstGeom prst="rect">
            <a:avLst/>
          </a:prstGeom>
          <a:noFill/>
        </p:spPr>
        <p:txBody>
          <a:bodyPr wrap="none" rtlCol="0">
            <a:spAutoFit/>
          </a:bodyPr>
          <a:lstStyle/>
          <a:p>
            <a:r>
              <a:rPr lang="en-US" dirty="0" err="1" smtClean="0"/>
              <a:t>Wieman</a:t>
            </a:r>
            <a:r>
              <a:rPr lang="en-US" smtClean="0"/>
              <a:t>  14-Nov-2011</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3304114"/>
            <a:ext cx="8229600" cy="355388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09600" y="0"/>
            <a:ext cx="7543800" cy="3316469"/>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C8E7F388-107A-467D-B0E0-A545E6417F4B}" type="datetime1">
              <a:rPr lang="en-US" smtClean="0"/>
              <a:pPr/>
              <a:t>11/13/2011</a:t>
            </a:fld>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dirty="0"/>
          </a:p>
        </p:txBody>
      </p:sp>
      <p:sp>
        <p:nvSpPr>
          <p:cNvPr id="9" name="TextBox 8"/>
          <p:cNvSpPr txBox="1"/>
          <p:nvPr/>
        </p:nvSpPr>
        <p:spPr>
          <a:xfrm>
            <a:off x="533400" y="228600"/>
            <a:ext cx="4438395" cy="400110"/>
          </a:xfrm>
          <a:prstGeom prst="rect">
            <a:avLst/>
          </a:prstGeom>
          <a:noFill/>
        </p:spPr>
        <p:txBody>
          <a:bodyPr wrap="none" rtlCol="0">
            <a:spAutoFit/>
          </a:bodyPr>
          <a:lstStyle/>
          <a:p>
            <a:r>
              <a:rPr lang="en-US" sz="2000" b="1" dirty="0" smtClean="0"/>
              <a:t>Mapping pixels on the sector with CMM</a:t>
            </a:r>
            <a:endParaRPr lang="en-US" sz="2000" b="1" dirty="0"/>
          </a:p>
        </p:txBody>
      </p:sp>
      <p:sp>
        <p:nvSpPr>
          <p:cNvPr id="10" name="TextBox 9"/>
          <p:cNvSpPr txBox="1"/>
          <p:nvPr/>
        </p:nvSpPr>
        <p:spPr>
          <a:xfrm>
            <a:off x="2819400" y="2743200"/>
            <a:ext cx="3581400" cy="1200329"/>
          </a:xfrm>
          <a:prstGeom prst="rect">
            <a:avLst/>
          </a:prstGeom>
          <a:noFill/>
        </p:spPr>
        <p:txBody>
          <a:bodyPr wrap="square" rtlCol="0">
            <a:spAutoFit/>
          </a:bodyPr>
          <a:lstStyle/>
          <a:p>
            <a:r>
              <a:rPr lang="en-US" dirty="0" smtClean="0"/>
              <a:t>Scan ladder surface with CMM touch probe.</a:t>
            </a:r>
          </a:p>
          <a:p>
            <a:r>
              <a:rPr lang="en-US" dirty="0" smtClean="0"/>
              <a:t>Use CMM microscope to determine chip location on the surface.</a:t>
            </a:r>
            <a:endParaRPr lang="en-US" dirty="0"/>
          </a:p>
        </p:txBody>
      </p:sp>
      <p:sp>
        <p:nvSpPr>
          <p:cNvPr id="11" name="TextBox 10"/>
          <p:cNvSpPr txBox="1"/>
          <p:nvPr/>
        </p:nvSpPr>
        <p:spPr>
          <a:xfrm>
            <a:off x="609600" y="1066800"/>
            <a:ext cx="2132315" cy="369332"/>
          </a:xfrm>
          <a:prstGeom prst="rect">
            <a:avLst/>
          </a:prstGeom>
          <a:noFill/>
        </p:spPr>
        <p:txBody>
          <a:bodyPr wrap="none" rtlCol="0">
            <a:spAutoFit/>
          </a:bodyPr>
          <a:lstStyle/>
          <a:p>
            <a:r>
              <a:rPr lang="en-US" dirty="0" smtClean="0"/>
              <a:t>inner cylinder ladder</a:t>
            </a:r>
            <a:endParaRPr lang="en-US" dirty="0"/>
          </a:p>
        </p:txBody>
      </p:sp>
      <p:sp>
        <p:nvSpPr>
          <p:cNvPr id="12" name="TextBox 11"/>
          <p:cNvSpPr txBox="1"/>
          <p:nvPr/>
        </p:nvSpPr>
        <p:spPr>
          <a:xfrm>
            <a:off x="7010400" y="3124200"/>
            <a:ext cx="2239652" cy="369332"/>
          </a:xfrm>
          <a:prstGeom prst="rect">
            <a:avLst/>
          </a:prstGeom>
          <a:noFill/>
        </p:spPr>
        <p:txBody>
          <a:bodyPr wrap="none" rtlCol="0">
            <a:spAutoFit/>
          </a:bodyPr>
          <a:lstStyle/>
          <a:p>
            <a:r>
              <a:rPr lang="en-US" dirty="0" smtClean="0"/>
              <a:t>outer cylinder ladders</a:t>
            </a:r>
            <a:endParaRPr lang="en-US" dirty="0"/>
          </a:p>
        </p:txBody>
      </p:sp>
      <p:sp>
        <p:nvSpPr>
          <p:cNvPr id="13" name="TextBox 12"/>
          <p:cNvSpPr txBox="1"/>
          <p:nvPr/>
        </p:nvSpPr>
        <p:spPr>
          <a:xfrm>
            <a:off x="7162800" y="1600200"/>
            <a:ext cx="1828800" cy="954107"/>
          </a:xfrm>
          <a:prstGeom prst="rect">
            <a:avLst/>
          </a:prstGeom>
          <a:noFill/>
        </p:spPr>
        <p:txBody>
          <a:bodyPr wrap="square" rtlCol="0">
            <a:spAutoFit/>
          </a:bodyPr>
          <a:lstStyle/>
          <a:p>
            <a:r>
              <a:rPr lang="en-US" sz="1400" dirty="0" smtClean="0"/>
              <a:t>A holder tool in the CMM is required  to perform measured rotation</a:t>
            </a:r>
            <a:endParaRPr lang="en-US" sz="1400" dirty="0"/>
          </a:p>
        </p:txBody>
      </p:sp>
      <p:sp>
        <p:nvSpPr>
          <p:cNvPr id="14" name="TextBox 13"/>
          <p:cNvSpPr txBox="1"/>
          <p:nvPr/>
        </p:nvSpPr>
        <p:spPr>
          <a:xfrm>
            <a:off x="5334001" y="5715000"/>
            <a:ext cx="3810000" cy="646331"/>
          </a:xfrm>
          <a:prstGeom prst="rect">
            <a:avLst/>
          </a:prstGeom>
          <a:noFill/>
        </p:spPr>
        <p:txBody>
          <a:bodyPr wrap="square" rtlCol="0">
            <a:spAutoFit/>
          </a:bodyPr>
          <a:lstStyle/>
          <a:p>
            <a:r>
              <a:rPr lang="en-US" dirty="0" smtClean="0"/>
              <a:t>Note overlapping ladders, this is why a touch probe is required.</a:t>
            </a:r>
            <a:endParaRPr lang="en-US" dirty="0"/>
          </a:p>
        </p:txBody>
      </p:sp>
      <p:cxnSp>
        <p:nvCxnSpPr>
          <p:cNvPr id="16" name="Straight Arrow Connector 15"/>
          <p:cNvCxnSpPr/>
          <p:nvPr/>
        </p:nvCxnSpPr>
        <p:spPr>
          <a:xfrm flipH="1" flipV="1">
            <a:off x="7543800" y="3962400"/>
            <a:ext cx="457200" cy="15240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4038600"/>
            <a:ext cx="3429000" cy="646331"/>
          </a:xfrm>
          <a:prstGeom prst="rect">
            <a:avLst/>
          </a:prstGeom>
          <a:noFill/>
        </p:spPr>
        <p:txBody>
          <a:bodyPr wrap="square" rtlCol="0">
            <a:spAutoFit/>
          </a:bodyPr>
          <a:lstStyle/>
          <a:p>
            <a:r>
              <a:rPr lang="en-US" dirty="0" smtClean="0"/>
              <a:t>3 reference marks required on outer sector surface for next step</a:t>
            </a:r>
            <a:endParaRPr lang="en-US" dirty="0"/>
          </a:p>
        </p:txBody>
      </p:sp>
      <p:cxnSp>
        <p:nvCxnSpPr>
          <p:cNvPr id="18" name="Straight Arrow Connector 17"/>
          <p:cNvCxnSpPr/>
          <p:nvPr/>
        </p:nvCxnSpPr>
        <p:spPr>
          <a:xfrm flipH="1">
            <a:off x="2209800" y="4419600"/>
            <a:ext cx="1143000" cy="15240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05000" y="4419600"/>
            <a:ext cx="1447800" cy="12192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352800" y="3581400"/>
            <a:ext cx="4800600" cy="838200"/>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609600"/>
          </a:xfrm>
        </p:spPr>
        <p:txBody>
          <a:bodyPr/>
          <a:lstStyle/>
          <a:p>
            <a:pPr eaLnBrk="1" hangingPunct="1"/>
            <a:r>
              <a:rPr lang="en-US" sz="3200" smtClean="0"/>
              <a:t>development of spatial map</a:t>
            </a:r>
          </a:p>
        </p:txBody>
      </p:sp>
      <p:pic>
        <p:nvPicPr>
          <p:cNvPr id="10243" name="Picture 3" descr="IMG_1925"/>
          <p:cNvPicPr>
            <a:picLocks noChangeAspect="1" noChangeArrowheads="1"/>
          </p:cNvPicPr>
          <p:nvPr/>
        </p:nvPicPr>
        <p:blipFill>
          <a:blip r:embed="rId2" cstate="print"/>
          <a:srcRect/>
          <a:stretch>
            <a:fillRect/>
          </a:stretch>
        </p:blipFill>
        <p:spPr bwMode="auto">
          <a:xfrm>
            <a:off x="179388" y="981075"/>
            <a:ext cx="3656012" cy="2741613"/>
          </a:xfrm>
          <a:prstGeom prst="rect">
            <a:avLst/>
          </a:prstGeom>
          <a:noFill/>
          <a:ln w="9525">
            <a:noFill/>
            <a:miter lim="800000"/>
            <a:headEnd/>
            <a:tailEnd/>
          </a:ln>
        </p:spPr>
      </p:pic>
      <p:sp>
        <p:nvSpPr>
          <p:cNvPr id="10244" name="Text Box 4"/>
          <p:cNvSpPr txBox="1">
            <a:spLocks noChangeArrowheads="1"/>
          </p:cNvSpPr>
          <p:nvPr/>
        </p:nvSpPr>
        <p:spPr bwMode="auto">
          <a:xfrm>
            <a:off x="7451725" y="115888"/>
            <a:ext cx="1133475" cy="549275"/>
          </a:xfrm>
          <a:prstGeom prst="rect">
            <a:avLst/>
          </a:prstGeom>
          <a:noFill/>
          <a:ln w="9525" algn="ctr">
            <a:noFill/>
            <a:miter lim="800000"/>
            <a:headEnd/>
            <a:tailEnd/>
          </a:ln>
        </p:spPr>
        <p:txBody>
          <a:bodyPr wrap="none">
            <a:spAutoFit/>
          </a:bodyPr>
          <a:lstStyle/>
          <a:p>
            <a:r>
              <a:rPr lang="en-US" sz="1000" b="1"/>
              <a:t>Bob Connors</a:t>
            </a:r>
          </a:p>
          <a:p>
            <a:r>
              <a:rPr lang="en-US" sz="1000" b="1"/>
              <a:t>Spiros Margetis</a:t>
            </a:r>
          </a:p>
          <a:p>
            <a:r>
              <a:rPr lang="en-US" sz="1000" b="1"/>
              <a:t>Yifei Zhang</a:t>
            </a:r>
          </a:p>
        </p:txBody>
      </p:sp>
      <p:pic>
        <p:nvPicPr>
          <p:cNvPr id="10245" name="Picture 5" descr="IMG_1931"/>
          <p:cNvPicPr>
            <a:picLocks noChangeAspect="1" noChangeArrowheads="1"/>
          </p:cNvPicPr>
          <p:nvPr/>
        </p:nvPicPr>
        <p:blipFill>
          <a:blip r:embed="rId3" cstate="print"/>
          <a:srcRect/>
          <a:stretch>
            <a:fillRect/>
          </a:stretch>
        </p:blipFill>
        <p:spPr bwMode="auto">
          <a:xfrm>
            <a:off x="3924300" y="981075"/>
            <a:ext cx="1828800" cy="1371600"/>
          </a:xfrm>
          <a:prstGeom prst="rect">
            <a:avLst/>
          </a:prstGeom>
          <a:noFill/>
          <a:ln w="9525">
            <a:noFill/>
            <a:miter lim="800000"/>
            <a:headEnd/>
            <a:tailEnd/>
          </a:ln>
        </p:spPr>
      </p:pic>
      <p:pic>
        <p:nvPicPr>
          <p:cNvPr id="10246" name="Picture 6" descr="IMG_1934"/>
          <p:cNvPicPr>
            <a:picLocks noChangeAspect="1" noChangeArrowheads="1"/>
          </p:cNvPicPr>
          <p:nvPr/>
        </p:nvPicPr>
        <p:blipFill>
          <a:blip r:embed="rId4" cstate="print"/>
          <a:srcRect/>
          <a:stretch>
            <a:fillRect/>
          </a:stretch>
        </p:blipFill>
        <p:spPr bwMode="auto">
          <a:xfrm>
            <a:off x="179388" y="3933825"/>
            <a:ext cx="3656012" cy="2741613"/>
          </a:xfrm>
          <a:prstGeom prst="rect">
            <a:avLst/>
          </a:prstGeom>
          <a:noFill/>
          <a:ln w="9525">
            <a:noFill/>
            <a:miter lim="800000"/>
            <a:headEnd/>
            <a:tailEnd/>
          </a:ln>
        </p:spPr>
      </p:pic>
      <p:sp>
        <p:nvSpPr>
          <p:cNvPr id="10247" name="Text Box 7"/>
          <p:cNvSpPr txBox="1">
            <a:spLocks noChangeArrowheads="1"/>
          </p:cNvSpPr>
          <p:nvPr/>
        </p:nvSpPr>
        <p:spPr bwMode="auto">
          <a:xfrm>
            <a:off x="3924300" y="2492375"/>
            <a:ext cx="2173288" cy="822325"/>
          </a:xfrm>
          <a:prstGeom prst="rect">
            <a:avLst/>
          </a:prstGeom>
          <a:noFill/>
          <a:ln w="9525" algn="ctr">
            <a:noFill/>
            <a:miter lim="800000"/>
            <a:headEnd/>
            <a:tailEnd/>
          </a:ln>
        </p:spPr>
        <p:txBody>
          <a:bodyPr wrap="none">
            <a:spAutoFit/>
          </a:bodyPr>
          <a:lstStyle/>
          <a:p>
            <a:r>
              <a:rPr lang="en-US" sz="1200"/>
              <a:t>touch probe 2-3 </a:t>
            </a:r>
            <a:r>
              <a:rPr lang="en-US" sz="1200">
                <a:sym typeface="Symbol" pitchFamily="18" charset="2"/>
              </a:rPr>
              <a:t>m (xyz) and</a:t>
            </a:r>
          </a:p>
          <a:p>
            <a:r>
              <a:rPr lang="en-US" sz="1200">
                <a:sym typeface="Symbol" pitchFamily="18" charset="2"/>
              </a:rPr>
              <a:t>visual 2-3 m (xy) 50 m (z)</a:t>
            </a:r>
            <a:r>
              <a:rPr lang="en-US" sz="1200" b="1">
                <a:sym typeface="Symbol" pitchFamily="18" charset="2"/>
              </a:rPr>
              <a:t> </a:t>
            </a:r>
          </a:p>
          <a:p>
            <a:endParaRPr lang="en-US" sz="1200" b="1">
              <a:sym typeface="Symbol" pitchFamily="18" charset="2"/>
            </a:endParaRPr>
          </a:p>
          <a:p>
            <a:r>
              <a:rPr lang="en-US" sz="1200">
                <a:sym typeface="Symbol" pitchFamily="18" charset="2"/>
              </a:rPr>
              <a:t>active volume: huge</a:t>
            </a:r>
          </a:p>
        </p:txBody>
      </p:sp>
      <p:sp>
        <p:nvSpPr>
          <p:cNvPr id="10248" name="Text Box 8"/>
          <p:cNvSpPr txBox="1">
            <a:spLocks noChangeArrowheads="1"/>
          </p:cNvSpPr>
          <p:nvPr/>
        </p:nvSpPr>
        <p:spPr bwMode="auto">
          <a:xfrm>
            <a:off x="5795963" y="981075"/>
            <a:ext cx="1020762" cy="457200"/>
          </a:xfrm>
          <a:prstGeom prst="rect">
            <a:avLst/>
          </a:prstGeom>
          <a:noFill/>
          <a:ln w="9525" algn="ctr">
            <a:noFill/>
            <a:miter lim="800000"/>
            <a:headEnd/>
            <a:tailEnd/>
          </a:ln>
        </p:spPr>
        <p:txBody>
          <a:bodyPr wrap="none">
            <a:spAutoFit/>
          </a:bodyPr>
          <a:lstStyle/>
          <a:p>
            <a:r>
              <a:rPr lang="en-US" sz="1200"/>
              <a:t>10 gm touch</a:t>
            </a:r>
          </a:p>
          <a:p>
            <a:r>
              <a:rPr lang="en-US" sz="1200"/>
              <a:t>probe force</a:t>
            </a:r>
          </a:p>
        </p:txBody>
      </p:sp>
      <p:sp>
        <p:nvSpPr>
          <p:cNvPr id="10249" name="Text Box 9"/>
          <p:cNvSpPr txBox="1">
            <a:spLocks noChangeArrowheads="1"/>
          </p:cNvSpPr>
          <p:nvPr/>
        </p:nvSpPr>
        <p:spPr bwMode="auto">
          <a:xfrm>
            <a:off x="4048125" y="4025900"/>
            <a:ext cx="1892300" cy="2123658"/>
          </a:xfrm>
          <a:prstGeom prst="rect">
            <a:avLst/>
          </a:prstGeom>
          <a:noFill/>
          <a:ln w="9525" algn="ctr">
            <a:noFill/>
            <a:miter lim="800000"/>
            <a:headEnd/>
            <a:tailEnd/>
          </a:ln>
        </p:spPr>
        <p:txBody>
          <a:bodyPr>
            <a:spAutoFit/>
          </a:bodyPr>
          <a:lstStyle/>
          <a:p>
            <a:r>
              <a:rPr lang="en-US" sz="1200" dirty="0"/>
              <a:t>visual sub micron</a:t>
            </a:r>
            <a:r>
              <a:rPr lang="en-US" sz="1200" dirty="0">
                <a:sym typeface="Symbol" pitchFamily="18" charset="2"/>
              </a:rPr>
              <a:t> (xyz) repeatability</a:t>
            </a:r>
          </a:p>
          <a:p>
            <a:r>
              <a:rPr lang="en-US" sz="1200" dirty="0"/>
              <a:t> 5 </a:t>
            </a:r>
            <a:r>
              <a:rPr lang="en-US" sz="1200" dirty="0">
                <a:sym typeface="Symbol" pitchFamily="18" charset="2"/>
              </a:rPr>
              <a:t>m accuracy over active volume</a:t>
            </a:r>
          </a:p>
          <a:p>
            <a:endParaRPr lang="en-US" sz="1200" dirty="0">
              <a:sym typeface="Symbol" pitchFamily="18" charset="2"/>
            </a:endParaRPr>
          </a:p>
          <a:p>
            <a:r>
              <a:rPr lang="en-US" sz="1200" dirty="0" smtClean="0">
                <a:sym typeface="Symbol" pitchFamily="18" charset="2"/>
              </a:rPr>
              <a:t>a feather light touch probe has been purchased and it will arrive shortly</a:t>
            </a:r>
            <a:endParaRPr lang="en-US" sz="1200" dirty="0">
              <a:sym typeface="Symbol" pitchFamily="18" charset="2"/>
            </a:endParaRPr>
          </a:p>
          <a:p>
            <a:endParaRPr lang="en-US" sz="1200" dirty="0">
              <a:sym typeface="Symbol" pitchFamily="18" charset="2"/>
            </a:endParaRPr>
          </a:p>
          <a:p>
            <a:r>
              <a:rPr lang="en-US" sz="1200" dirty="0">
                <a:sym typeface="Symbol" pitchFamily="18" charset="2"/>
              </a:rPr>
              <a:t>active volume: </a:t>
            </a:r>
          </a:p>
          <a:p>
            <a:r>
              <a:rPr lang="en-US" sz="1200" dirty="0">
                <a:sym typeface="Symbol" pitchFamily="18" charset="2"/>
              </a:rPr>
              <a:t>30 in X 30 in X 12 in</a:t>
            </a:r>
          </a:p>
        </p:txBody>
      </p:sp>
      <p:pic>
        <p:nvPicPr>
          <p:cNvPr id="10250" name="Picture 10" descr="Left Upper Corner"/>
          <p:cNvPicPr>
            <a:picLocks noChangeAspect="1" noChangeArrowheads="1"/>
          </p:cNvPicPr>
          <p:nvPr/>
        </p:nvPicPr>
        <p:blipFill>
          <a:blip r:embed="rId5" cstate="print"/>
          <a:srcRect l="27573" b="-2432"/>
          <a:stretch>
            <a:fillRect/>
          </a:stretch>
        </p:blipFill>
        <p:spPr bwMode="auto">
          <a:xfrm>
            <a:off x="6372225" y="1628775"/>
            <a:ext cx="2647950" cy="2808288"/>
          </a:xfrm>
          <a:prstGeom prst="rect">
            <a:avLst/>
          </a:prstGeom>
          <a:noFill/>
          <a:ln w="9525">
            <a:noFill/>
            <a:miter lim="800000"/>
            <a:headEnd/>
            <a:tailEnd/>
          </a:ln>
        </p:spPr>
      </p:pic>
      <p:pic>
        <p:nvPicPr>
          <p:cNvPr id="10251" name="Picture 11" descr="Lower Left Corner"/>
          <p:cNvPicPr>
            <a:picLocks noChangeAspect="1" noChangeArrowheads="1"/>
          </p:cNvPicPr>
          <p:nvPr/>
        </p:nvPicPr>
        <p:blipFill>
          <a:blip r:embed="rId6" cstate="print"/>
          <a:srcRect l="15762" t="28894" r="10812"/>
          <a:stretch>
            <a:fillRect/>
          </a:stretch>
        </p:blipFill>
        <p:spPr bwMode="auto">
          <a:xfrm>
            <a:off x="6300788" y="4724400"/>
            <a:ext cx="2684462" cy="1949450"/>
          </a:xfrm>
          <a:prstGeom prst="rect">
            <a:avLst/>
          </a:prstGeom>
          <a:noFill/>
          <a:ln w="9525">
            <a:noFill/>
            <a:miter lim="800000"/>
            <a:headEnd/>
            <a:tailEnd/>
          </a:ln>
        </p:spPr>
      </p:pic>
      <p:sp>
        <p:nvSpPr>
          <p:cNvPr id="10252" name="Text Box 12"/>
          <p:cNvSpPr txBox="1">
            <a:spLocks noChangeArrowheads="1"/>
          </p:cNvSpPr>
          <p:nvPr/>
        </p:nvSpPr>
        <p:spPr bwMode="auto">
          <a:xfrm>
            <a:off x="7019925" y="4437063"/>
            <a:ext cx="1763713" cy="244475"/>
          </a:xfrm>
          <a:prstGeom prst="rect">
            <a:avLst/>
          </a:prstGeom>
          <a:noFill/>
          <a:ln w="9525" algn="ctr">
            <a:noFill/>
            <a:miter lim="800000"/>
            <a:headEnd/>
            <a:tailEnd/>
          </a:ln>
        </p:spPr>
        <p:txBody>
          <a:bodyPr wrap="none">
            <a:spAutoFit/>
          </a:bodyPr>
          <a:lstStyle/>
          <a:p>
            <a:r>
              <a:rPr lang="en-US" sz="1000" b="1">
                <a:solidFill>
                  <a:schemeClr val="accent1"/>
                </a:solidFill>
              </a:rPr>
              <a:t>MEMOSTAR3, 30 </a:t>
            </a:r>
            <a:r>
              <a:rPr lang="en-US" sz="1000" b="1">
                <a:solidFill>
                  <a:schemeClr val="accent1"/>
                </a:solidFill>
                <a:sym typeface="Symbol" pitchFamily="18" charset="2"/>
              </a:rPr>
              <a:t>m pitch</a:t>
            </a:r>
          </a:p>
        </p:txBody>
      </p:sp>
      <p:sp>
        <p:nvSpPr>
          <p:cNvPr id="13" name="Date Placeholder 12"/>
          <p:cNvSpPr>
            <a:spLocks noGrp="1"/>
          </p:cNvSpPr>
          <p:nvPr>
            <p:ph type="dt" sz="half" idx="10"/>
          </p:nvPr>
        </p:nvSpPr>
        <p:spPr/>
        <p:txBody>
          <a:bodyPr/>
          <a:lstStyle/>
          <a:p>
            <a:fld id="{CB4C8351-9E59-4D48-9953-7B3AC70A33F1}" type="datetime1">
              <a:rPr lang="en-US" smtClean="0"/>
              <a:pPr/>
              <a:t>11/13/2011</a:t>
            </a:fld>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05600" cy="487362"/>
          </a:xfrm>
        </p:spPr>
        <p:txBody>
          <a:bodyPr>
            <a:noAutofit/>
          </a:bodyPr>
          <a:lstStyle/>
          <a:p>
            <a:r>
              <a:rPr lang="en-US" sz="2400" dirty="0" smtClean="0"/>
              <a:t>The next step:  measuring the location of the 5 sectors in the PXL half</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 y="1828800"/>
            <a:ext cx="7684698" cy="4572000"/>
          </a:xfrm>
          <a:prstGeom prst="rect">
            <a:avLst/>
          </a:prstGeom>
          <a:noFill/>
          <a:ln w="9525">
            <a:noFill/>
            <a:miter lim="800000"/>
            <a:headEnd/>
            <a:tailEnd/>
          </a:ln>
        </p:spPr>
      </p:pic>
      <p:sp>
        <p:nvSpPr>
          <p:cNvPr id="5" name="TextBox 4"/>
          <p:cNvSpPr txBox="1"/>
          <p:nvPr/>
        </p:nvSpPr>
        <p:spPr>
          <a:xfrm>
            <a:off x="6400800" y="914400"/>
            <a:ext cx="2438400" cy="2677656"/>
          </a:xfrm>
          <a:prstGeom prst="rect">
            <a:avLst/>
          </a:prstGeom>
          <a:noFill/>
        </p:spPr>
        <p:txBody>
          <a:bodyPr wrap="square" rtlCol="0">
            <a:spAutoFit/>
          </a:bodyPr>
          <a:lstStyle/>
          <a:p>
            <a:r>
              <a:rPr lang="en-US" sz="1200" dirty="0" smtClean="0"/>
              <a:t>The grand master fixture is used to support the detector halves in the CMM for doing the spatial measurement of the sectors.  The fixture is supported in the CMM with 3 point support on the tooling balls for all the required angular positions.  The relative mapping of all the tooling balls provides the required cross referencing of all the angular positions.</a:t>
            </a:r>
          </a:p>
          <a:p>
            <a:endParaRPr lang="en-US" sz="1200" dirty="0" smtClean="0"/>
          </a:p>
          <a:p>
            <a:r>
              <a:rPr lang="en-US" sz="1200" dirty="0" smtClean="0"/>
              <a:t>Copies of the kinematic supports used here are used in the MSC/PST</a:t>
            </a:r>
            <a:endParaRPr lang="en-US" sz="1200" dirty="0"/>
          </a:p>
        </p:txBody>
      </p:sp>
      <p:sp>
        <p:nvSpPr>
          <p:cNvPr id="6" name="Date Placeholder 5"/>
          <p:cNvSpPr>
            <a:spLocks noGrp="1"/>
          </p:cNvSpPr>
          <p:nvPr>
            <p:ph type="dt" sz="half" idx="10"/>
          </p:nvPr>
        </p:nvSpPr>
        <p:spPr/>
        <p:txBody>
          <a:bodyPr/>
          <a:lstStyle/>
          <a:p>
            <a:fld id="{791F5FB6-009F-4232-9F93-57E9B9267FEA}" type="datetime1">
              <a:rPr lang="en-US" smtClean="0"/>
              <a:pPr/>
              <a:t>11/13/2011</a:t>
            </a:fld>
            <a:endParaRPr lang="en-US"/>
          </a:p>
        </p:txBody>
      </p:sp>
      <p:sp>
        <p:nvSpPr>
          <p:cNvPr id="7" name="TextBox 6"/>
          <p:cNvSpPr txBox="1"/>
          <p:nvPr/>
        </p:nvSpPr>
        <p:spPr>
          <a:xfrm>
            <a:off x="685800" y="1295400"/>
            <a:ext cx="4555991" cy="369332"/>
          </a:xfrm>
          <a:prstGeom prst="rect">
            <a:avLst/>
          </a:prstGeom>
          <a:noFill/>
        </p:spPr>
        <p:txBody>
          <a:bodyPr wrap="none" rtlCol="0">
            <a:spAutoFit/>
          </a:bodyPr>
          <a:lstStyle/>
          <a:p>
            <a:r>
              <a:rPr lang="en-US" dirty="0" smtClean="0"/>
              <a:t>The CMM picks up the 3 marks on each sector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5943600" y="4495800"/>
            <a:ext cx="2474928" cy="1828800"/>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152400" y="1600200"/>
            <a:ext cx="4773034" cy="44196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PST fabrication tooling for positioning the kinematic mounts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cxnSp>
        <p:nvCxnSpPr>
          <p:cNvPr id="4" name="Straight Arrow Connector 3"/>
          <p:cNvCxnSpPr/>
          <p:nvPr/>
        </p:nvCxnSpPr>
        <p:spPr>
          <a:xfrm rot="10800000" flipV="1">
            <a:off x="2667000" y="1752600"/>
            <a:ext cx="2514600" cy="838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a:xfrm>
            <a:off x="5105400" y="1524000"/>
            <a:ext cx="4038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noProof="0" dirty="0" smtClean="0"/>
              <a:t>K</a:t>
            </a:r>
            <a:r>
              <a:rPr kumimoji="0" lang="en-US" b="0" i="0" u="none" strike="noStrike" kern="1200" cap="none" spc="0" normalizeH="0" baseline="0" noProof="0" dirty="0" smtClean="0">
                <a:ln>
                  <a:noFill/>
                </a:ln>
                <a:solidFill>
                  <a:schemeClr val="tx1"/>
                </a:solidFill>
                <a:effectLst/>
                <a:uLnTx/>
                <a:uFillTx/>
                <a:latin typeface="+mn-lt"/>
                <a:ea typeface="+mn-ea"/>
                <a:cs typeface="+mn-cs"/>
              </a:rPr>
              <a:t>inematic mounts attach to grand master to position for gluing</a:t>
            </a:r>
            <a:r>
              <a:rPr kumimoji="0" lang="en-US" b="0" i="0" u="none" strike="noStrike" kern="1200" cap="none" spc="0" normalizeH="0" noProof="0" dirty="0" smtClean="0">
                <a:ln>
                  <a:noFill/>
                </a:ln>
                <a:solidFill>
                  <a:schemeClr val="tx1"/>
                </a:solidFill>
                <a:effectLst/>
                <a:uLnTx/>
                <a:uFillTx/>
                <a:latin typeface="+mn-lt"/>
                <a:ea typeface="+mn-ea"/>
                <a:cs typeface="+mn-cs"/>
              </a:rPr>
              <a:t> to the PST.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baseline="0" dirty="0" smtClean="0"/>
              <a:t>This</a:t>
            </a:r>
            <a:r>
              <a:rPr lang="en-US" dirty="0" smtClean="0"/>
              <a:t> ties the positions measured in the CMM to the building of the PST</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0" name="Straight Arrow Connector 9"/>
          <p:cNvCxnSpPr/>
          <p:nvPr/>
        </p:nvCxnSpPr>
        <p:spPr>
          <a:xfrm rot="10800000" flipV="1">
            <a:off x="3657600" y="1752600"/>
            <a:ext cx="1524000" cy="1219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866900" y="2095500"/>
            <a:ext cx="3657600" cy="2971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fld id="{C58EB782-26C0-4B48-A16B-FC9F272127C5}" type="datetime1">
              <a:rPr lang="en-US" smtClean="0"/>
              <a:pPr/>
              <a:t>11/13/2011</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467</Words>
  <Application>Microsoft Office PowerPoint</Application>
  <PresentationFormat>On-screen Show (4:3)</PresentationFormat>
  <Paragraphs>59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development of spatial map</vt:lpstr>
      <vt:lpstr>The next step:  measuring the location of the 5 sectors in the PXL half</vt:lpstr>
      <vt:lpstr>PST fabrication tooling for positioning the kinematic mounts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howard</dc:creator>
  <cp:lastModifiedBy>howard</cp:lastModifiedBy>
  <cp:revision>18</cp:revision>
  <dcterms:created xsi:type="dcterms:W3CDTF">2006-08-16T00:00:00Z</dcterms:created>
  <dcterms:modified xsi:type="dcterms:W3CDTF">2011-11-14T02:41:30Z</dcterms:modified>
</cp:coreProperties>
</file>