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67" r:id="rId2"/>
    <p:sldId id="429" r:id="rId3"/>
    <p:sldId id="475" r:id="rId4"/>
    <p:sldId id="457" r:id="rId5"/>
    <p:sldId id="458" r:id="rId6"/>
    <p:sldId id="492" r:id="rId7"/>
    <p:sldId id="493" r:id="rId8"/>
    <p:sldId id="494" r:id="rId9"/>
    <p:sldId id="460" r:id="rId10"/>
    <p:sldId id="462" r:id="rId11"/>
    <p:sldId id="469" r:id="rId12"/>
    <p:sldId id="468" r:id="rId13"/>
    <p:sldId id="456" r:id="rId14"/>
    <p:sldId id="495" r:id="rId15"/>
    <p:sldId id="464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62"/>
    <a:srgbClr val="FF5C6C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54" autoAdjust="0"/>
  </p:normalViewPr>
  <p:slideViewPr>
    <p:cSldViewPr>
      <p:cViewPr>
        <p:scale>
          <a:sx n="100" d="100"/>
          <a:sy n="100" d="100"/>
        </p:scale>
        <p:origin x="-1200" y="-824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3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3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4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4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4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2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Software Update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685800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7"/>
            <a:ext cx="2784346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TC-</a:t>
            </a:r>
            <a:r>
              <a:rPr lang="en-US" sz="1200" dirty="0" smtClean="0">
                <a:latin typeface="Comic Sans MS" charset="0"/>
              </a:rPr>
              <a:t>f2f, January 10, 2012, BNL-EVO</a:t>
            </a:r>
            <a:endParaRPr lang="en-US" sz="12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813690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</a:t>
            </a:r>
            <a:r>
              <a:rPr lang="en-US" dirty="0" smtClean="0">
                <a:latin typeface="Comic Sans MS"/>
                <a:cs typeface="Comic Sans MS"/>
              </a:rPr>
              <a:t>?</a:t>
            </a: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Good progress (Jonathan et al)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are done with initial simulations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need to have # of events estimates plus ‘reality checks’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24944"/>
            <a:ext cx="3975100" cy="377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563792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136904" cy="309634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Good tracking efficiency (but no pile-up yet)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321618"/>
            <a:ext cx="4716015" cy="3388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5589240"/>
            <a:ext cx="1274708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TPC+PXL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5589240"/>
            <a:ext cx="2419227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TPC+SSD+IST+PXL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2708920"/>
            <a:ext cx="220455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Hijing</a:t>
            </a:r>
            <a:r>
              <a:rPr lang="en-US" sz="1600" b="1" dirty="0" smtClean="0">
                <a:solidFill>
                  <a:srgbClr val="000090"/>
                </a:solidFill>
              </a:rPr>
              <a:t> – </a:t>
            </a:r>
            <a:r>
              <a:rPr lang="en-US" sz="1600" b="1" dirty="0" smtClean="0">
                <a:solidFill>
                  <a:srgbClr val="000090"/>
                </a:solidFill>
              </a:rPr>
              <a:t>WITH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Pile-up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5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2348880"/>
            <a:ext cx="4228089" cy="41446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13690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Low Ghosting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276872"/>
            <a:ext cx="4788024" cy="4433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84" y="66110"/>
            <a:ext cx="8451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www.star.bnl.gov</a:t>
            </a:r>
            <a:r>
              <a:rPr lang="en-US" sz="1600" dirty="0"/>
              <a:t>/protected/</a:t>
            </a:r>
            <a:r>
              <a:rPr lang="en-US" sz="1600" dirty="0" err="1"/>
              <a:t>jetcorr</a:t>
            </a:r>
            <a:r>
              <a:rPr lang="en-US" sz="1600" dirty="0"/>
              <a:t>/</a:t>
            </a:r>
            <a:r>
              <a:rPr lang="en-US" sz="1600" dirty="0" err="1"/>
              <a:t>kapitan</a:t>
            </a:r>
            <a:r>
              <a:rPr lang="en-US" sz="1600" dirty="0"/>
              <a:t>/HFT/upgr15_2010/</a:t>
            </a:r>
            <a:r>
              <a:rPr lang="en-US" sz="1600" dirty="0" err="1"/>
              <a:t>productionQA</a:t>
            </a:r>
            <a:r>
              <a:rPr lang="en-US" sz="1600" dirty="0"/>
              <a:t>/thin/CD1/single/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624" y="2204864"/>
            <a:ext cx="220455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Hijing</a:t>
            </a:r>
            <a:r>
              <a:rPr lang="en-US" sz="1600" b="1" dirty="0" smtClean="0">
                <a:solidFill>
                  <a:srgbClr val="000090"/>
                </a:solidFill>
              </a:rPr>
              <a:t> – </a:t>
            </a:r>
            <a:r>
              <a:rPr lang="en-US" sz="1600" b="1" dirty="0" smtClean="0">
                <a:solidFill>
                  <a:srgbClr val="000090"/>
                </a:solidFill>
              </a:rPr>
              <a:t>WITH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Pile-up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1228" y="3501008"/>
            <a:ext cx="1274708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TPC+PXL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17269" y="3501008"/>
            <a:ext cx="2419227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TPC+SSD+IST+PXL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7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962" r="25577" b="24265"/>
          <a:stretch/>
        </p:blipFill>
        <p:spPr>
          <a:xfrm>
            <a:off x="0" y="476672"/>
            <a:ext cx="8928992" cy="61206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4968552" cy="404664"/>
          </a:xfrm>
          <a:solidFill>
            <a:srgbClr val="FDEADA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Schedule/Milestones (</a:t>
            </a:r>
            <a:r>
              <a:rPr lang="en-US" sz="2400" dirty="0" err="1" smtClean="0">
                <a:solidFill>
                  <a:srgbClr val="0000FF"/>
                </a:solidFill>
              </a:rPr>
              <a:t>Flemming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44008" y="3861048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292080" y="6278840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168895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NOW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2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Operations support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To be done (didn’t have time to work on </a:t>
            </a:r>
            <a:r>
              <a:rPr lang="en-US" dirty="0" err="1" smtClean="0">
                <a:solidFill>
                  <a:srgbClr val="0000FF"/>
                </a:solidFill>
              </a:rPr>
              <a:t>Flemming’s</a:t>
            </a:r>
            <a:r>
              <a:rPr lang="en-US" dirty="0" smtClean="0">
                <a:solidFill>
                  <a:srgbClr val="0000FF"/>
                </a:solidFill>
              </a:rPr>
              <a:t> document estimates)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54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/>
              <a:t>Summary 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2924944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Things 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are 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moving but 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more institutional involvement will definitely help</a:t>
            </a: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060848"/>
            <a:ext cx="6048672" cy="2677638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457106" indent="-457106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Progress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and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issues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Milestone status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Operations support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omic Sans MS"/>
              <a:cs typeface="Comic Sans MS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304802"/>
            <a:ext cx="6705600" cy="609600"/>
          </a:xfrm>
        </p:spPr>
        <p:txBody>
          <a:bodyPr/>
          <a:lstStyle/>
          <a:p>
            <a:pPr algn="l"/>
            <a:r>
              <a:rPr lang="en-US" dirty="0" smtClean="0"/>
              <a:t>Outline </a:t>
            </a:r>
            <a:r>
              <a:rPr lang="en-US" sz="2400" dirty="0" smtClean="0">
                <a:solidFill>
                  <a:srgbClr val="000090"/>
                </a:solidFill>
              </a:rPr>
              <a:t>(as per </a:t>
            </a:r>
            <a:r>
              <a:rPr lang="en-US" sz="2400" dirty="0" err="1" smtClean="0">
                <a:solidFill>
                  <a:srgbClr val="000090"/>
                </a:solidFill>
              </a:rPr>
              <a:t>Flemming’s</a:t>
            </a:r>
            <a:r>
              <a:rPr lang="en-US" sz="2400" dirty="0" smtClean="0">
                <a:solidFill>
                  <a:srgbClr val="000090"/>
                </a:solidFill>
              </a:rPr>
              <a:t> email)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8213760" cy="72008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000090"/>
                </a:solidFill>
                <a:latin typeface="Comic Sans MS"/>
                <a:cs typeface="Comic Sans MS"/>
              </a:rPr>
              <a:t>Prioritized list of 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activities</a:t>
            </a:r>
            <a:b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latin typeface="Comic Sans MS"/>
                <a:cs typeface="Comic Sans MS"/>
              </a:rPr>
              <a:t>Items in RED were updated since last meeting</a:t>
            </a:r>
            <a:endParaRPr lang="en-US" sz="2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Survey + related work </a:t>
            </a:r>
          </a:p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HFT Geometry model (rebuild)</a:t>
            </a:r>
          </a:p>
          <a:p>
            <a:pPr marL="705709" lvl="1" indent="-34290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cs typeface="Comic Sans MS"/>
              </a:rPr>
              <a:t>‘online’ data format/slow controls/online QA/</a:t>
            </a:r>
            <a:r>
              <a:rPr lang="en-US" dirty="0" err="1">
                <a:solidFill>
                  <a:srgbClr val="000090"/>
                </a:solidFill>
                <a:cs typeface="Comic Sans MS"/>
              </a:rPr>
              <a:t>Db</a:t>
            </a:r>
            <a:r>
              <a:rPr lang="en-US" dirty="0">
                <a:solidFill>
                  <a:srgbClr val="000090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000090"/>
                </a:solidFill>
                <a:cs typeface="Comic Sans MS"/>
              </a:rPr>
              <a:t>considerations</a:t>
            </a:r>
            <a:endParaRPr lang="en-US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Slow/Fast PXL response simulation</a:t>
            </a:r>
          </a:p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Prototype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tracking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Conventions (naming revisited)</a:t>
            </a:r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Evaluation/Analysis framework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Kalman</a:t>
            </a: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fitter for decays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 of new/old tracker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Hit reconstruction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vertex finders</a:t>
            </a:r>
            <a:endParaRPr lang="en-US" sz="16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7344816" cy="417646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CMM measurements + related work for PXL fixture and prototype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sectors</a:t>
            </a:r>
          </a:p>
          <a:p>
            <a:pPr marL="0" indent="0">
              <a:buNone/>
            </a:pPr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In view of Leo’s schedule for real prototype sector building (~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october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2012)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Requires pre-Prototype sector to be build</a:t>
            </a:r>
          </a:p>
          <a:p>
            <a:pPr marL="742867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 assume we can start immediately after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is done</a:t>
            </a:r>
          </a:p>
          <a:p>
            <a:pPr marL="742867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Bob needs to have model in place (?)</a:t>
            </a:r>
          </a:p>
          <a:p>
            <a:pPr marL="399967" lvl="1" indent="0">
              <a:buNone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99967" lvl="1" indent="0">
              <a:buNone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It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is getting tight</a:t>
            </a:r>
          </a:p>
          <a:p>
            <a:pPr marL="705709" lvl="1" indent="-342900">
              <a:buFont typeface="Arial"/>
              <a:buChar char="•"/>
            </a:pPr>
            <a:r>
              <a:rPr lang="en-US" sz="1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Review in April </a:t>
            </a:r>
            <a:r>
              <a:rPr lang="en-US" sz="1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2012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620688"/>
            <a:ext cx="7200800" cy="172819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HFT Geometry model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update</a:t>
            </a:r>
          </a:p>
          <a:p>
            <a:pPr marL="0" indent="0">
              <a:buNone/>
            </a:pPr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Good progress (</a:t>
            </a:r>
            <a:r>
              <a:rPr lang="en-US" sz="15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Flemming</a:t>
            </a: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/Jonathan/Jason)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Created Y2013 test geometry in CVS (full HFT detector)</a:t>
            </a:r>
            <a:endParaRPr lang="en-US" sz="15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8" y="2780928"/>
            <a:ext cx="5311813" cy="3671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306" y="2780928"/>
            <a:ext cx="3503016" cy="3672408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xl_full_fac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09" y="2690131"/>
            <a:ext cx="3334547" cy="3741055"/>
          </a:xfrm>
          <a:prstGeom prst="rect">
            <a:avLst/>
          </a:prstGeom>
        </p:spPr>
      </p:pic>
      <p:pic>
        <p:nvPicPr>
          <p:cNvPr id="6" name="Picture 5" descr="pixl_sector_agm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38" y="28515"/>
            <a:ext cx="3177762" cy="2951904"/>
          </a:xfrm>
          <a:prstGeom prst="rect">
            <a:avLst/>
          </a:prstGeom>
        </p:spPr>
      </p:pic>
      <p:pic>
        <p:nvPicPr>
          <p:cNvPr id="7" name="Picture 6" descr="pixl_full_side.tiff"/>
          <p:cNvPicPr>
            <a:picLocks noChangeAspect="1"/>
          </p:cNvPicPr>
          <p:nvPr/>
        </p:nvPicPr>
        <p:blipFill rotWithShape="1">
          <a:blip r:embed="rId4"/>
          <a:srcRect l="8322"/>
          <a:stretch/>
        </p:blipFill>
        <p:spPr>
          <a:xfrm>
            <a:off x="0" y="2648857"/>
            <a:ext cx="6092769" cy="3707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64" y="414664"/>
            <a:ext cx="2136636" cy="249423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406167" y="1661780"/>
            <a:ext cx="268620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21326" y="367696"/>
            <a:ext cx="37988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Using </a:t>
            </a:r>
            <a:r>
              <a:rPr lang="en-US" sz="2000" dirty="0" err="1" smtClean="0"/>
              <a:t>Flemming’s</a:t>
            </a:r>
            <a:r>
              <a:rPr lang="en-US" sz="2000" dirty="0" smtClean="0"/>
              <a:t> tool to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ranslate </a:t>
            </a:r>
            <a:r>
              <a:rPr lang="en-US" sz="2000" dirty="0" err="1" smtClean="0"/>
              <a:t>SolidWork</a:t>
            </a:r>
            <a:r>
              <a:rPr lang="en-US" sz="2000" dirty="0" smtClean="0"/>
              <a:t> Model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o a “root” geometry,  the full pixel </a:t>
            </a:r>
          </a:p>
          <a:p>
            <a:r>
              <a:rPr lang="en-US" sz="2000" dirty="0"/>
              <a:t>g</a:t>
            </a:r>
            <a:r>
              <a:rPr lang="en-US" sz="2000" dirty="0" smtClean="0"/>
              <a:t>eometry is implemented</a:t>
            </a:r>
          </a:p>
          <a:p>
            <a:endParaRPr lang="en-US" sz="2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8E1DB2-E436-114C-BB6C-60A34271D7C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Support Tube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3771390" cy="2394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112" y="3812041"/>
            <a:ext cx="6258887" cy="2652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81714" y="1850571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The same is being done for the </a:t>
            </a:r>
            <a:r>
              <a:rPr lang="en-US" sz="2400" dirty="0" smtClean="0"/>
              <a:t>PST</a:t>
            </a:r>
            <a:endParaRPr lang="en-US" sz="24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71CF5-9CC1-A442-B6F0-FFA50AAE124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8287"/>
            <a:ext cx="9144000" cy="5327877"/>
          </a:xfrm>
        </p:spPr>
        <p:txBody>
          <a:bodyPr>
            <a:normAutofit/>
          </a:bodyPr>
          <a:lstStyle/>
          <a:p>
            <a:r>
              <a:rPr lang="en-US" dirty="0" smtClean="0"/>
              <a:t>The pixel detector has been implemented in the new geometry software :</a:t>
            </a:r>
          </a:p>
          <a:p>
            <a:pPr lvl="1"/>
            <a:r>
              <a:rPr lang="en-US" dirty="0" smtClean="0"/>
              <a:t>The pixel is part of the IDSM</a:t>
            </a:r>
          </a:p>
          <a:p>
            <a:pPr lvl="1"/>
            <a:r>
              <a:rPr lang="en-US" dirty="0" smtClean="0"/>
              <a:t>After correct GEANT hits decoding, STAR software reconstruction chain with this new geometry is possible</a:t>
            </a:r>
          </a:p>
          <a:p>
            <a:pPr lvl="1"/>
            <a:r>
              <a:rPr lang="en-US" dirty="0" smtClean="0"/>
              <a:t>To check : ladder numbering</a:t>
            </a:r>
          </a:p>
          <a:p>
            <a:r>
              <a:rPr lang="en-US" dirty="0" smtClean="0"/>
              <a:t>The PST geometry is about to be </a:t>
            </a:r>
            <a:r>
              <a:rPr lang="en-US" dirty="0" smtClean="0"/>
              <a:t>finalized (</a:t>
            </a:r>
            <a:r>
              <a:rPr lang="en-US" dirty="0" err="1" smtClean="0"/>
              <a:t>clean-up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Next steps :</a:t>
            </a:r>
          </a:p>
          <a:p>
            <a:pPr lvl="1"/>
            <a:r>
              <a:rPr lang="en-US" dirty="0" smtClean="0"/>
              <a:t>Implement the PST within the IDSM</a:t>
            </a:r>
          </a:p>
          <a:p>
            <a:pPr lvl="1"/>
            <a:r>
              <a:rPr lang="en-US" dirty="0" smtClean="0"/>
              <a:t>Put the correct material for the PST </a:t>
            </a:r>
            <a:r>
              <a:rPr lang="en-US" dirty="0" smtClean="0"/>
              <a:t>structure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Rerun simulations</a:t>
            </a:r>
          </a:p>
          <a:p>
            <a:pPr lvl="1"/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458200" cy="2664296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Slow/Fast PXL response </a:t>
            </a: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simulation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  <a:latin typeface="Comic Sans MS"/>
                <a:cs typeface="Comic Sans MS"/>
              </a:rPr>
              <a:t>IHPC people work on:</a:t>
            </a:r>
            <a:endParaRPr lang="en-US" sz="1600" i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525622" lvl="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CERN data (inclined incidence) can fix most </a:t>
            </a: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parameters</a:t>
            </a:r>
          </a:p>
          <a:p>
            <a:pPr marL="1525622" lvl="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Other issues</a:t>
            </a:r>
          </a:p>
          <a:p>
            <a:pPr marL="1525622" lvl="3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They need/asked for some input from us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982728" lvl="4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had some discussion but nothing definite as answers to them</a:t>
            </a:r>
            <a:endParaRPr lang="en-US" sz="16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3528" y="3212976"/>
            <a:ext cx="3240360" cy="3497678"/>
            <a:chOff x="2555776" y="1196752"/>
            <a:chExt cx="4376911" cy="5392254"/>
          </a:xfrm>
        </p:grpSpPr>
        <p:pic>
          <p:nvPicPr>
            <p:cNvPr id="9" name="Picture 8" descr="phase1_run8_50k_sensor4.bmp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776" y="1196752"/>
              <a:ext cx="4376911" cy="532859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30565" y="5877272"/>
              <a:ext cx="3026273" cy="71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CERN Test beam picture</a:t>
              </a:r>
            </a:p>
            <a:p>
              <a:r>
                <a:rPr lang="en-US" sz="1200" dirty="0">
                  <a:solidFill>
                    <a:srgbClr val="0000FF"/>
                  </a:solidFill>
                </a:rPr>
                <a:t>5</a:t>
              </a:r>
              <a:r>
                <a:rPr lang="en-US" sz="1200" dirty="0" smtClean="0">
                  <a:solidFill>
                    <a:srgbClr val="0000FF"/>
                  </a:solidFill>
                </a:rPr>
                <a:t>0K triggers – single chip 2x2cm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4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8043</TotalTime>
  <Words>548</Words>
  <Application>Microsoft Macintosh PowerPoint</Application>
  <PresentationFormat>On-screen Show (4:3)</PresentationFormat>
  <Paragraphs>100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Blank Presentation</vt:lpstr>
      <vt:lpstr>PowerPoint.Show.8</vt:lpstr>
      <vt:lpstr>Software Update </vt:lpstr>
      <vt:lpstr>Outline (as per Flemming’s email)</vt:lpstr>
      <vt:lpstr>Prioritized list of activities Items in RED were updated since last meeting</vt:lpstr>
      <vt:lpstr>PowerPoint Presentation</vt:lpstr>
      <vt:lpstr>PowerPoint Presentation</vt:lpstr>
      <vt:lpstr>PowerPoint Presentation</vt:lpstr>
      <vt:lpstr>Pixel Support Tube</vt:lpstr>
      <vt:lpstr>PowerPoint Presentation</vt:lpstr>
      <vt:lpstr>PowerPoint Presentation</vt:lpstr>
      <vt:lpstr>PowerPoint Presentation</vt:lpstr>
      <vt:lpstr>Prioritized list of Tasks for next year</vt:lpstr>
      <vt:lpstr>PowerPoint Presentation</vt:lpstr>
      <vt:lpstr>Schedule/Milestones (Flemming)</vt:lpstr>
      <vt:lpstr>Operations support</vt:lpstr>
      <vt:lpstr>Summary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283</cp:revision>
  <cp:lastPrinted>2005-05-03T16:20:45Z</cp:lastPrinted>
  <dcterms:created xsi:type="dcterms:W3CDTF">2010-12-08T17:11:25Z</dcterms:created>
  <dcterms:modified xsi:type="dcterms:W3CDTF">2012-01-10T19:27:46Z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