
<file path=[Content_Types].xml><?xml version="1.0" encoding="utf-8"?>
<Types xmlns="http://schemas.openxmlformats.org/package/2006/content-types">
  <Override PartName="/ppt/slides/slide14.xml" ContentType="application/vnd.openxmlformats-officedocument.presentationml.slide+xml"/>
  <Override PartName="/ppt/slides/slide33.xml" ContentType="application/vnd.openxmlformats-officedocument.presentationml.slide+xml"/>
  <Override PartName="/ppt/slides/slide52.xml" ContentType="application/vnd.openxmlformats-officedocument.presentationml.slide+xml"/>
  <Override PartName="/ppt/slides/slide49.xml" ContentType="application/vnd.openxmlformats-officedocument.presentationml.slide+xml"/>
  <Default Extension="bin" ContentType="application/vnd.openxmlformats-officedocument.presentationml.printerSettings"/>
  <Override PartName="/ppt/notesSlides/notesSlide30.xml" ContentType="application/vnd.openxmlformats-officedocument.presentationml.notesSlide+xml"/>
  <Override PartName="/ppt/notesSlides/notesSlide13.xml" ContentType="application/vnd.openxmlformats-officedocument.presentationml.notesSlide+xml"/>
  <Default Extension="wmf" ContentType="image/x-wmf"/>
  <Override PartName="/ppt/notesSlides/notesSlide29.xml" ContentType="application/vnd.openxmlformats-officedocument.presentationml.notesSlide+xml"/>
  <Override PartName="/ppt/notesSlides/notesSlide2.xml" ContentType="application/vnd.openxmlformats-officedocument.presentationml.notesSlide+xml"/>
  <Override PartName="/ppt/slides/slide18.xml" ContentType="application/vnd.openxmlformats-officedocument.presentationml.slide+xml"/>
  <Override PartName="/ppt/slides/slide37.xml" ContentType="application/vnd.openxmlformats-officedocument.presentationml.slide+xml"/>
  <Override PartName="/ppt/slides/slide56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34.xml" ContentType="application/vnd.openxmlformats-officedocument.presentationml.notesSlide+xml"/>
  <Override PartName="/ppt/slides/slide23.xml" ContentType="application/vnd.openxmlformats-officedocument.presentationml.slide+xml"/>
  <Override PartName="/ppt/slides/slide42.xml" ContentType="application/vnd.openxmlformats-officedocument.presentationml.slide+xml"/>
  <Override PartName="/ppt/slides/slide61.xml" ContentType="application/vnd.openxmlformats-officedocument.presentationml.slide+xml"/>
  <Override PartName="/ppt/theme/theme1.xml" ContentType="application/vnd.openxmlformats-officedocument.theme+xml"/>
  <Override PartName="/ppt/notesSlides/notesSlide17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22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s/slide27.xml" ContentType="application/vnd.openxmlformats-officedocument.presentationml.slide+xml"/>
  <Override PartName="/ppt/slides/slide11.xml" ContentType="application/vnd.openxmlformats-officedocument.presentationml.slide+xml"/>
  <Override PartName="/ppt/slides/slide65.xml" ContentType="application/vnd.openxmlformats-officedocument.presentationml.slide+xml"/>
  <Override PartName="/ppt/slides/slide46.xml" ContentType="application/vnd.openxmlformats-officedocument.presentationml.slide+xml"/>
  <Override PartName="/ppt/notesSlides/notesSlide41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5.xml" ContentType="application/vnd.openxmlformats-officedocument.presentationml.notesSlide+xml"/>
  <Override PartName="/ppt/slides/slide15.xml" ContentType="application/vnd.openxmlformats-officedocument.presentationml.slide+xml"/>
  <Override PartName="/ppt/slides/slide34.xml" ContentType="application/vnd.openxmlformats-officedocument.presentationml.slide+xml"/>
  <Override PartName="/ppt/slides/slide53.xml" ContentType="application/vnd.openxmlformats-officedocument.presentationml.slide+xml"/>
  <Override PartName="/ppt/notesSlides/notesSlide31.xml" ContentType="application/vnd.openxmlformats-officedocument.presentationml.notesSlide+xml"/>
  <Override PartName="/ppt/notesSlides/notesSlide50.xml" ContentType="application/vnd.openxmlformats-officedocument.presentationml.notes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notesSlides/notesSlide14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19.xml" ContentType="application/vnd.openxmlformats-officedocument.presentationml.slide+xml"/>
  <Override PartName="/ppt/slides/slide38.xml" ContentType="application/vnd.openxmlformats-officedocument.presentationml.slide+xml"/>
  <Override PartName="/ppt/slides/slide57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4.xml" ContentType="application/vnd.openxmlformats-officedocument.presentationml.slide+xml"/>
  <Override PartName="/ppt/slideLayouts/slideLayout2.xml" ContentType="application/vnd.openxmlformats-officedocument.presentationml.slideLayout+xml"/>
  <Override PartName="/ppt/notesSlides/notesSlide35.xml" ContentType="application/vnd.openxmlformats-officedocument.presentationml.notesSlide+xml"/>
  <Override PartName="/ppt/slides/slide24.xml" ContentType="application/vnd.openxmlformats-officedocument.presentationml.slide+xml"/>
  <Override PartName="/ppt/slides/slide43.xml" ContentType="application/vnd.openxmlformats-officedocument.presentationml.slide+xml"/>
  <Override PartName="/ppt/slides/slide62.xml" ContentType="application/vnd.openxmlformats-officedocument.presentationml.slide+xml"/>
  <Override PartName="/ppt/charts/chart1.xml" ContentType="application/vnd.openxmlformats-officedocument.drawingml.chart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notesSlides/notesSlide18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ppt/notesSlides/notesSlide7.xml" ContentType="application/vnd.openxmlformats-officedocument.presentationml.notesSlide+xml"/>
  <Default Extension="jpeg" ContentType="image/jpeg"/>
  <Override PartName="/ppt/notesSlides/notesSlide23.xml" ContentType="application/vnd.openxmlformats-officedocument.presentationml.notesSlide+xml"/>
  <Default Extension="vml" ContentType="application/vnd.openxmlformats-officedocument.vmlDrawing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s/slide28.xml" ContentType="application/vnd.openxmlformats-officedocument.presentationml.slide+xml"/>
  <Override PartName="/ppt/slides/slide50.xml" ContentType="application/vnd.openxmlformats-officedocument.presentationml.slide+xml"/>
  <Override PartName="/ppt/slides/slide66.xml" ContentType="application/vnd.openxmlformats-officedocument.presentationml.slide+xml"/>
  <Override PartName="/ppt/slides/slide47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9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42.xml" ContentType="application/vnd.openxmlformats-officedocument.presentationml.notesSlide+xml"/>
  <Override PartName="/ppt/notesSlides/notesSlide11.xml" ContentType="application/vnd.openxmlformats-officedocument.presentationml.notesSlide+xml"/>
  <Default Extension="rels" ContentType="application/vnd.openxmlformats-package.relationships+xml"/>
  <Override PartName="/ppt/notesSlides/notesSlide27.xml" ContentType="application/vnd.openxmlformats-officedocument.presentationml.notesSlide+xml"/>
  <Override PartName="/ppt/notesSlides/notesSlide46.xml" ContentType="application/vnd.openxmlformats-officedocument.presentationml.notesSlide+xml"/>
  <Override PartName="/ppt/slides/slide16.xml" ContentType="application/vnd.openxmlformats-officedocument.presentationml.slide+xml"/>
  <Override PartName="/ppt/slides/slide35.xml" ContentType="application/vnd.openxmlformats-officedocument.presentationml.slide+xml"/>
  <Override PartName="/ppt/slides/slide54.xml" ContentType="application/vnd.openxmlformats-officedocument.presentationml.slide+xml"/>
  <Override PartName="/ppt/slides/slide1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21.xml" ContentType="application/vnd.openxmlformats-officedocument.presentationml.slide+xml"/>
  <Override PartName="/ppt/slides/slide40.xml" ContentType="application/vnd.openxmlformats-officedocument.presentationml.slide+xml"/>
  <Override PartName="/ppt/notesSlides/notesSlide15.xml" ContentType="application/vnd.openxmlformats-officedocument.presentationml.notesSlide+xml"/>
  <Override PartName="/ppt/notesSlides/notesSlide4.xml" ContentType="application/vnd.openxmlformats-officedocument.presentationml.notesSlide+xml"/>
  <Override PartName="/ppt/slides/slide39.xml" ContentType="application/vnd.openxmlformats-officedocument.presentationml.slide+xml"/>
  <Override PartName="/ppt/slides/slide58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s/slide25.xml" ContentType="application/vnd.openxmlformats-officedocument.presentationml.slide+xml"/>
  <Override PartName="/ppt/slides/slide44.xml" ContentType="application/vnd.openxmlformats-officedocument.presentationml.slide+xml"/>
  <Override PartName="/ppt/charts/chart2.xml" ContentType="application/vnd.openxmlformats-officedocument.drawingml.chart+xml"/>
  <Override PartName="/ppt/theme/theme3.xml" ContentType="application/vnd.openxmlformats-officedocument.theme+xml"/>
  <Override PartName="/ppt/slides/slide63.xml" ContentType="application/vnd.openxmlformats-officedocument.presentationml.slide+xml"/>
  <Default Extension="doc" ContentType="application/msword"/>
  <Override PartName="/ppt/notesSlides/notesSlide19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24.xml" ContentType="application/vnd.openxmlformats-officedocument.presentationml.notesSlide+xml"/>
  <Override PartName="/ppt/slides/slide9.xml" ContentType="application/vnd.openxmlformats-officedocument.presentationml.slide+xml"/>
  <Override PartName="/ppt/slides/slide13.xml" ContentType="application/vnd.openxmlformats-officedocument.presentationml.slide+xml"/>
  <Default Extension="xml" ContentType="application/xml"/>
  <Override PartName="/ppt/tableStyles.xml" ContentType="application/vnd.openxmlformats-officedocument.presentationml.tableStyles+xml"/>
  <Override PartName="/ppt/slides/slide51.xml" ContentType="application/vnd.openxmlformats-officedocument.presentationml.slide+xml"/>
  <Override PartName="/ppt/slides/slide67.xml" ContentType="application/vnd.openxmlformats-officedocument.presentationml.slide+xml"/>
  <Override PartName="/ppt/slides/slide48.xml" ContentType="application/vnd.openxmlformats-officedocument.presentationml.slide+xml"/>
  <Override PartName="/ppt/notesSlides/notesSlide10.xml" ContentType="application/vnd.openxmlformats-officedocument.presentationml.notesSlide+xml"/>
  <Override PartName="/ppt/slideLayouts/slideLayout7.xml" ContentType="application/vnd.openxmlformats-officedocument.presentationml.slideLayout+xml"/>
  <Override PartName="/ppt/viewProps.xml" ContentType="application/vnd.openxmlformats-officedocument.presentationml.viewProps+xml"/>
  <Override PartName="/ppt/slides/slide32.xml" ContentType="application/vnd.openxmlformats-officedocument.presentationml.slide+xml"/>
  <Override PartName="/ppt/slides/slide29.xml" ContentType="application/vnd.openxmlformats-officedocument.presentationml.slide+xml"/>
  <Override PartName="/ppt/notesSlides/notesSlide43.xml" ContentType="application/vnd.openxmlformats-officedocument.presentationml.notesSlide+xml"/>
  <Override PartName="/docProps/app.xml" ContentType="application/vnd.openxmlformats-officedocument.extended-properties+xml"/>
  <Override PartName="/ppt/notesMasters/notesMaster1.xml" ContentType="application/vnd.openxmlformats-officedocument.presentationml.notesMaster+xml"/>
  <Override PartName="/ppt/notesSlides/notesSlide12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17.xml" ContentType="application/vnd.openxmlformats-officedocument.presentationml.slide+xml"/>
  <Override PartName="/ppt/slides/slide36.xml" ContentType="application/vnd.openxmlformats-officedocument.presentationml.slide+xml"/>
  <Override PartName="/ppt/slides/slide55.xml" ContentType="application/vnd.openxmlformats-officedocument.presentationml.slide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notesSlides/notesSlide33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2.xml" ContentType="application/vnd.openxmlformats-officedocument.presentationml.slide+xml"/>
  <Override PartName="/ppt/slides/slide41.xml" ContentType="application/vnd.openxmlformats-officedocument.presentationml.slide+xml"/>
  <Override PartName="/ppt/slides/slide60.xml" ContentType="application/vnd.openxmlformats-officedocument.presentationml.slide+xml"/>
  <Override PartName="/ppt/notesSlides/notesSlide16.xml" ContentType="application/vnd.openxmlformats-officedocument.presentationml.notesSlide+xml"/>
  <Override PartName="/ppt/notesSlides/notesSlide5.xml" ContentType="application/vnd.openxmlformats-officedocument.presentationml.notesSlide+xml"/>
  <Override PartName="/ppt/slides/slide59.xml" ContentType="application/vnd.openxmlformats-officedocument.presentationml.slide+xml"/>
  <Default Extension="pict" ContentType="image/pict"/>
  <Override PartName="/ppt/notesSlides/notesSlide2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s/slide10.xml" ContentType="application/vnd.openxmlformats-officedocument.presentationml.slide+xml"/>
  <Override PartName="/ppt/slides/slide26.xml" ContentType="application/vnd.openxmlformats-officedocument.presentationml.slide+xml"/>
  <Override PartName="/ppt/slides/slide45.xml" ContentType="application/vnd.openxmlformats-officedocument.presentationml.slide+xml"/>
  <Override PartName="/ppt/slides/slide64.xml" ContentType="application/vnd.openxmlformats-officedocument.presentationml.slide+xml"/>
  <Override PartName="/ppt/slides/slide6.xml" ContentType="application/vnd.openxmlformats-officedocument.presentationml.slide+xml"/>
  <Override PartName="/ppt/notesSlides/notesSlide40.xml" ContentType="application/vnd.openxmlformats-officedocument.presentationml.notesSlide+xml"/>
  <Override PartName="/ppt/charts/chart3.xml" ContentType="application/vnd.openxmlformats-officedocument.drawingml.chart+xml"/>
  <Default Extension="pdf" ContentType="application/pdf"/>
  <Override PartName="/ppt/notesSlides/notesSlide39.xml" ContentType="application/vnd.openxmlformats-officedocument.presentationml.notesSlide+xml"/>
  <Default Extension="png" ContentType="image/png"/>
  <Override PartName="/ppt/notesSlides/notesSlide25.xml" ContentType="application/vnd.openxmlformats-officedocument.presentationml.notesSlide+xml"/>
  <Override PartName="/ppt/notesSlides/notesSlide44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SpecialPlsOnTitleSld="0" strictFirstAndLastChars="0" saveSubsetFonts="1">
  <p:sldMasterIdLst>
    <p:sldMasterId id="2147483804" r:id="rId1"/>
  </p:sldMasterIdLst>
  <p:notesMasterIdLst>
    <p:notesMasterId r:id="rId69"/>
  </p:notesMasterIdLst>
  <p:handoutMasterIdLst>
    <p:handoutMasterId r:id="rId70"/>
  </p:handoutMasterIdLst>
  <p:sldIdLst>
    <p:sldId id="280" r:id="rId2"/>
    <p:sldId id="300" r:id="rId3"/>
    <p:sldId id="299" r:id="rId4"/>
    <p:sldId id="323" r:id="rId5"/>
    <p:sldId id="312" r:id="rId6"/>
    <p:sldId id="329" r:id="rId7"/>
    <p:sldId id="325" r:id="rId8"/>
    <p:sldId id="292" r:id="rId9"/>
    <p:sldId id="281" r:id="rId10"/>
    <p:sldId id="298" r:id="rId11"/>
    <p:sldId id="270" r:id="rId12"/>
    <p:sldId id="274" r:id="rId13"/>
    <p:sldId id="297" r:id="rId14"/>
    <p:sldId id="275" r:id="rId15"/>
    <p:sldId id="327" r:id="rId16"/>
    <p:sldId id="328" r:id="rId17"/>
    <p:sldId id="278" r:id="rId18"/>
    <p:sldId id="310" r:id="rId19"/>
    <p:sldId id="324" r:id="rId20"/>
    <p:sldId id="287" r:id="rId21"/>
    <p:sldId id="265" r:id="rId22"/>
    <p:sldId id="321" r:id="rId23"/>
    <p:sldId id="315" r:id="rId24"/>
    <p:sldId id="320" r:id="rId25"/>
    <p:sldId id="291" r:id="rId26"/>
    <p:sldId id="294" r:id="rId27"/>
    <p:sldId id="326" r:id="rId28"/>
    <p:sldId id="302" r:id="rId29"/>
    <p:sldId id="303" r:id="rId30"/>
    <p:sldId id="264" r:id="rId31"/>
    <p:sldId id="301" r:id="rId32"/>
    <p:sldId id="296" r:id="rId33"/>
    <p:sldId id="318" r:id="rId34"/>
    <p:sldId id="309" r:id="rId35"/>
    <p:sldId id="333" r:id="rId36"/>
    <p:sldId id="330" r:id="rId37"/>
    <p:sldId id="332" r:id="rId38"/>
    <p:sldId id="334" r:id="rId39"/>
    <p:sldId id="335" r:id="rId40"/>
    <p:sldId id="336" r:id="rId41"/>
    <p:sldId id="311" r:id="rId42"/>
    <p:sldId id="284" r:id="rId43"/>
    <p:sldId id="279" r:id="rId44"/>
    <p:sldId id="316" r:id="rId45"/>
    <p:sldId id="314" r:id="rId46"/>
    <p:sldId id="267" r:id="rId47"/>
    <p:sldId id="273" r:id="rId48"/>
    <p:sldId id="256" r:id="rId49"/>
    <p:sldId id="258" r:id="rId50"/>
    <p:sldId id="261" r:id="rId51"/>
    <p:sldId id="285" r:id="rId52"/>
    <p:sldId id="277" r:id="rId53"/>
    <p:sldId id="269" r:id="rId54"/>
    <p:sldId id="271" r:id="rId55"/>
    <p:sldId id="272" r:id="rId56"/>
    <p:sldId id="259" r:id="rId57"/>
    <p:sldId id="260" r:id="rId58"/>
    <p:sldId id="282" r:id="rId59"/>
    <p:sldId id="293" r:id="rId60"/>
    <p:sldId id="305" r:id="rId61"/>
    <p:sldId id="288" r:id="rId62"/>
    <p:sldId id="289" r:id="rId63"/>
    <p:sldId id="308" r:id="rId64"/>
    <p:sldId id="286" r:id="rId65"/>
    <p:sldId id="322" r:id="rId66"/>
    <p:sldId id="295" r:id="rId67"/>
    <p:sldId id="268" r:id="rId6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hiddenSlides="1"/>
  <p:clrMru>
    <a:srgbClr val="117875"/>
    <a:srgbClr val="205DE7"/>
    <a:srgbClr val="62C260"/>
    <a:srgbClr val="00FF00"/>
  </p:clrMru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SorterView">
  <p:normalViewPr showOutlineIcons="0">
    <p:restoredLeft sz="22827" autoAdjust="0"/>
    <p:restoredTop sz="95791" autoAdjust="0"/>
  </p:normalViewPr>
  <p:slideViewPr>
    <p:cSldViewPr>
      <p:cViewPr>
        <p:scale>
          <a:sx n="100" d="100"/>
          <a:sy n="100" d="100"/>
        </p:scale>
        <p:origin x="-976" y="-1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2442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notesMaster" Target="notesMasters/notesMaster1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handoutMaster" Target="handoutMasters/handoutMaster1.xml"/><Relationship Id="rId71" Type="http://schemas.openxmlformats.org/officeDocument/2006/relationships/printerSettings" Target="printerSettings/printerSettings1.bin"/><Relationship Id="rId72" Type="http://schemas.openxmlformats.org/officeDocument/2006/relationships/presProps" Target="presProp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73" Type="http://schemas.openxmlformats.org/officeDocument/2006/relationships/viewProps" Target="viewProps.xml"/><Relationship Id="rId74" Type="http://schemas.openxmlformats.org/officeDocument/2006/relationships/theme" Target="theme/theme1.xml"/><Relationship Id="rId75" Type="http://schemas.openxmlformats.org/officeDocument/2006/relationships/tableStyles" Target="tableStyles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BNL:STAR:SSD:simulate%20dead%20time:dead%20time%20char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BNL:STAR:SSD:simulate%20dead%20time:dead%20time%20chart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BNL:STAR:SSD:CD-1%20rehearsal:HFT%20Summary%20Costs%20Drastic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"/>
  <c:chart>
    <c:autoTitleDeleted val="1"/>
    <c:plotArea>
      <c:layout>
        <c:manualLayout>
          <c:layoutTarget val="inner"/>
          <c:xMode val="edge"/>
          <c:yMode val="edge"/>
          <c:x val="0.0938139875372721"/>
          <c:y val="0.039436953942401"/>
          <c:w val="0.721997408551779"/>
          <c:h val="0.867658022105035"/>
        </c:manualLayout>
      </c:layout>
      <c:scatterChart>
        <c:scatterStyle val="lineMarker"/>
        <c:ser>
          <c:idx val="0"/>
          <c:order val="0"/>
          <c:tx>
            <c:v>1 buffer</c:v>
          </c:tx>
          <c:spPr>
            <a:ln w="28575">
              <a:noFill/>
            </a:ln>
          </c:spPr>
          <c:xVal>
            <c:numRef>
              <c:f>'Not zero suppressed'!$D$2:$E$26</c:f>
              <c:numCache>
                <c:formatCode>General</c:formatCode>
                <c:ptCount val="25"/>
                <c:pt idx="0">
                  <c:v>100.0</c:v>
                </c:pt>
                <c:pt idx="1">
                  <c:v>150.0</c:v>
                </c:pt>
                <c:pt idx="2">
                  <c:v>200.0</c:v>
                </c:pt>
                <c:pt idx="3">
                  <c:v>250.0</c:v>
                </c:pt>
                <c:pt idx="4">
                  <c:v>300.0</c:v>
                </c:pt>
                <c:pt idx="5">
                  <c:v>350.0</c:v>
                </c:pt>
                <c:pt idx="6">
                  <c:v>400.0</c:v>
                </c:pt>
                <c:pt idx="7">
                  <c:v>450.0</c:v>
                </c:pt>
                <c:pt idx="8">
                  <c:v>500.0</c:v>
                </c:pt>
                <c:pt idx="9">
                  <c:v>550.0</c:v>
                </c:pt>
                <c:pt idx="10">
                  <c:v>600.0</c:v>
                </c:pt>
                <c:pt idx="11">
                  <c:v>650.0</c:v>
                </c:pt>
                <c:pt idx="12">
                  <c:v>700.0</c:v>
                </c:pt>
                <c:pt idx="13">
                  <c:v>750.0</c:v>
                </c:pt>
                <c:pt idx="14">
                  <c:v>800.0</c:v>
                </c:pt>
                <c:pt idx="15">
                  <c:v>850.0</c:v>
                </c:pt>
                <c:pt idx="16">
                  <c:v>900.0</c:v>
                </c:pt>
                <c:pt idx="17">
                  <c:v>950.0</c:v>
                </c:pt>
                <c:pt idx="18">
                  <c:v>1000.0</c:v>
                </c:pt>
                <c:pt idx="19">
                  <c:v>1050.0</c:v>
                </c:pt>
                <c:pt idx="20">
                  <c:v>1100.0</c:v>
                </c:pt>
                <c:pt idx="21">
                  <c:v>1150.0</c:v>
                </c:pt>
                <c:pt idx="22">
                  <c:v>1200.0</c:v>
                </c:pt>
                <c:pt idx="23">
                  <c:v>1250.0</c:v>
                </c:pt>
                <c:pt idx="24">
                  <c:v>1300.0</c:v>
                </c:pt>
              </c:numCache>
            </c:numRef>
          </c:xVal>
          <c:yVal>
            <c:numRef>
              <c:f>'Not zero suppressed'!$F$2:$F$26</c:f>
              <c:numCache>
                <c:formatCode>General</c:formatCode>
                <c:ptCount val="25"/>
                <c:pt idx="0">
                  <c:v>6.25</c:v>
                </c:pt>
                <c:pt idx="1">
                  <c:v>8.98</c:v>
                </c:pt>
                <c:pt idx="2">
                  <c:v>12.0</c:v>
                </c:pt>
                <c:pt idx="3">
                  <c:v>14.11</c:v>
                </c:pt>
                <c:pt idx="4">
                  <c:v>16.94</c:v>
                </c:pt>
                <c:pt idx="5">
                  <c:v>18.76</c:v>
                </c:pt>
                <c:pt idx="6">
                  <c:v>21.72</c:v>
                </c:pt>
                <c:pt idx="7">
                  <c:v>23.31</c:v>
                </c:pt>
                <c:pt idx="8">
                  <c:v>24.88</c:v>
                </c:pt>
                <c:pt idx="9">
                  <c:v>27.21</c:v>
                </c:pt>
                <c:pt idx="10">
                  <c:v>29.03</c:v>
                </c:pt>
                <c:pt idx="11">
                  <c:v>30.0</c:v>
                </c:pt>
                <c:pt idx="12">
                  <c:v>31.69</c:v>
                </c:pt>
                <c:pt idx="13">
                  <c:v>33.28</c:v>
                </c:pt>
                <c:pt idx="14">
                  <c:v>34.85</c:v>
                </c:pt>
                <c:pt idx="15">
                  <c:v>36.04</c:v>
                </c:pt>
                <c:pt idx="16">
                  <c:v>37.22</c:v>
                </c:pt>
                <c:pt idx="17">
                  <c:v>39.53</c:v>
                </c:pt>
                <c:pt idx="18">
                  <c:v>40.09</c:v>
                </c:pt>
                <c:pt idx="19">
                  <c:v>40.94</c:v>
                </c:pt>
                <c:pt idx="20">
                  <c:v>41.76</c:v>
                </c:pt>
                <c:pt idx="21">
                  <c:v>43.33</c:v>
                </c:pt>
                <c:pt idx="22">
                  <c:v>45.1</c:v>
                </c:pt>
                <c:pt idx="23">
                  <c:v>45.19</c:v>
                </c:pt>
                <c:pt idx="24">
                  <c:v>45.83</c:v>
                </c:pt>
              </c:numCache>
            </c:numRef>
          </c:yVal>
        </c:ser>
        <c:ser>
          <c:idx val="1"/>
          <c:order val="1"/>
          <c:tx>
            <c:v>2 buffers</c:v>
          </c:tx>
          <c:spPr>
            <a:ln w="28575">
              <a:noFill/>
            </a:ln>
          </c:spPr>
          <c:xVal>
            <c:numRef>
              <c:f>'Not zero suppressed'!$D$27:$E$51</c:f>
              <c:numCache>
                <c:formatCode>General</c:formatCode>
                <c:ptCount val="25"/>
                <c:pt idx="0">
                  <c:v>100.0</c:v>
                </c:pt>
                <c:pt idx="1">
                  <c:v>150.0</c:v>
                </c:pt>
                <c:pt idx="2">
                  <c:v>200.0</c:v>
                </c:pt>
                <c:pt idx="3">
                  <c:v>250.0</c:v>
                </c:pt>
                <c:pt idx="4">
                  <c:v>300.0</c:v>
                </c:pt>
                <c:pt idx="5">
                  <c:v>350.0</c:v>
                </c:pt>
                <c:pt idx="6">
                  <c:v>400.0</c:v>
                </c:pt>
                <c:pt idx="7">
                  <c:v>450.0</c:v>
                </c:pt>
                <c:pt idx="8">
                  <c:v>500.0</c:v>
                </c:pt>
                <c:pt idx="9">
                  <c:v>550.0</c:v>
                </c:pt>
                <c:pt idx="10">
                  <c:v>600.0</c:v>
                </c:pt>
                <c:pt idx="11">
                  <c:v>650.0</c:v>
                </c:pt>
                <c:pt idx="12">
                  <c:v>700.0</c:v>
                </c:pt>
                <c:pt idx="13">
                  <c:v>750.0</c:v>
                </c:pt>
                <c:pt idx="14">
                  <c:v>800.0</c:v>
                </c:pt>
                <c:pt idx="15">
                  <c:v>850.0</c:v>
                </c:pt>
                <c:pt idx="16">
                  <c:v>900.0</c:v>
                </c:pt>
                <c:pt idx="17">
                  <c:v>950.0</c:v>
                </c:pt>
                <c:pt idx="18">
                  <c:v>1000.0</c:v>
                </c:pt>
                <c:pt idx="19">
                  <c:v>1050.0</c:v>
                </c:pt>
                <c:pt idx="20">
                  <c:v>1100.0</c:v>
                </c:pt>
                <c:pt idx="21">
                  <c:v>1150.0</c:v>
                </c:pt>
                <c:pt idx="22">
                  <c:v>1200.0</c:v>
                </c:pt>
                <c:pt idx="23">
                  <c:v>1250.0</c:v>
                </c:pt>
                <c:pt idx="24">
                  <c:v>1300.0</c:v>
                </c:pt>
              </c:numCache>
            </c:numRef>
          </c:xVal>
          <c:yVal>
            <c:numRef>
              <c:f>'Not zero suppressed'!$F$27:$F$51</c:f>
              <c:numCache>
                <c:formatCode>General</c:formatCode>
                <c:ptCount val="25"/>
                <c:pt idx="0">
                  <c:v>1.61</c:v>
                </c:pt>
                <c:pt idx="1">
                  <c:v>2.78</c:v>
                </c:pt>
                <c:pt idx="2">
                  <c:v>3.61</c:v>
                </c:pt>
                <c:pt idx="3">
                  <c:v>4.359999999999998</c:v>
                </c:pt>
                <c:pt idx="4">
                  <c:v>5.29</c:v>
                </c:pt>
                <c:pt idx="5">
                  <c:v>6.04</c:v>
                </c:pt>
                <c:pt idx="6">
                  <c:v>7.21</c:v>
                </c:pt>
                <c:pt idx="7">
                  <c:v>8.1</c:v>
                </c:pt>
                <c:pt idx="8">
                  <c:v>9.140000000000001</c:v>
                </c:pt>
                <c:pt idx="9">
                  <c:v>9.88</c:v>
                </c:pt>
                <c:pt idx="10">
                  <c:v>10.98</c:v>
                </c:pt>
                <c:pt idx="11">
                  <c:v>12.14</c:v>
                </c:pt>
                <c:pt idx="12">
                  <c:v>12.41</c:v>
                </c:pt>
                <c:pt idx="13">
                  <c:v>13.58</c:v>
                </c:pt>
                <c:pt idx="14">
                  <c:v>14.54</c:v>
                </c:pt>
                <c:pt idx="15">
                  <c:v>15.4</c:v>
                </c:pt>
                <c:pt idx="16">
                  <c:v>15.67</c:v>
                </c:pt>
                <c:pt idx="17">
                  <c:v>17.11</c:v>
                </c:pt>
                <c:pt idx="18">
                  <c:v>18.51</c:v>
                </c:pt>
                <c:pt idx="19">
                  <c:v>18.51</c:v>
                </c:pt>
                <c:pt idx="20">
                  <c:v>19.78</c:v>
                </c:pt>
                <c:pt idx="21">
                  <c:v>21.02</c:v>
                </c:pt>
                <c:pt idx="22">
                  <c:v>21.84</c:v>
                </c:pt>
                <c:pt idx="23">
                  <c:v>22.22</c:v>
                </c:pt>
                <c:pt idx="24">
                  <c:v>23.38</c:v>
                </c:pt>
              </c:numCache>
            </c:numRef>
          </c:yVal>
        </c:ser>
        <c:ser>
          <c:idx val="2"/>
          <c:order val="2"/>
          <c:tx>
            <c:v>3 buffers</c:v>
          </c:tx>
          <c:spPr>
            <a:ln w="28575">
              <a:noFill/>
            </a:ln>
          </c:spPr>
          <c:xVal>
            <c:numRef>
              <c:f>'Not zero suppressed'!$D$52:$D$76</c:f>
              <c:numCache>
                <c:formatCode>General</c:formatCode>
                <c:ptCount val="25"/>
                <c:pt idx="0">
                  <c:v>100.0</c:v>
                </c:pt>
                <c:pt idx="1">
                  <c:v>150.0</c:v>
                </c:pt>
                <c:pt idx="2">
                  <c:v>200.0</c:v>
                </c:pt>
                <c:pt idx="3">
                  <c:v>250.0</c:v>
                </c:pt>
                <c:pt idx="4">
                  <c:v>300.0</c:v>
                </c:pt>
                <c:pt idx="5">
                  <c:v>350.0</c:v>
                </c:pt>
                <c:pt idx="6">
                  <c:v>400.0</c:v>
                </c:pt>
                <c:pt idx="7">
                  <c:v>450.0</c:v>
                </c:pt>
                <c:pt idx="8">
                  <c:v>500.0</c:v>
                </c:pt>
                <c:pt idx="9">
                  <c:v>550.0</c:v>
                </c:pt>
                <c:pt idx="10">
                  <c:v>600.0</c:v>
                </c:pt>
                <c:pt idx="11">
                  <c:v>650.0</c:v>
                </c:pt>
                <c:pt idx="12">
                  <c:v>700.0</c:v>
                </c:pt>
                <c:pt idx="13">
                  <c:v>750.0</c:v>
                </c:pt>
                <c:pt idx="14">
                  <c:v>800.0</c:v>
                </c:pt>
                <c:pt idx="15">
                  <c:v>850.0</c:v>
                </c:pt>
                <c:pt idx="16">
                  <c:v>900.0</c:v>
                </c:pt>
                <c:pt idx="17">
                  <c:v>950.0</c:v>
                </c:pt>
                <c:pt idx="18">
                  <c:v>1000.0</c:v>
                </c:pt>
                <c:pt idx="19">
                  <c:v>1050.0</c:v>
                </c:pt>
                <c:pt idx="20">
                  <c:v>1100.0</c:v>
                </c:pt>
                <c:pt idx="21">
                  <c:v>1150.0</c:v>
                </c:pt>
                <c:pt idx="22">
                  <c:v>1200.0</c:v>
                </c:pt>
                <c:pt idx="23">
                  <c:v>1250.0</c:v>
                </c:pt>
                <c:pt idx="24">
                  <c:v>1300.0</c:v>
                </c:pt>
              </c:numCache>
            </c:numRef>
          </c:xVal>
          <c:yVal>
            <c:numRef>
              <c:f>'Not zero suppressed'!$F$52:$F$76</c:f>
              <c:numCache>
                <c:formatCode>General</c:formatCode>
                <c:ptCount val="25"/>
                <c:pt idx="0">
                  <c:v>1.66</c:v>
                </c:pt>
                <c:pt idx="1">
                  <c:v>2.7</c:v>
                </c:pt>
                <c:pt idx="2">
                  <c:v>3.31</c:v>
                </c:pt>
                <c:pt idx="3">
                  <c:v>4.119999999999997</c:v>
                </c:pt>
                <c:pt idx="4">
                  <c:v>5.319999999999998</c:v>
                </c:pt>
                <c:pt idx="5">
                  <c:v>5.27</c:v>
                </c:pt>
                <c:pt idx="6">
                  <c:v>6.24</c:v>
                </c:pt>
                <c:pt idx="7">
                  <c:v>6.95</c:v>
                </c:pt>
                <c:pt idx="8">
                  <c:v>8.29</c:v>
                </c:pt>
                <c:pt idx="9">
                  <c:v>8.68</c:v>
                </c:pt>
                <c:pt idx="10">
                  <c:v>9.9</c:v>
                </c:pt>
                <c:pt idx="11">
                  <c:v>10.19</c:v>
                </c:pt>
                <c:pt idx="12">
                  <c:v>10.85</c:v>
                </c:pt>
                <c:pt idx="13">
                  <c:v>11.62</c:v>
                </c:pt>
                <c:pt idx="14">
                  <c:v>12.15</c:v>
                </c:pt>
                <c:pt idx="15">
                  <c:v>12.75</c:v>
                </c:pt>
                <c:pt idx="16">
                  <c:v>13.57</c:v>
                </c:pt>
                <c:pt idx="17">
                  <c:v>13.82</c:v>
                </c:pt>
                <c:pt idx="18">
                  <c:v>14.5</c:v>
                </c:pt>
                <c:pt idx="19">
                  <c:v>15.75</c:v>
                </c:pt>
                <c:pt idx="20">
                  <c:v>15.87</c:v>
                </c:pt>
                <c:pt idx="21">
                  <c:v>17.13</c:v>
                </c:pt>
                <c:pt idx="22">
                  <c:v>17.31</c:v>
                </c:pt>
                <c:pt idx="23">
                  <c:v>17.96</c:v>
                </c:pt>
                <c:pt idx="24">
                  <c:v>18.86</c:v>
                </c:pt>
              </c:numCache>
            </c:numRef>
          </c:yVal>
        </c:ser>
        <c:ser>
          <c:idx val="3"/>
          <c:order val="3"/>
          <c:tx>
            <c:v>4 buffers</c:v>
          </c:tx>
          <c:spPr>
            <a:ln w="28575">
              <a:noFill/>
            </a:ln>
          </c:spPr>
          <c:xVal>
            <c:numRef>
              <c:f>'Not zero suppressed'!$D$77:$D$101</c:f>
              <c:numCache>
                <c:formatCode>General</c:formatCode>
                <c:ptCount val="25"/>
                <c:pt idx="0">
                  <c:v>100.0</c:v>
                </c:pt>
                <c:pt idx="1">
                  <c:v>150.0</c:v>
                </c:pt>
                <c:pt idx="2">
                  <c:v>200.0</c:v>
                </c:pt>
                <c:pt idx="3">
                  <c:v>250.0</c:v>
                </c:pt>
                <c:pt idx="4">
                  <c:v>300.0</c:v>
                </c:pt>
                <c:pt idx="5">
                  <c:v>350.0</c:v>
                </c:pt>
                <c:pt idx="6">
                  <c:v>400.0</c:v>
                </c:pt>
                <c:pt idx="7">
                  <c:v>450.0</c:v>
                </c:pt>
                <c:pt idx="8">
                  <c:v>500.0</c:v>
                </c:pt>
                <c:pt idx="9">
                  <c:v>550.0</c:v>
                </c:pt>
                <c:pt idx="10">
                  <c:v>600.0</c:v>
                </c:pt>
                <c:pt idx="11">
                  <c:v>650.0</c:v>
                </c:pt>
                <c:pt idx="12">
                  <c:v>700.0</c:v>
                </c:pt>
                <c:pt idx="13">
                  <c:v>750.0</c:v>
                </c:pt>
                <c:pt idx="14">
                  <c:v>800.0</c:v>
                </c:pt>
                <c:pt idx="15">
                  <c:v>850.0</c:v>
                </c:pt>
                <c:pt idx="16">
                  <c:v>900.0</c:v>
                </c:pt>
                <c:pt idx="17">
                  <c:v>950.0</c:v>
                </c:pt>
                <c:pt idx="18">
                  <c:v>1000.0</c:v>
                </c:pt>
                <c:pt idx="19">
                  <c:v>1050.0</c:v>
                </c:pt>
                <c:pt idx="20">
                  <c:v>1100.0</c:v>
                </c:pt>
                <c:pt idx="21">
                  <c:v>1150.0</c:v>
                </c:pt>
                <c:pt idx="22">
                  <c:v>1200.0</c:v>
                </c:pt>
                <c:pt idx="23">
                  <c:v>1250.0</c:v>
                </c:pt>
                <c:pt idx="24">
                  <c:v>1300.0</c:v>
                </c:pt>
              </c:numCache>
            </c:numRef>
          </c:xVal>
          <c:yVal>
            <c:numRef>
              <c:f>'Not zero suppressed'!$F$77:$F$101</c:f>
              <c:numCache>
                <c:formatCode>General</c:formatCode>
                <c:ptCount val="25"/>
                <c:pt idx="0">
                  <c:v>1.66</c:v>
                </c:pt>
                <c:pt idx="1">
                  <c:v>2.68</c:v>
                </c:pt>
                <c:pt idx="2">
                  <c:v>3.24</c:v>
                </c:pt>
                <c:pt idx="3">
                  <c:v>4.2</c:v>
                </c:pt>
                <c:pt idx="4">
                  <c:v>5.17</c:v>
                </c:pt>
                <c:pt idx="5">
                  <c:v>5.74</c:v>
                </c:pt>
                <c:pt idx="6">
                  <c:v>5.9</c:v>
                </c:pt>
                <c:pt idx="7">
                  <c:v>7.119999999999997</c:v>
                </c:pt>
                <c:pt idx="8">
                  <c:v>7.88</c:v>
                </c:pt>
                <c:pt idx="9">
                  <c:v>8.220000000000001</c:v>
                </c:pt>
                <c:pt idx="10">
                  <c:v>9.2</c:v>
                </c:pt>
                <c:pt idx="11">
                  <c:v>10.19</c:v>
                </c:pt>
                <c:pt idx="12">
                  <c:v>10.99</c:v>
                </c:pt>
                <c:pt idx="13">
                  <c:v>11.25</c:v>
                </c:pt>
                <c:pt idx="14">
                  <c:v>12.6</c:v>
                </c:pt>
                <c:pt idx="15">
                  <c:v>12.99</c:v>
                </c:pt>
                <c:pt idx="16">
                  <c:v>13.47</c:v>
                </c:pt>
                <c:pt idx="17">
                  <c:v>14.4</c:v>
                </c:pt>
                <c:pt idx="18">
                  <c:v>14.16</c:v>
                </c:pt>
                <c:pt idx="19">
                  <c:v>15.14</c:v>
                </c:pt>
                <c:pt idx="20">
                  <c:v>15.94</c:v>
                </c:pt>
                <c:pt idx="21">
                  <c:v>15.8</c:v>
                </c:pt>
                <c:pt idx="22">
                  <c:v>17.56</c:v>
                </c:pt>
                <c:pt idx="23">
                  <c:v>18.09</c:v>
                </c:pt>
                <c:pt idx="24">
                  <c:v>18.15</c:v>
                </c:pt>
              </c:numCache>
            </c:numRef>
          </c:yVal>
        </c:ser>
        <c:axId val="439668056"/>
        <c:axId val="439675448"/>
      </c:scatterChart>
      <c:valAx>
        <c:axId val="439668056"/>
        <c:scaling>
          <c:orientation val="minMax"/>
        </c:scaling>
        <c:axPos val="b"/>
        <c:majorGridlines/>
        <c:title>
          <c:tx>
            <c:rich>
              <a:bodyPr/>
              <a:lstStyle/>
              <a:p>
                <a:pPr>
                  <a:defRPr sz="1200"/>
                </a:pPr>
                <a:r>
                  <a:rPr lang="en-US" sz="1200"/>
                  <a:t>random trigger rate (Hz)</a:t>
                </a:r>
              </a:p>
            </c:rich>
          </c:tx>
          <c:layout/>
        </c:title>
        <c:numFmt formatCode="General" sourceLinked="1"/>
        <c:tickLblPos val="nextTo"/>
        <c:crossAx val="439675448"/>
        <c:crosses val="autoZero"/>
        <c:crossBetween val="midCat"/>
      </c:valAx>
      <c:valAx>
        <c:axId val="439675448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 sz="1200"/>
                </a:pPr>
                <a:r>
                  <a:rPr lang="en-US" sz="1200"/>
                  <a:t>Dead time (%)</a:t>
                </a:r>
              </a:p>
            </c:rich>
          </c:tx>
          <c:layout/>
        </c:title>
        <c:numFmt formatCode="General" sourceLinked="1"/>
        <c:tickLblPos val="nextTo"/>
        <c:crossAx val="439668056"/>
        <c:crosses val="autoZero"/>
        <c:crossBetween val="midCat"/>
      </c:valAx>
    </c:plotArea>
    <c:legend>
      <c:legendPos val="r"/>
      <c:layout/>
    </c:legend>
    <c:plotVisOnly val="1"/>
  </c:chart>
  <c:spPr>
    <a:solidFill>
      <a:srgbClr val="C6D9F1">
        <a:alpha val="56000"/>
      </a:srgbClr>
    </a:solidFill>
    <a:ln>
      <a:solidFill>
        <a:srgbClr val="E6EEF9"/>
      </a:solidFill>
    </a:ln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"/>
  <c:chart>
    <c:autoTitleDeleted val="1"/>
    <c:plotArea>
      <c:layout>
        <c:manualLayout>
          <c:layoutTarget val="inner"/>
          <c:xMode val="edge"/>
          <c:yMode val="edge"/>
          <c:x val="0.0938139875372721"/>
          <c:y val="0.039436953942401"/>
          <c:w val="0.721997408551779"/>
          <c:h val="0.867658022105035"/>
        </c:manualLayout>
      </c:layout>
      <c:scatterChart>
        <c:scatterStyle val="lineMarker"/>
        <c:ser>
          <c:idx val="0"/>
          <c:order val="0"/>
          <c:tx>
            <c:v>1 buffer</c:v>
          </c:tx>
          <c:spPr>
            <a:ln w="28575">
              <a:noFill/>
            </a:ln>
          </c:spPr>
          <c:xVal>
            <c:numRef>
              <c:f>'zs 3 per cent occ'!$D$2:$E$26</c:f>
              <c:numCache>
                <c:formatCode>General</c:formatCode>
                <c:ptCount val="25"/>
                <c:pt idx="0">
                  <c:v>150.0</c:v>
                </c:pt>
                <c:pt idx="1">
                  <c:v>200.0</c:v>
                </c:pt>
                <c:pt idx="2">
                  <c:v>250.0</c:v>
                </c:pt>
                <c:pt idx="3">
                  <c:v>300.0</c:v>
                </c:pt>
                <c:pt idx="4">
                  <c:v>350.0</c:v>
                </c:pt>
                <c:pt idx="5">
                  <c:v>400.0</c:v>
                </c:pt>
                <c:pt idx="6">
                  <c:v>450.0</c:v>
                </c:pt>
                <c:pt idx="7">
                  <c:v>500.0</c:v>
                </c:pt>
                <c:pt idx="8">
                  <c:v>550.0</c:v>
                </c:pt>
                <c:pt idx="9">
                  <c:v>600.0</c:v>
                </c:pt>
                <c:pt idx="10">
                  <c:v>650.0</c:v>
                </c:pt>
                <c:pt idx="11">
                  <c:v>700.0</c:v>
                </c:pt>
                <c:pt idx="12">
                  <c:v>750.0</c:v>
                </c:pt>
                <c:pt idx="13">
                  <c:v>800.0</c:v>
                </c:pt>
                <c:pt idx="14">
                  <c:v>850.0</c:v>
                </c:pt>
                <c:pt idx="15">
                  <c:v>900.0</c:v>
                </c:pt>
                <c:pt idx="16">
                  <c:v>950.0</c:v>
                </c:pt>
                <c:pt idx="17">
                  <c:v>1000.0</c:v>
                </c:pt>
                <c:pt idx="18">
                  <c:v>1050.0</c:v>
                </c:pt>
                <c:pt idx="19">
                  <c:v>1100.0</c:v>
                </c:pt>
                <c:pt idx="20">
                  <c:v>1150.0</c:v>
                </c:pt>
                <c:pt idx="21">
                  <c:v>1200.0</c:v>
                </c:pt>
                <c:pt idx="22">
                  <c:v>1250.0</c:v>
                </c:pt>
                <c:pt idx="23">
                  <c:v>1300.0</c:v>
                </c:pt>
                <c:pt idx="24">
                  <c:v>100.0</c:v>
                </c:pt>
              </c:numCache>
            </c:numRef>
          </c:xVal>
          <c:yVal>
            <c:numRef>
              <c:f>'zs 3 per cent occ'!$F$2:$F$26</c:f>
              <c:numCache>
                <c:formatCode>General</c:formatCode>
                <c:ptCount val="25"/>
                <c:pt idx="0">
                  <c:v>3.25</c:v>
                </c:pt>
                <c:pt idx="1">
                  <c:v>4.319999999999998</c:v>
                </c:pt>
                <c:pt idx="2">
                  <c:v>5.08</c:v>
                </c:pt>
                <c:pt idx="3">
                  <c:v>6.21</c:v>
                </c:pt>
                <c:pt idx="4">
                  <c:v>6.91</c:v>
                </c:pt>
                <c:pt idx="5">
                  <c:v>8.86</c:v>
                </c:pt>
                <c:pt idx="6">
                  <c:v>9.44</c:v>
                </c:pt>
                <c:pt idx="7">
                  <c:v>9.66</c:v>
                </c:pt>
                <c:pt idx="8">
                  <c:v>10.73</c:v>
                </c:pt>
                <c:pt idx="9">
                  <c:v>12.08</c:v>
                </c:pt>
                <c:pt idx="10">
                  <c:v>12.22</c:v>
                </c:pt>
                <c:pt idx="11">
                  <c:v>13.12</c:v>
                </c:pt>
                <c:pt idx="12">
                  <c:v>13.94</c:v>
                </c:pt>
                <c:pt idx="13">
                  <c:v>14.89</c:v>
                </c:pt>
                <c:pt idx="14">
                  <c:v>15.16</c:v>
                </c:pt>
                <c:pt idx="15">
                  <c:v>16.46</c:v>
                </c:pt>
                <c:pt idx="16">
                  <c:v>17.0</c:v>
                </c:pt>
                <c:pt idx="17">
                  <c:v>18.51</c:v>
                </c:pt>
                <c:pt idx="18">
                  <c:v>18.85</c:v>
                </c:pt>
                <c:pt idx="19">
                  <c:v>19.4</c:v>
                </c:pt>
                <c:pt idx="20">
                  <c:v>20.64</c:v>
                </c:pt>
                <c:pt idx="21">
                  <c:v>21.68</c:v>
                </c:pt>
                <c:pt idx="22">
                  <c:v>21.28</c:v>
                </c:pt>
                <c:pt idx="23">
                  <c:v>22.04</c:v>
                </c:pt>
                <c:pt idx="24">
                  <c:v>1.56</c:v>
                </c:pt>
              </c:numCache>
            </c:numRef>
          </c:yVal>
        </c:ser>
        <c:ser>
          <c:idx val="1"/>
          <c:order val="1"/>
          <c:tx>
            <c:v>2 buffers</c:v>
          </c:tx>
          <c:spPr>
            <a:ln w="28575">
              <a:noFill/>
            </a:ln>
          </c:spPr>
          <c:xVal>
            <c:numRef>
              <c:f>'zs 3 per cent occ'!$D$27:$E$51</c:f>
              <c:numCache>
                <c:formatCode>General</c:formatCode>
                <c:ptCount val="25"/>
                <c:pt idx="0">
                  <c:v>150.0</c:v>
                </c:pt>
                <c:pt idx="1">
                  <c:v>200.0</c:v>
                </c:pt>
                <c:pt idx="2">
                  <c:v>250.0</c:v>
                </c:pt>
                <c:pt idx="3">
                  <c:v>300.0</c:v>
                </c:pt>
                <c:pt idx="4">
                  <c:v>350.0</c:v>
                </c:pt>
                <c:pt idx="5">
                  <c:v>400.0</c:v>
                </c:pt>
                <c:pt idx="6">
                  <c:v>450.0</c:v>
                </c:pt>
                <c:pt idx="7">
                  <c:v>500.0</c:v>
                </c:pt>
                <c:pt idx="8">
                  <c:v>550.0</c:v>
                </c:pt>
                <c:pt idx="9">
                  <c:v>600.0</c:v>
                </c:pt>
                <c:pt idx="10">
                  <c:v>650.0</c:v>
                </c:pt>
                <c:pt idx="11">
                  <c:v>700.0</c:v>
                </c:pt>
                <c:pt idx="12">
                  <c:v>750.0</c:v>
                </c:pt>
                <c:pt idx="13">
                  <c:v>800.0</c:v>
                </c:pt>
                <c:pt idx="14">
                  <c:v>850.0</c:v>
                </c:pt>
                <c:pt idx="15">
                  <c:v>900.0</c:v>
                </c:pt>
                <c:pt idx="16">
                  <c:v>950.0</c:v>
                </c:pt>
                <c:pt idx="17">
                  <c:v>1000.0</c:v>
                </c:pt>
                <c:pt idx="18">
                  <c:v>1050.0</c:v>
                </c:pt>
                <c:pt idx="19">
                  <c:v>1100.0</c:v>
                </c:pt>
                <c:pt idx="20">
                  <c:v>1150.0</c:v>
                </c:pt>
                <c:pt idx="21">
                  <c:v>1200.0</c:v>
                </c:pt>
                <c:pt idx="22">
                  <c:v>1250.0</c:v>
                </c:pt>
                <c:pt idx="23">
                  <c:v>1300.0</c:v>
                </c:pt>
                <c:pt idx="24">
                  <c:v>100.0</c:v>
                </c:pt>
              </c:numCache>
            </c:numRef>
          </c:xVal>
          <c:yVal>
            <c:numRef>
              <c:f>'zs 3 per cent occ'!$F$27:$F$51</c:f>
              <c:numCache>
                <c:formatCode>General</c:formatCode>
                <c:ptCount val="25"/>
                <c:pt idx="0">
                  <c:v>2.61</c:v>
                </c:pt>
                <c:pt idx="1">
                  <c:v>3.37</c:v>
                </c:pt>
                <c:pt idx="2">
                  <c:v>4.06</c:v>
                </c:pt>
                <c:pt idx="3">
                  <c:v>4.78</c:v>
                </c:pt>
                <c:pt idx="4">
                  <c:v>5.41</c:v>
                </c:pt>
                <c:pt idx="5">
                  <c:v>6.52</c:v>
                </c:pt>
                <c:pt idx="6">
                  <c:v>7.21</c:v>
                </c:pt>
                <c:pt idx="7">
                  <c:v>8.06</c:v>
                </c:pt>
                <c:pt idx="8">
                  <c:v>8.57</c:v>
                </c:pt>
                <c:pt idx="9">
                  <c:v>9.57</c:v>
                </c:pt>
                <c:pt idx="10">
                  <c:v>10.03</c:v>
                </c:pt>
                <c:pt idx="11">
                  <c:v>10.53</c:v>
                </c:pt>
                <c:pt idx="12">
                  <c:v>11.47</c:v>
                </c:pt>
                <c:pt idx="13">
                  <c:v>12.16</c:v>
                </c:pt>
                <c:pt idx="14">
                  <c:v>12.94</c:v>
                </c:pt>
                <c:pt idx="15">
                  <c:v>12.83</c:v>
                </c:pt>
                <c:pt idx="16">
                  <c:v>13.82</c:v>
                </c:pt>
                <c:pt idx="17">
                  <c:v>15.02</c:v>
                </c:pt>
                <c:pt idx="18">
                  <c:v>14.87</c:v>
                </c:pt>
                <c:pt idx="19">
                  <c:v>16.13</c:v>
                </c:pt>
                <c:pt idx="20">
                  <c:v>16.62</c:v>
                </c:pt>
                <c:pt idx="21">
                  <c:v>17.04</c:v>
                </c:pt>
                <c:pt idx="22">
                  <c:v>17.42</c:v>
                </c:pt>
                <c:pt idx="23">
                  <c:v>18.38</c:v>
                </c:pt>
                <c:pt idx="24">
                  <c:v>1.66</c:v>
                </c:pt>
              </c:numCache>
            </c:numRef>
          </c:yVal>
        </c:ser>
        <c:ser>
          <c:idx val="2"/>
          <c:order val="2"/>
          <c:tx>
            <c:v>3 buffers</c:v>
          </c:tx>
          <c:spPr>
            <a:ln w="28575">
              <a:noFill/>
            </a:ln>
          </c:spPr>
          <c:xVal>
            <c:numRef>
              <c:f>'zs 3 per cent occ'!$D$52:$D$76</c:f>
              <c:numCache>
                <c:formatCode>General</c:formatCode>
                <c:ptCount val="25"/>
                <c:pt idx="0">
                  <c:v>150.0</c:v>
                </c:pt>
                <c:pt idx="1">
                  <c:v>200.0</c:v>
                </c:pt>
                <c:pt idx="2">
                  <c:v>250.0</c:v>
                </c:pt>
                <c:pt idx="3">
                  <c:v>300.0</c:v>
                </c:pt>
                <c:pt idx="4">
                  <c:v>350.0</c:v>
                </c:pt>
                <c:pt idx="5">
                  <c:v>400.0</c:v>
                </c:pt>
                <c:pt idx="6">
                  <c:v>450.0</c:v>
                </c:pt>
                <c:pt idx="7">
                  <c:v>500.0</c:v>
                </c:pt>
                <c:pt idx="8">
                  <c:v>550.0</c:v>
                </c:pt>
                <c:pt idx="9">
                  <c:v>600.0</c:v>
                </c:pt>
                <c:pt idx="10">
                  <c:v>650.0</c:v>
                </c:pt>
                <c:pt idx="11">
                  <c:v>700.0</c:v>
                </c:pt>
                <c:pt idx="12">
                  <c:v>750.0</c:v>
                </c:pt>
                <c:pt idx="13">
                  <c:v>800.0</c:v>
                </c:pt>
                <c:pt idx="14">
                  <c:v>850.0</c:v>
                </c:pt>
                <c:pt idx="15">
                  <c:v>900.0</c:v>
                </c:pt>
                <c:pt idx="16">
                  <c:v>950.0</c:v>
                </c:pt>
                <c:pt idx="17">
                  <c:v>1000.0</c:v>
                </c:pt>
                <c:pt idx="18">
                  <c:v>1050.0</c:v>
                </c:pt>
                <c:pt idx="19">
                  <c:v>1100.0</c:v>
                </c:pt>
                <c:pt idx="20">
                  <c:v>1150.0</c:v>
                </c:pt>
                <c:pt idx="21">
                  <c:v>1200.0</c:v>
                </c:pt>
                <c:pt idx="22">
                  <c:v>1250.0</c:v>
                </c:pt>
                <c:pt idx="23">
                  <c:v>1300.0</c:v>
                </c:pt>
                <c:pt idx="24">
                  <c:v>100.0</c:v>
                </c:pt>
              </c:numCache>
            </c:numRef>
          </c:xVal>
          <c:yVal>
            <c:numRef>
              <c:f>'zs 3 per cent occ'!$F$52:$F$76</c:f>
              <c:numCache>
                <c:formatCode>General</c:formatCode>
                <c:ptCount val="25"/>
                <c:pt idx="0">
                  <c:v>2.7</c:v>
                </c:pt>
                <c:pt idx="1">
                  <c:v>3.31</c:v>
                </c:pt>
                <c:pt idx="2">
                  <c:v>4.119999999999997</c:v>
                </c:pt>
                <c:pt idx="3">
                  <c:v>5.319999999999998</c:v>
                </c:pt>
                <c:pt idx="4">
                  <c:v>5.27</c:v>
                </c:pt>
                <c:pt idx="5">
                  <c:v>6.23</c:v>
                </c:pt>
                <c:pt idx="6">
                  <c:v>6.95</c:v>
                </c:pt>
                <c:pt idx="7">
                  <c:v>8.28</c:v>
                </c:pt>
                <c:pt idx="8">
                  <c:v>8.66</c:v>
                </c:pt>
                <c:pt idx="9">
                  <c:v>9.81</c:v>
                </c:pt>
                <c:pt idx="10">
                  <c:v>10.15</c:v>
                </c:pt>
                <c:pt idx="11">
                  <c:v>10.81</c:v>
                </c:pt>
                <c:pt idx="12">
                  <c:v>11.55</c:v>
                </c:pt>
                <c:pt idx="13">
                  <c:v>12.04</c:v>
                </c:pt>
                <c:pt idx="14">
                  <c:v>12.67</c:v>
                </c:pt>
                <c:pt idx="15">
                  <c:v>13.34</c:v>
                </c:pt>
                <c:pt idx="16">
                  <c:v>13.65</c:v>
                </c:pt>
                <c:pt idx="17">
                  <c:v>14.34</c:v>
                </c:pt>
                <c:pt idx="18">
                  <c:v>15.37</c:v>
                </c:pt>
                <c:pt idx="19">
                  <c:v>15.64</c:v>
                </c:pt>
                <c:pt idx="20">
                  <c:v>16.65</c:v>
                </c:pt>
                <c:pt idx="21">
                  <c:v>16.95</c:v>
                </c:pt>
                <c:pt idx="22">
                  <c:v>17.43</c:v>
                </c:pt>
                <c:pt idx="23">
                  <c:v>18.4</c:v>
                </c:pt>
                <c:pt idx="24">
                  <c:v>1.66</c:v>
                </c:pt>
              </c:numCache>
            </c:numRef>
          </c:yVal>
        </c:ser>
        <c:ser>
          <c:idx val="3"/>
          <c:order val="3"/>
          <c:tx>
            <c:v>4 buffers</c:v>
          </c:tx>
          <c:spPr>
            <a:ln w="28575">
              <a:noFill/>
            </a:ln>
          </c:spPr>
          <c:xVal>
            <c:numRef>
              <c:f>'zs 3 per cent occ'!$D$77:$D$101</c:f>
              <c:numCache>
                <c:formatCode>General</c:formatCode>
                <c:ptCount val="25"/>
                <c:pt idx="0">
                  <c:v>150.0</c:v>
                </c:pt>
                <c:pt idx="1">
                  <c:v>200.0</c:v>
                </c:pt>
                <c:pt idx="2">
                  <c:v>250.0</c:v>
                </c:pt>
                <c:pt idx="3">
                  <c:v>300.0</c:v>
                </c:pt>
                <c:pt idx="4">
                  <c:v>350.0</c:v>
                </c:pt>
                <c:pt idx="5">
                  <c:v>400.0</c:v>
                </c:pt>
                <c:pt idx="6">
                  <c:v>450.0</c:v>
                </c:pt>
                <c:pt idx="7">
                  <c:v>500.0</c:v>
                </c:pt>
                <c:pt idx="8">
                  <c:v>550.0</c:v>
                </c:pt>
                <c:pt idx="9">
                  <c:v>600.0</c:v>
                </c:pt>
                <c:pt idx="10">
                  <c:v>650.0</c:v>
                </c:pt>
                <c:pt idx="11">
                  <c:v>700.0</c:v>
                </c:pt>
                <c:pt idx="12">
                  <c:v>750.0</c:v>
                </c:pt>
                <c:pt idx="13">
                  <c:v>800.0</c:v>
                </c:pt>
                <c:pt idx="14">
                  <c:v>850.0</c:v>
                </c:pt>
                <c:pt idx="15">
                  <c:v>900.0</c:v>
                </c:pt>
                <c:pt idx="16">
                  <c:v>950.0</c:v>
                </c:pt>
                <c:pt idx="17">
                  <c:v>1000.0</c:v>
                </c:pt>
                <c:pt idx="18">
                  <c:v>1050.0</c:v>
                </c:pt>
                <c:pt idx="19">
                  <c:v>1100.0</c:v>
                </c:pt>
                <c:pt idx="20">
                  <c:v>1150.0</c:v>
                </c:pt>
                <c:pt idx="21">
                  <c:v>1200.0</c:v>
                </c:pt>
                <c:pt idx="22">
                  <c:v>1250.0</c:v>
                </c:pt>
                <c:pt idx="23">
                  <c:v>1300.0</c:v>
                </c:pt>
              </c:numCache>
            </c:numRef>
          </c:xVal>
          <c:yVal>
            <c:numRef>
              <c:f>'zs 3 per cent occ'!$F$77:$F$101</c:f>
              <c:numCache>
                <c:formatCode>General</c:formatCode>
                <c:ptCount val="25"/>
                <c:pt idx="0">
                  <c:v>2.68</c:v>
                </c:pt>
                <c:pt idx="1">
                  <c:v>3.24</c:v>
                </c:pt>
                <c:pt idx="2">
                  <c:v>4.2</c:v>
                </c:pt>
                <c:pt idx="3">
                  <c:v>5.17</c:v>
                </c:pt>
                <c:pt idx="4">
                  <c:v>5.74</c:v>
                </c:pt>
                <c:pt idx="5">
                  <c:v>5.9</c:v>
                </c:pt>
                <c:pt idx="6">
                  <c:v>7.119999999999997</c:v>
                </c:pt>
                <c:pt idx="7">
                  <c:v>7.88</c:v>
                </c:pt>
                <c:pt idx="8">
                  <c:v>8.220000000000001</c:v>
                </c:pt>
                <c:pt idx="9">
                  <c:v>9.2</c:v>
                </c:pt>
                <c:pt idx="10">
                  <c:v>10.19</c:v>
                </c:pt>
                <c:pt idx="11">
                  <c:v>10.99</c:v>
                </c:pt>
                <c:pt idx="12">
                  <c:v>11.24</c:v>
                </c:pt>
                <c:pt idx="13">
                  <c:v>12.59</c:v>
                </c:pt>
                <c:pt idx="14">
                  <c:v>12.99</c:v>
                </c:pt>
                <c:pt idx="15">
                  <c:v>13.45</c:v>
                </c:pt>
                <c:pt idx="16">
                  <c:v>14.39</c:v>
                </c:pt>
                <c:pt idx="17">
                  <c:v>14.13</c:v>
                </c:pt>
                <c:pt idx="18">
                  <c:v>15.14</c:v>
                </c:pt>
                <c:pt idx="19">
                  <c:v>15.92</c:v>
                </c:pt>
                <c:pt idx="20">
                  <c:v>15.79</c:v>
                </c:pt>
                <c:pt idx="21">
                  <c:v>17.53</c:v>
                </c:pt>
                <c:pt idx="22">
                  <c:v>18.03</c:v>
                </c:pt>
                <c:pt idx="23">
                  <c:v>18.11</c:v>
                </c:pt>
              </c:numCache>
            </c:numRef>
          </c:yVal>
        </c:ser>
        <c:axId val="452055560"/>
        <c:axId val="452043848"/>
      </c:scatterChart>
      <c:valAx>
        <c:axId val="452055560"/>
        <c:scaling>
          <c:orientation val="minMax"/>
        </c:scaling>
        <c:axPos val="b"/>
        <c:majorGridlines/>
        <c:title>
          <c:tx>
            <c:rich>
              <a:bodyPr/>
              <a:lstStyle/>
              <a:p>
                <a:pPr>
                  <a:defRPr sz="1200"/>
                </a:pPr>
                <a:r>
                  <a:rPr lang="en-US" sz="1200"/>
                  <a:t>random trigger rate (Hz)</a:t>
                </a:r>
              </a:p>
            </c:rich>
          </c:tx>
          <c:layout/>
        </c:title>
        <c:numFmt formatCode="General" sourceLinked="1"/>
        <c:tickLblPos val="nextTo"/>
        <c:crossAx val="452043848"/>
        <c:crosses val="autoZero"/>
        <c:crossBetween val="midCat"/>
      </c:valAx>
      <c:valAx>
        <c:axId val="452043848"/>
        <c:scaling>
          <c:orientation val="minMax"/>
          <c:max val="50.0"/>
        </c:scaling>
        <c:axPos val="l"/>
        <c:majorGridlines/>
        <c:minorGridlines/>
        <c:title>
          <c:tx>
            <c:rich>
              <a:bodyPr/>
              <a:lstStyle/>
              <a:p>
                <a:pPr>
                  <a:defRPr sz="1200"/>
                </a:pPr>
                <a:r>
                  <a:rPr lang="en-US" sz="1200"/>
                  <a:t>Dead time (%)</a:t>
                </a:r>
              </a:p>
            </c:rich>
          </c:tx>
          <c:layout/>
        </c:title>
        <c:numFmt formatCode="General" sourceLinked="1"/>
        <c:tickLblPos val="nextTo"/>
        <c:crossAx val="452055560"/>
        <c:crosses val="autoZero"/>
        <c:crossBetween val="midCat"/>
        <c:minorUnit val="1.0"/>
      </c:valAx>
    </c:plotArea>
    <c:legend>
      <c:legendPos val="r"/>
      <c:layout/>
    </c:legend>
    <c:plotVisOnly val="1"/>
  </c:chart>
  <c:spPr>
    <a:solidFill>
      <a:srgbClr val="C6D9F1">
        <a:alpha val="56000"/>
      </a:srgbClr>
    </a:solidFill>
  </c:sp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"/>
  <c:chart>
    <c:autoTitleDeleted val="1"/>
    <c:plotArea>
      <c:layout/>
      <c:areaChart>
        <c:grouping val="stacked"/>
        <c:ser>
          <c:idx val="3"/>
          <c:order val="0"/>
          <c:tx>
            <c:strRef>
              <c:f>SUMMARY!$E$3</c:f>
              <c:strCache>
                <c:ptCount val="1"/>
                <c:pt idx="0">
                  <c:v>SSD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cat>
            <c:numRef>
              <c:f>SUMMARY!$A$4:$A$9</c:f>
              <c:numCache>
                <c:formatCode>0</c:formatCode>
                <c:ptCount val="6"/>
                <c:pt idx="0">
                  <c:v>2009.0</c:v>
                </c:pt>
                <c:pt idx="1">
                  <c:v>2010.0</c:v>
                </c:pt>
                <c:pt idx="2">
                  <c:v>2011.0</c:v>
                </c:pt>
                <c:pt idx="3">
                  <c:v>2012.0</c:v>
                </c:pt>
                <c:pt idx="4">
                  <c:v>2013.0</c:v>
                </c:pt>
                <c:pt idx="5">
                  <c:v>2014.0</c:v>
                </c:pt>
              </c:numCache>
            </c:numRef>
          </c:cat>
          <c:val>
            <c:numRef>
              <c:f>SUMMARY!$E$4:$E$9</c:f>
              <c:numCache>
                <c:formatCode>\$#,##0</c:formatCode>
                <c:ptCount val="6"/>
                <c:pt idx="0">
                  <c:v>0.0</c:v>
                </c:pt>
                <c:pt idx="1">
                  <c:v>120000.0</c:v>
                </c:pt>
                <c:pt idx="2">
                  <c:v>110000.0</c:v>
                </c:pt>
                <c:pt idx="3">
                  <c:v>220000.0</c:v>
                </c:pt>
                <c:pt idx="4">
                  <c:v>210000.0</c:v>
                </c:pt>
                <c:pt idx="5">
                  <c:v>0.0</c:v>
                </c:pt>
              </c:numCache>
            </c:numRef>
          </c:val>
        </c:ser>
        <c:ser>
          <c:idx val="8"/>
          <c:order val="1"/>
          <c:tx>
            <c:strRef>
              <c:f>SUMMARY!$N$3</c:f>
              <c:strCache>
                <c:ptCount val="1"/>
                <c:pt idx="0">
                  <c:v>SSD Cont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400">
              <a:solidFill>
                <a:schemeClr val="tx1"/>
              </a:solidFill>
            </a:ln>
          </c:spPr>
          <c:cat>
            <c:numRef>
              <c:f>SUMMARY!$A$4:$A$9</c:f>
              <c:numCache>
                <c:formatCode>0</c:formatCode>
                <c:ptCount val="6"/>
                <c:pt idx="0">
                  <c:v>2009.0</c:v>
                </c:pt>
                <c:pt idx="1">
                  <c:v>2010.0</c:v>
                </c:pt>
                <c:pt idx="2">
                  <c:v>2011.0</c:v>
                </c:pt>
                <c:pt idx="3">
                  <c:v>2012.0</c:v>
                </c:pt>
                <c:pt idx="4">
                  <c:v>2013.0</c:v>
                </c:pt>
                <c:pt idx="5">
                  <c:v>2014.0</c:v>
                </c:pt>
              </c:numCache>
            </c:numRef>
          </c:cat>
          <c:val>
            <c:numRef>
              <c:f>SUMMARY!$N$4:$N$9</c:f>
              <c:numCache>
                <c:formatCode>\$#,##0</c:formatCode>
                <c:ptCount val="6"/>
                <c:pt idx="0">
                  <c:v>0.0</c:v>
                </c:pt>
                <c:pt idx="1">
                  <c:v>30000.0</c:v>
                </c:pt>
                <c:pt idx="2">
                  <c:v>20000.0</c:v>
                </c:pt>
                <c:pt idx="3">
                  <c:v>220000.0</c:v>
                </c:pt>
                <c:pt idx="4">
                  <c:v>20000.0</c:v>
                </c:pt>
                <c:pt idx="5">
                  <c:v>0.0</c:v>
                </c:pt>
              </c:numCache>
            </c:numRef>
          </c:val>
        </c:ser>
        <c:axId val="450869592"/>
        <c:axId val="452122728"/>
      </c:areaChart>
      <c:catAx>
        <c:axId val="450869592"/>
        <c:scaling>
          <c:orientation val="minMax"/>
        </c:scaling>
        <c:axPos val="b"/>
        <c:numFmt formatCode="0" sourceLinked="1"/>
        <c:majorTickMark val="none"/>
        <c:minorTickMark val="out"/>
        <c:tickLblPos val="nextTo"/>
        <c:crossAx val="452122728"/>
        <c:crosses val="autoZero"/>
        <c:auto val="1"/>
        <c:lblAlgn val="ctr"/>
        <c:lblOffset val="100"/>
      </c:catAx>
      <c:valAx>
        <c:axId val="452122728"/>
        <c:scaling>
          <c:orientation val="minMax"/>
        </c:scaling>
        <c:axPos val="l"/>
        <c:majorGridlines/>
        <c:numFmt formatCode="\$#,##0" sourceLinked="1"/>
        <c:majorTickMark val="none"/>
        <c:tickLblPos val="nextTo"/>
        <c:crossAx val="450869592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zero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ict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ict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ict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33BE26-D5BC-5F45-9649-0D4D9DD783C7}" type="datetimeFigureOut">
              <a:rPr lang="en-US" smtClean="0"/>
              <a:pPr/>
              <a:t>3/9/10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490C23-C286-9A4B-9FFE-EF32D1D750D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ヒラギノ角ゴ Pro W3" pitchFamily="112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ヒラギノ角ゴ Pro W3" pitchFamily="112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ヒラギノ角ゴ Pro W3" pitchFamily="112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ヒラギノ角ゴ Pro W3" pitchFamily="112" charset="-128"/>
              </a:defRPr>
            </a:lvl1pPr>
          </a:lstStyle>
          <a:p>
            <a:pPr>
              <a:defRPr/>
            </a:pPr>
            <a:fld id="{10AA1E1D-1532-4F0F-8BD3-620A8DED24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12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12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r.bnl.gov/public/ssd/STAR_operations.html%23LadderStatus" TargetMode="External"/><Relationship Id="rId4" Type="http://schemas.openxmlformats.org/officeDocument/2006/relationships/hyperlink" Target="http://www.star.bnl.gov/public/ssd/STAR_technique/ssd_cooling_system_doc_2.pdf" TargetMode="External"/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>
              <a:ea typeface="ヒラギノ角ゴ Pro W3" pitchFamily="1" charset="-128"/>
            </a:endParaRPr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0CD7DB-77B2-48CA-8048-D5627684DF5D}" type="slidenum">
              <a:rPr lang="en-US" smtClean="0">
                <a:ea typeface="ヒラギノ角ゴ Pro W3" pitchFamily="1" charset="-128"/>
              </a:rPr>
              <a:pPr/>
              <a:t>1</a:t>
            </a:fld>
            <a:endParaRPr lang="en-US" smtClean="0">
              <a:ea typeface="ヒラギノ角ゴ Pro W3" pitchFamily="1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 smtClean="0"/>
              <a:t>Ladder</a:t>
            </a:r>
            <a:r>
              <a:rPr lang="en-US" baseline="0" dirty="0" smtClean="0"/>
              <a:t> cards: one on each end of ladder, each reads out one face of ladder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Fiber links connect ladders to RDO</a:t>
            </a:r>
          </a:p>
          <a:p>
            <a:endParaRPr lang="en-US" dirty="0" smtClean="0"/>
          </a:p>
          <a:p>
            <a:r>
              <a:rPr lang="en-US" dirty="0" smtClean="0"/>
              <a:t>5 ladder</a:t>
            </a:r>
            <a:r>
              <a:rPr lang="en-US" baseline="0" dirty="0" smtClean="0"/>
              <a:t> cards – 5 ladder faces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One chip (slave FPGA) is dedicated to processing</a:t>
            </a:r>
            <a:r>
              <a:rPr lang="en-US" baseline="0" dirty="0" smtClean="0"/>
              <a:t> and buffering data from a single ladder</a:t>
            </a:r>
          </a:p>
          <a:p>
            <a:endParaRPr lang="en-US" baseline="0" dirty="0" smtClean="0"/>
          </a:p>
          <a:p>
            <a:r>
              <a:rPr lang="en-US" baseline="0" dirty="0" smtClean="0"/>
              <a:t>Master FPGA handles interaction with TRG and DAQ</a:t>
            </a:r>
          </a:p>
          <a:p>
            <a:endParaRPr lang="en-US" baseline="0" dirty="0" smtClean="0"/>
          </a:p>
          <a:p>
            <a:r>
              <a:rPr lang="en-US" baseline="0" dirty="0" smtClean="0"/>
              <a:t>Link to DAQ PC (DDL) is bidirectional 1.5 </a:t>
            </a:r>
            <a:r>
              <a:rPr lang="en-US" baseline="0" dirty="0" err="1" smtClean="0"/>
              <a:t>Gbps</a:t>
            </a:r>
            <a:r>
              <a:rPr lang="en-US" baseline="0" dirty="0" smtClean="0"/>
              <a:t> fiber [designed for ALICE @LHC</a:t>
            </a:r>
            <a:r>
              <a:rPr lang="en-US" b="1" baseline="0" dirty="0" smtClean="0"/>
              <a:t>]  in use in STAR for TPC and other detectors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AA1E1D-1532-4F0F-8BD3-620A8DED24DD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AA1E1D-1532-4F0F-8BD3-620A8DED24DD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2E093E-A68A-49E4-BDA2-0EC76048E6A6}" type="slidenum">
              <a:rPr lang="en-US" smtClean="0">
                <a:ea typeface="ヒラギノ角ゴ Pro W3" pitchFamily="1" charset="-128"/>
              </a:rPr>
              <a:pPr/>
              <a:t>12</a:t>
            </a:fld>
            <a:endParaRPr lang="en-US" smtClean="0">
              <a:ea typeface="ヒラギノ角ゴ Pro W3" pitchFamily="1" charset="-128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dirty="0" smtClean="0">
                <a:ea typeface="ヒラギノ角ゴ Pro W3" pitchFamily="1" charset="-128"/>
              </a:rPr>
              <a:t>This is a “cartoon” version of the ladder card, focusing on the event dataflow.  </a:t>
            </a:r>
          </a:p>
          <a:p>
            <a:pPr eaLnBrk="1" hangingPunct="1"/>
            <a:r>
              <a:rPr lang="en-US" dirty="0" smtClean="0">
                <a:ea typeface="ヒラギノ角ゴ Pro W3" pitchFamily="1" charset="-128"/>
              </a:rPr>
              <a:t>ADC produces a 16-bit serial train.  We will use 10 bits.</a:t>
            </a:r>
          </a:p>
          <a:p>
            <a:pPr eaLnBrk="1" hangingPunct="1"/>
            <a:r>
              <a:rPr lang="en-US" dirty="0" smtClean="0">
                <a:ea typeface="ヒラギノ角ゴ Pro W3" pitchFamily="1" charset="-128"/>
              </a:rPr>
              <a:t>A single set of samples produces 16X10 bits, packed into 2 sets of 4X20 bit words at </a:t>
            </a:r>
            <a:r>
              <a:rPr lang="en-US" dirty="0" err="1" smtClean="0">
                <a:ea typeface="ヒラギノ角ゴ Pro W3" pitchFamily="1" charset="-128"/>
              </a:rPr>
              <a:t>serializer</a:t>
            </a:r>
            <a:endParaRPr lang="en-US" dirty="0" smtClean="0">
              <a:ea typeface="ヒラギノ角ゴ Pro W3" pitchFamily="1" charset="-128"/>
            </a:endParaRPr>
          </a:p>
          <a:p>
            <a:pPr eaLnBrk="1" hangingPunct="1"/>
            <a:endParaRPr lang="en-US" dirty="0" smtClean="0">
              <a:ea typeface="ヒラギノ角ゴ Pro W3" pitchFamily="1" charset="-128"/>
            </a:endParaRPr>
          </a:p>
          <a:p>
            <a:pPr eaLnBrk="1" hangingPunct="1"/>
            <a:r>
              <a:rPr lang="en-US" dirty="0" smtClean="0">
                <a:ea typeface="ヒラギノ角ゴ Pro W3" pitchFamily="1" charset="-128"/>
              </a:rPr>
              <a:t>Packer: 16 bits in, 20 bits (+ 1 bit start) out.  </a:t>
            </a:r>
          </a:p>
          <a:p>
            <a:pPr eaLnBrk="1" hangingPunct="1"/>
            <a:r>
              <a:rPr lang="en-US" dirty="0" smtClean="0">
                <a:ea typeface="ヒラギノ角ゴ Pro W3" pitchFamily="1" charset="-128"/>
              </a:rPr>
              <a:t>For every 5 16-bit word in, produce 4 20-bit words to </a:t>
            </a:r>
            <a:r>
              <a:rPr lang="en-US" dirty="0" err="1" smtClean="0">
                <a:ea typeface="ヒラギノ角ゴ Pro W3" pitchFamily="1" charset="-128"/>
              </a:rPr>
              <a:t>serializer</a:t>
            </a:r>
            <a:endParaRPr lang="en-US" dirty="0" smtClean="0">
              <a:ea typeface="ヒラギノ角ゴ Pro W3" pitchFamily="1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 smtClean="0"/>
              <a:t>Word</a:t>
            </a:r>
            <a:r>
              <a:rPr lang="en-US" baseline="0" dirty="0" smtClean="0"/>
              <a:t> 1 output when FIFO1 not empty</a:t>
            </a:r>
          </a:p>
          <a:p>
            <a:r>
              <a:rPr lang="en-US" baseline="0" dirty="0" smtClean="0"/>
              <a:t>Word 2 when FIFO2 not empty</a:t>
            </a:r>
          </a:p>
          <a:p>
            <a:r>
              <a:rPr lang="en-US" baseline="0" dirty="0" smtClean="0"/>
              <a:t>Word 3 when FIFO3 not empty</a:t>
            </a:r>
          </a:p>
          <a:p>
            <a:r>
              <a:rPr lang="en-US" baseline="0" dirty="0" smtClean="0"/>
              <a:t>Word 4 when FIFO4 not empty</a:t>
            </a:r>
          </a:p>
          <a:p>
            <a:r>
              <a:rPr lang="en-US" baseline="0" dirty="0" smtClean="0"/>
              <a:t>Followed by Word 5</a:t>
            </a:r>
          </a:p>
          <a:p>
            <a:endParaRPr lang="en-US" baseline="0" dirty="0" smtClean="0"/>
          </a:p>
          <a:p>
            <a:r>
              <a:rPr lang="en-US" baseline="0" dirty="0" smtClean="0"/>
              <a:t>Repeats ….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AA1E1D-1532-4F0F-8BD3-620A8DED24DD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0B3B8B-3FF0-4B5E-AC86-CC507DC7D6A3}" type="slidenum">
              <a:rPr lang="en-US" smtClean="0">
                <a:ea typeface="ヒラギノ角ゴ Pro W3" pitchFamily="1" charset="-128"/>
              </a:rPr>
              <a:pPr/>
              <a:t>14</a:t>
            </a:fld>
            <a:endParaRPr lang="en-US" smtClean="0">
              <a:ea typeface="ヒラギノ角ゴ Pro W3" pitchFamily="1" charset="-128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sz="400" smtClean="0">
                <a:ea typeface="ヒラギノ角ゴ Pro W3" pitchFamily="1" charset="-128"/>
              </a:rPr>
              <a:t>Organization shown here follows RDO unpacker  (2</a:t>
            </a:r>
            <a:r>
              <a:rPr lang="en-US" sz="400" baseline="30000" smtClean="0">
                <a:ea typeface="ヒラギノ角ゴ Pro W3" pitchFamily="1" charset="-128"/>
              </a:rPr>
              <a:t>nd</a:t>
            </a:r>
            <a:r>
              <a:rPr lang="en-US" sz="400" smtClean="0">
                <a:ea typeface="ヒラギノ角ゴ Pro W3" pitchFamily="1" charset="-128"/>
              </a:rPr>
              <a:t> functional block)</a:t>
            </a:r>
          </a:p>
          <a:p>
            <a:pPr eaLnBrk="1" hangingPunct="1"/>
            <a:r>
              <a:rPr lang="en-US" sz="400" smtClean="0">
                <a:ea typeface="ヒラギノ角ゴ Pro W3" pitchFamily="1" charset="-128"/>
              </a:rPr>
              <a:t>No zero suppression - 16 buffers shown</a:t>
            </a:r>
          </a:p>
          <a:p>
            <a:pPr eaLnBrk="1" hangingPunct="1"/>
            <a:endParaRPr lang="en-US" sz="400" smtClean="0">
              <a:ea typeface="ヒラギノ角ゴ Pro W3" pitchFamily="1" charset="-128"/>
            </a:endParaRPr>
          </a:p>
          <a:p>
            <a:pPr eaLnBrk="1" hangingPunct="1"/>
            <a:r>
              <a:rPr lang="en-US" sz="400" smtClean="0">
                <a:ea typeface="ヒラギノ角ゴ Pro W3" pitchFamily="1" charset="-128"/>
              </a:rPr>
              <a:t>Case for zero suppression not illustrated here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77D33A-4882-4C11-B494-34A4AA1C5974}" type="slidenum">
              <a:rPr lang="en-US" smtClean="0">
                <a:ea typeface="ヒラギノ角ゴ Pro W3" pitchFamily="1" charset="-128"/>
              </a:rPr>
              <a:pPr/>
              <a:t>15</a:t>
            </a:fld>
            <a:endParaRPr lang="en-US" smtClean="0">
              <a:ea typeface="ヒラギノ角ゴ Pro W3" pitchFamily="1" charset="-128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just" eaLnBrk="1" hangingPunct="1">
              <a:spcBef>
                <a:spcPts val="600"/>
              </a:spcBef>
              <a:spcAft>
                <a:spcPts val="1200"/>
              </a:spcAft>
            </a:pPr>
            <a:r>
              <a:rPr lang="en-US" b="1" noProof="1" smtClean="0">
                <a:latin typeface="Times New Roman" pitchFamily="1" charset="0"/>
                <a:ea typeface="ヒラギノ角ゴ Pro W3" pitchFamily="1" charset="-128"/>
              </a:rPr>
              <a:t>Dead time as a function of random trigger rate for one or several de-randomizing buffers at the RDO. </a:t>
            </a:r>
          </a:p>
          <a:p>
            <a:pPr algn="just" eaLnBrk="1" hangingPunct="1">
              <a:spcBef>
                <a:spcPts val="600"/>
              </a:spcBef>
              <a:spcAft>
                <a:spcPts val="1200"/>
              </a:spcAft>
            </a:pPr>
            <a:r>
              <a:rPr lang="en-US" b="1" noProof="1" smtClean="0">
                <a:latin typeface="Times New Roman" pitchFamily="1" charset="0"/>
                <a:ea typeface="ヒラギノ角ゴ Pro W3" pitchFamily="1" charset="-128"/>
              </a:rPr>
              <a:t> No zero suppression is performed.</a:t>
            </a:r>
          </a:p>
          <a:p>
            <a:pPr algn="just" eaLnBrk="1" hangingPunct="1">
              <a:spcBef>
                <a:spcPts val="600"/>
              </a:spcBef>
              <a:spcAft>
                <a:spcPts val="1200"/>
              </a:spcAft>
            </a:pPr>
            <a:r>
              <a:rPr lang="en-US" b="1" noProof="1" smtClean="0">
                <a:latin typeface="Times New Roman" pitchFamily="1" charset="0"/>
                <a:ea typeface="ヒラギノ角ゴ Pro W3" pitchFamily="1" charset="-128"/>
              </a:rPr>
              <a:t>Characteristic time for single buffer due to occupancy on DDL fiber</a:t>
            </a:r>
          </a:p>
          <a:p>
            <a:pPr algn="just" eaLnBrk="1" hangingPunct="1">
              <a:spcBef>
                <a:spcPts val="600"/>
              </a:spcBef>
              <a:spcAft>
                <a:spcPts val="1200"/>
              </a:spcAft>
            </a:pPr>
            <a:r>
              <a:rPr lang="en-US" b="1" noProof="1" smtClean="0">
                <a:latin typeface="Times New Roman" pitchFamily="1" charset="0"/>
                <a:ea typeface="ヒラギノ角ゴ Pro W3" pitchFamily="1" charset="-128"/>
              </a:rPr>
              <a:t>DT @ 1kHz: ~33%</a:t>
            </a:r>
          </a:p>
          <a:p>
            <a:pPr algn="just" eaLnBrk="1" hangingPunct="1">
              <a:spcBef>
                <a:spcPts val="600"/>
              </a:spcBef>
              <a:spcAft>
                <a:spcPts val="1200"/>
              </a:spcAft>
            </a:pPr>
            <a:r>
              <a:rPr lang="en-US" b="1" noProof="1" smtClean="0">
                <a:latin typeface="Times New Roman" pitchFamily="1" charset="0"/>
                <a:ea typeface="ヒラギノ角ゴ Pro W3" pitchFamily="1" charset="-128"/>
              </a:rPr>
              <a:t>With 4 buffers, DT ~11.2%</a:t>
            </a:r>
          </a:p>
          <a:p>
            <a:pPr algn="just" eaLnBrk="1" hangingPunct="1">
              <a:spcBef>
                <a:spcPts val="600"/>
              </a:spcBef>
              <a:spcAft>
                <a:spcPts val="1200"/>
              </a:spcAft>
            </a:pPr>
            <a:endParaRPr lang="en-US" b="1" noProof="1" smtClean="0">
              <a:latin typeface="Times New Roman" pitchFamily="1" charset="0"/>
              <a:ea typeface="ヒラギノ角ゴ Pro W3" pitchFamily="1" charset="-128"/>
            </a:endParaRPr>
          </a:p>
          <a:p>
            <a:pPr algn="just" eaLnBrk="1" hangingPunct="1">
              <a:spcBef>
                <a:spcPts val="600"/>
              </a:spcBef>
              <a:spcAft>
                <a:spcPts val="1200"/>
              </a:spcAft>
            </a:pPr>
            <a:r>
              <a:rPr lang="en-US" sz="1600" b="1" noProof="1" smtClean="0">
                <a:latin typeface="Times New Roman" pitchFamily="1" charset="0"/>
                <a:ea typeface="ヒラギノ角ゴ Pro W3" pitchFamily="1" charset="-128"/>
              </a:rPr>
              <a:t>For comparison --  existing readout gives 30% DT @ 100Hz</a:t>
            </a:r>
          </a:p>
          <a:p>
            <a:pPr algn="just" eaLnBrk="1" hangingPunct="1">
              <a:spcBef>
                <a:spcPts val="600"/>
              </a:spcBef>
              <a:spcAft>
                <a:spcPts val="1200"/>
              </a:spcAft>
            </a:pPr>
            <a:r>
              <a:rPr lang="en-US" sz="1600" b="1" noProof="1" smtClean="0">
                <a:latin typeface="Times New Roman" pitchFamily="1" charset="0"/>
                <a:ea typeface="ヒラギノ角ゴ Pro W3" pitchFamily="1" charset="-128"/>
              </a:rPr>
              <a:t>			        &gt;80%</a:t>
            </a:r>
            <a:r>
              <a:rPr lang="en-US" sz="1600" b="1" baseline="0" noProof="1" smtClean="0">
                <a:latin typeface="Times New Roman" pitchFamily="1" charset="0"/>
                <a:ea typeface="ヒラギノ角ゴ Pro W3" pitchFamily="1" charset="-128"/>
              </a:rPr>
              <a:t> DT @ 1kHz</a:t>
            </a:r>
            <a:endParaRPr lang="en-US" sz="1600" b="1" dirty="0" smtClean="0">
              <a:latin typeface="Times New Roman" pitchFamily="1" charset="0"/>
              <a:ea typeface="ヒラギノ角ゴ Pro W3" pitchFamily="1" charset="-128"/>
            </a:endParaRPr>
          </a:p>
          <a:p>
            <a:pPr eaLnBrk="1" hangingPunct="1"/>
            <a:endParaRPr lang="en-US" dirty="0" smtClean="0">
              <a:ea typeface="ヒラギノ角ゴ Pro W3" pitchFamily="1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F75101-6DA8-44A9-901B-7EC1CC32519C}" type="slidenum">
              <a:rPr lang="en-US" smtClean="0">
                <a:ea typeface="ヒラギノ角ゴ Pro W3" pitchFamily="1" charset="-128"/>
              </a:rPr>
              <a:pPr/>
              <a:t>16</a:t>
            </a:fld>
            <a:endParaRPr lang="en-US" smtClean="0">
              <a:ea typeface="ヒラギノ角ゴ Pro W3" pitchFamily="1" charset="-128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dirty="0" smtClean="0">
                <a:latin typeface="Times New Roman" pitchFamily="1" charset="0"/>
                <a:ea typeface="ヒラギノ角ゴ Pro W3" pitchFamily="1" charset="-128"/>
              </a:rPr>
              <a:t>Dead time as a function of random trigger rates, for one or several de-randomizing buffers in the RDO.  Empty strips are suppressed in the RDO; 3 per cent occupancy is assumed.  Under these conditions, it is clear that multiple buffers offer no advantage.</a:t>
            </a:r>
          </a:p>
          <a:p>
            <a:pPr eaLnBrk="1" hangingPunct="1"/>
            <a:r>
              <a:rPr lang="en-US" b="1" dirty="0" smtClean="0">
                <a:latin typeface="Times New Roman" pitchFamily="1" charset="0"/>
                <a:ea typeface="ヒラギノ角ゴ Pro W3" pitchFamily="1" charset="-128"/>
              </a:rPr>
              <a:t>Principal advantage is to relieve DAQ computer of extraneous traffic on PCI bus.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>
              <a:ea typeface="ヒラギノ角ゴ Pro W3" pitchFamily="1" charset="-128"/>
            </a:endParaRPr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9F6430-D945-4947-8DAD-E6A2F610D157}" type="slidenum">
              <a:rPr lang="en-US" smtClean="0">
                <a:ea typeface="ヒラギノ角ゴ Pro W3" pitchFamily="1" charset="-128"/>
              </a:rPr>
              <a:pPr/>
              <a:t>17</a:t>
            </a:fld>
            <a:endParaRPr lang="en-US" smtClean="0">
              <a:ea typeface="ヒラギノ角ゴ Pro W3" pitchFamily="1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AA1E1D-1532-4F0F-8BD3-620A8DED24DD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AA1E1D-1532-4F0F-8BD3-620A8DED24DD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AA1E1D-1532-4F0F-8BD3-620A8DED24DD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 smtClean="0"/>
              <a:t>Documentation of many details now in 63-page document:</a:t>
            </a:r>
          </a:p>
          <a:p>
            <a:endParaRPr lang="en-US" dirty="0" smtClean="0"/>
          </a:p>
          <a:p>
            <a:pPr lvl="1">
              <a:buFont typeface="Arial"/>
              <a:buChar char="•"/>
            </a:pPr>
            <a:r>
              <a:rPr lang="en-US" dirty="0" smtClean="0"/>
              <a:t> Connector pin-outs</a:t>
            </a:r>
          </a:p>
          <a:p>
            <a:pPr lvl="1">
              <a:buFont typeface="Arial"/>
              <a:buChar char="•"/>
            </a:pPr>
            <a:r>
              <a:rPr lang="en-US" baseline="0" dirty="0" smtClean="0"/>
              <a:t> </a:t>
            </a:r>
            <a:r>
              <a:rPr lang="en-US" dirty="0" smtClean="0"/>
              <a:t>Data formats, headers</a:t>
            </a:r>
          </a:p>
          <a:p>
            <a:pPr lvl="1">
              <a:buFont typeface="Arial"/>
              <a:buChar char="•"/>
            </a:pPr>
            <a:r>
              <a:rPr lang="en-US" dirty="0" smtClean="0"/>
              <a:t> Command definitions</a:t>
            </a:r>
          </a:p>
          <a:p>
            <a:pPr lvl="1">
              <a:buFont typeface="Arial"/>
              <a:buChar char="•"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AA1E1D-1532-4F0F-8BD3-620A8DED24DD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>
              <a:ea typeface="ヒラギノ角ゴ Pro W3" pitchFamily="1" charset="-128"/>
            </a:endParaRPr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A803D8-2EF9-496E-905D-195B6CFEFF7C}" type="slidenum">
              <a:rPr lang="en-US" smtClean="0">
                <a:ea typeface="ヒラギノ角ゴ Pro W3" pitchFamily="1" charset="-128"/>
              </a:rPr>
              <a:pPr/>
              <a:t>21</a:t>
            </a:fld>
            <a:endParaRPr lang="en-US" smtClean="0">
              <a:ea typeface="ヒラギノ角ゴ Pro W3" pitchFamily="1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rPr lang="en-US" sz="1600" b="1" dirty="0" smtClean="0"/>
              <a:t>Radius reduced from 23cm to 22.4cm</a:t>
            </a:r>
            <a:r>
              <a:rPr lang="en-US" sz="1600" dirty="0" smtClean="0"/>
              <a:t>, resulting in better coverage:</a:t>
            </a:r>
          </a:p>
          <a:p>
            <a:endParaRPr lang="en-US" sz="1600" dirty="0" smtClean="0"/>
          </a:p>
          <a:p>
            <a:r>
              <a:rPr lang="en-US" sz="1600" dirty="0" smtClean="0"/>
              <a:t>Improved </a:t>
            </a:r>
            <a:r>
              <a:rPr lang="en-US" sz="1600" dirty="0" err="1" smtClean="0"/>
              <a:t>hermiticity</a:t>
            </a:r>
            <a:r>
              <a:rPr lang="en-US" sz="1600" dirty="0" smtClean="0"/>
              <a:t>:</a:t>
            </a:r>
            <a:r>
              <a:rPr lang="en-US" sz="1600" baseline="0" dirty="0" smtClean="0"/>
              <a:t>  </a:t>
            </a:r>
          </a:p>
          <a:p>
            <a:r>
              <a:rPr lang="en-US" sz="1600" kern="1200" dirty="0" smtClean="0">
                <a:solidFill>
                  <a:schemeClr val="tx1"/>
                </a:solidFill>
                <a:latin typeface="Arial" charset="0"/>
                <a:ea typeface="ヒラギノ角ゴ Pro W3" pitchFamily="112" charset="-128"/>
                <a:cs typeface="+mn-cs"/>
              </a:rPr>
              <a:t>It will be the 7degree tilt with something between 0.088 and 0.132 %</a:t>
            </a:r>
            <a:r>
              <a:rPr lang="en-US" sz="1600" kern="1200" dirty="0" err="1" smtClean="0">
                <a:solidFill>
                  <a:schemeClr val="tx1"/>
                </a:solidFill>
                <a:latin typeface="Arial" charset="0"/>
                <a:ea typeface="ヒラギノ角ゴ Pro W3" pitchFamily="112" charset="-128"/>
                <a:cs typeface="+mn-cs"/>
              </a:rPr>
              <a:t>overlap(i.e</a:t>
            </a:r>
            <a:r>
              <a:rPr lang="en-US" sz="1600" kern="1200" dirty="0" smtClean="0">
                <a:solidFill>
                  <a:schemeClr val="tx1"/>
                </a:solidFill>
                <a:latin typeface="Arial" charset="0"/>
                <a:ea typeface="ヒラギノ角ゴ Pro W3" pitchFamily="112" charset="-128"/>
                <a:cs typeface="+mn-cs"/>
              </a:rPr>
              <a:t>. hermetic).  Old SSD had an 'average' -0.16% (negative, i.e. </a:t>
            </a:r>
            <a:r>
              <a:rPr lang="en-US" sz="1600" kern="1200" dirty="0" err="1" smtClean="0">
                <a:solidFill>
                  <a:schemeClr val="tx1"/>
                </a:solidFill>
                <a:latin typeface="Arial" charset="0"/>
                <a:ea typeface="ヒラギノ角ゴ Pro W3" pitchFamily="112" charset="-128"/>
                <a:cs typeface="+mn-cs"/>
              </a:rPr>
              <a:t>holes),calculation</a:t>
            </a:r>
            <a:r>
              <a:rPr lang="en-US" sz="1600" kern="1200" dirty="0" smtClean="0">
                <a:solidFill>
                  <a:schemeClr val="tx1"/>
                </a:solidFill>
                <a:latin typeface="Arial" charset="0"/>
                <a:ea typeface="ヒラギノ角ゴ Pro W3" pitchFamily="112" charset="-128"/>
                <a:cs typeface="+mn-cs"/>
              </a:rPr>
              <a:t> for different staves of old SSD Layout in lower left </a:t>
            </a:r>
            <a:r>
              <a:rPr lang="en-US" sz="1600" kern="1200" dirty="0" err="1" smtClean="0">
                <a:solidFill>
                  <a:schemeClr val="tx1"/>
                </a:solidFill>
                <a:latin typeface="Arial" charset="0"/>
                <a:ea typeface="ヒラギノ角ゴ Pro W3" pitchFamily="112" charset="-128"/>
                <a:cs typeface="+mn-cs"/>
              </a:rPr>
              <a:t>corner.Calculation</a:t>
            </a:r>
            <a:r>
              <a:rPr lang="en-US" sz="1600" kern="1200" dirty="0" smtClean="0">
                <a:solidFill>
                  <a:schemeClr val="tx1"/>
                </a:solidFill>
                <a:latin typeface="Arial" charset="0"/>
                <a:ea typeface="ヒラギノ角ゴ Pro W3" pitchFamily="112" charset="-128"/>
                <a:cs typeface="+mn-cs"/>
              </a:rPr>
              <a:t> for straight radial tracks, no curvature.  </a:t>
            </a:r>
            <a:r>
              <a:rPr lang="en-US" sz="1600" b="1" kern="1200" dirty="0" smtClean="0">
                <a:solidFill>
                  <a:schemeClr val="tx1"/>
                </a:solidFill>
                <a:latin typeface="Arial" charset="0"/>
                <a:ea typeface="ヒラギノ角ゴ Pro W3" pitchFamily="112" charset="-128"/>
                <a:cs typeface="+mn-cs"/>
              </a:rPr>
              <a:t>0.132 is 1 full strip overlap past the dead triangle.</a:t>
            </a:r>
          </a:p>
          <a:p>
            <a:endParaRPr lang="en-US" sz="1600" b="1" kern="1200" dirty="0" smtClean="0">
              <a:solidFill>
                <a:schemeClr val="tx1"/>
              </a:solidFill>
              <a:latin typeface="Arial" charset="0"/>
              <a:ea typeface="ヒラギノ角ゴ Pro W3" pitchFamily="112" charset="-128"/>
              <a:cs typeface="+mn-cs"/>
            </a:endParaRPr>
          </a:p>
          <a:p>
            <a:r>
              <a:rPr lang="en-US" sz="1600" kern="1200" dirty="0" smtClean="0">
                <a:solidFill>
                  <a:schemeClr val="tx1"/>
                </a:solidFill>
                <a:latin typeface="Arial" charset="0"/>
                <a:ea typeface="ヒラギノ角ゴ Pro W3" pitchFamily="112" charset="-128"/>
                <a:cs typeface="+mn-cs"/>
              </a:rPr>
              <a:t>The triangle corners where there is only one active trip are overlapped.  What is not overlapped is the 1 mm gap around each module in the </a:t>
            </a:r>
            <a:r>
              <a:rPr lang="en-US" sz="1600" kern="1200" dirty="0" err="1" smtClean="0">
                <a:solidFill>
                  <a:schemeClr val="tx1"/>
                </a:solidFill>
                <a:latin typeface="Arial" charset="0"/>
                <a:ea typeface="ヒラギノ角ゴ Pro W3" pitchFamily="112" charset="-128"/>
                <a:cs typeface="+mn-cs"/>
              </a:rPr>
              <a:t>z</a:t>
            </a:r>
            <a:r>
              <a:rPr lang="en-US" sz="1600" kern="1200" dirty="0" smtClean="0">
                <a:solidFill>
                  <a:schemeClr val="tx1"/>
                </a:solidFill>
                <a:latin typeface="Arial" charset="0"/>
                <a:ea typeface="ヒラギノ角ゴ Pro W3" pitchFamily="112" charset="-128"/>
                <a:cs typeface="+mn-cs"/>
              </a:rPr>
              <a:t> direction.  The wafers are 75 mm </a:t>
            </a:r>
            <a:r>
              <a:rPr lang="en-US" sz="1600" kern="1200" dirty="0" err="1" smtClean="0">
                <a:solidFill>
                  <a:schemeClr val="tx1"/>
                </a:solidFill>
                <a:latin typeface="Arial" charset="0"/>
                <a:ea typeface="ヒラギノ角ゴ Pro W3" pitchFamily="112" charset="-128"/>
                <a:cs typeface="+mn-cs"/>
              </a:rPr>
              <a:t>x</a:t>
            </a:r>
            <a:r>
              <a:rPr lang="en-US" sz="1600" kern="1200" dirty="0" smtClean="0">
                <a:solidFill>
                  <a:schemeClr val="tx1"/>
                </a:solidFill>
                <a:latin typeface="Arial" charset="0"/>
                <a:ea typeface="ヒラギノ角ゴ Pro W3" pitchFamily="112" charset="-128"/>
                <a:cs typeface="+mn-cs"/>
              </a:rPr>
              <a:t> 42 mm.  The active area is 73 mm </a:t>
            </a:r>
            <a:r>
              <a:rPr lang="en-US" sz="1600" kern="1200" dirty="0" err="1" smtClean="0">
                <a:solidFill>
                  <a:schemeClr val="tx1"/>
                </a:solidFill>
                <a:latin typeface="Arial" charset="0"/>
                <a:ea typeface="ヒラギノ角ゴ Pro W3" pitchFamily="112" charset="-128"/>
                <a:cs typeface="+mn-cs"/>
              </a:rPr>
              <a:t>x</a:t>
            </a:r>
            <a:r>
              <a:rPr lang="en-US" sz="1600" kern="1200" dirty="0" smtClean="0">
                <a:solidFill>
                  <a:schemeClr val="tx1"/>
                </a:solidFill>
                <a:latin typeface="Arial" charset="0"/>
                <a:ea typeface="ヒラギノ角ゴ Pro W3" pitchFamily="112" charset="-128"/>
                <a:cs typeface="+mn-cs"/>
              </a:rPr>
              <a:t> 40 mm. </a:t>
            </a:r>
            <a:r>
              <a:rPr lang="en-US" sz="1600" b="1" kern="1200" dirty="0" smtClean="0">
                <a:solidFill>
                  <a:schemeClr val="tx1"/>
                </a:solidFill>
                <a:latin typeface="Arial" charset="0"/>
                <a:ea typeface="ヒラギノ角ゴ Pro W3" pitchFamily="112" charset="-128"/>
                <a:cs typeface="+mn-cs"/>
              </a:rPr>
              <a:t> So the net active area is 40/42  = 95%</a:t>
            </a:r>
            <a:endParaRPr lang="en-US" sz="1600" b="1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AA1E1D-1532-4F0F-8BD3-620A8DED24DD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b="1" dirty="0" smtClean="0"/>
              <a:t>Cooling</a:t>
            </a:r>
            <a:r>
              <a:rPr lang="en-US" b="1" baseline="0" dirty="0" smtClean="0"/>
              <a:t> plenum is provided by </a:t>
            </a:r>
            <a:r>
              <a:rPr lang="en-US" b="1" baseline="0" dirty="0" err="1" smtClean="0"/>
              <a:t>mylar</a:t>
            </a:r>
            <a:r>
              <a:rPr lang="en-US" b="1" baseline="0" dirty="0" smtClean="0"/>
              <a:t> film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AA1E1D-1532-4F0F-8BD3-620A8DED24DD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 smtClean="0"/>
              <a:t>Services (cables) pass through FGT </a:t>
            </a:r>
            <a:r>
              <a:rPr lang="en-US" dirty="0" err="1" smtClean="0"/>
              <a:t>chordal</a:t>
            </a:r>
            <a:r>
              <a:rPr lang="en-US" dirty="0" smtClean="0"/>
              <a:t> gaps</a:t>
            </a:r>
          </a:p>
          <a:p>
            <a:r>
              <a:rPr lang="en-US" dirty="0" smtClean="0"/>
              <a:t>Vacuum plumbing attaches at East end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AA1E1D-1532-4F0F-8BD3-620A8DED24DD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AA1E1D-1532-4F0F-8BD3-620A8DED24DD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AA1E1D-1532-4F0F-8BD3-620A8DED24DD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 smtClean="0"/>
              <a:t>Source: Christophe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Renard</a:t>
            </a:r>
            <a:r>
              <a:rPr lang="en-US" baseline="0" dirty="0" smtClean="0"/>
              <a:t> detailed bottom up calculation</a:t>
            </a:r>
          </a:p>
          <a:p>
            <a:endParaRPr lang="en-US" baseline="0" dirty="0" smtClean="0"/>
          </a:p>
          <a:p>
            <a:r>
              <a:rPr lang="en-US" sz="1200" u="sng" kern="1200" dirty="0" smtClean="0">
                <a:solidFill>
                  <a:schemeClr val="tx1"/>
                </a:solidFill>
                <a:latin typeface="Arial" charset="0"/>
                <a:ea typeface="ヒラギノ角ゴ Pro W3" pitchFamily="112" charset="-128"/>
                <a:cs typeface="+mn-cs"/>
                <a:hlinkClick r:id="rId3"/>
              </a:rPr>
              <a:t>http://www.star.bnl.gov/public/ssd/STAR_operations.html#LadderStatus </a:t>
            </a:r>
          </a:p>
          <a:p>
            <a:r>
              <a:rPr lang="en-US" sz="1200" u="none" kern="1200" dirty="0" smtClean="0">
                <a:solidFill>
                  <a:schemeClr val="tx1"/>
                </a:solidFill>
                <a:latin typeface="Arial" charset="0"/>
                <a:ea typeface="ヒラギノ角ゴ Pro W3" pitchFamily="112" charset="-128"/>
                <a:cs typeface="+mn-cs"/>
                <a:hlinkClick r:id="rId3"/>
              </a:rPr>
              <a:t>says for old SSD, one ladder side, including C2D2 card and floatind part of ADC card:0.5A@-2V, 2.0A@+2V and 0.4A@5V that make 2.5A x 2V + 0.4A x 5V = 7W +-20%Remark1: voltage sense is done one the C2D2 card . So it is higher than the real voltage on the hybrids that must be as close as possible to +2V and -2V.Remark2: The non floating part of the ADC card was powered by the RDO card. It was around 200mA@+5V = 1W.</a:t>
            </a:r>
            <a:endParaRPr lang="en-US" sz="1200" u="none" kern="1200" dirty="0" smtClean="0">
              <a:solidFill>
                <a:schemeClr val="tx1"/>
              </a:solidFill>
              <a:latin typeface="Arial" charset="0"/>
              <a:ea typeface="ヒラギノ角ゴ Pro W3" pitchFamily="112" charset="-128"/>
              <a:cs typeface="+mn-cs"/>
            </a:endParaRPr>
          </a:p>
          <a:p>
            <a:r>
              <a:rPr lang="en-US" sz="1200" u="sng" kern="1200" dirty="0" smtClean="0">
                <a:solidFill>
                  <a:schemeClr val="tx1"/>
                </a:solidFill>
                <a:latin typeface="Arial" charset="0"/>
                <a:ea typeface="ヒラギノ角ゴ Pro W3" pitchFamily="112" charset="-128"/>
                <a:cs typeface="+mn-cs"/>
                <a:hlinkClick r:id="rId4"/>
              </a:rPr>
              <a:t>http://www.star.bnl.gov/public/ssd/STAR_technique/ssd_cooling_system_doc_2.pdf </a:t>
            </a:r>
          </a:p>
          <a:p>
            <a:r>
              <a:rPr lang="en-US" sz="1200" u="sng" kern="1200" dirty="0" smtClean="0">
                <a:solidFill>
                  <a:schemeClr val="tx1"/>
                </a:solidFill>
                <a:latin typeface="Arial" charset="0"/>
                <a:ea typeface="ヒラギノ角ゴ Pro W3" pitchFamily="112" charset="-128"/>
                <a:cs typeface="+mn-cs"/>
                <a:hlinkClick r:id="rId4"/>
              </a:rPr>
              <a:t>says for old SSD, one ladder side:- without C2D2/ADC cards: 9.8W/2 predicted and 10W/2 measured.- only C2D2/ADC cards: 6W/2 predicted and 6W/2 measured- Costar = 44mW = 11mA x 4VIn v07, Table 70 says for one ladder side, without C2D2/ADC cards:- old SSD: 1356.352mA@-2V and 2674.73mA@+2V that make 4031.082mA x 2V = 8062.164mW- SSD upgrade: 1609.952mA@-2V and 2912.48mA@+2V that make 4522.432mA x 2V = 9044.864mW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AA1E1D-1532-4F0F-8BD3-620A8DED24DD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AA1E1D-1532-4F0F-8BD3-620A8DED24DD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 smtClean="0"/>
              <a:t>1.4.1 Electronics:</a:t>
            </a:r>
            <a:r>
              <a:rPr lang="en-US" baseline="0" dirty="0" smtClean="0"/>
              <a:t> ladder cards, RDO boards</a:t>
            </a:r>
            <a:endParaRPr lang="en-US" dirty="0" smtClean="0"/>
          </a:p>
          <a:p>
            <a:r>
              <a:rPr lang="en-US" dirty="0" smtClean="0"/>
              <a:t>1.4.2 Mechanics:</a:t>
            </a:r>
            <a:r>
              <a:rPr lang="en-US" baseline="0" dirty="0" smtClean="0"/>
              <a:t>  mounting hardware, cable supports and patch panels</a:t>
            </a:r>
          </a:p>
          <a:p>
            <a:r>
              <a:rPr lang="en-US" baseline="0" dirty="0" smtClean="0"/>
              <a:t>1.4.3 Detector assembly: attach ladder boards to existing ladders, ship to assembly area for testing</a:t>
            </a:r>
          </a:p>
          <a:p>
            <a:r>
              <a:rPr lang="en-US" baseline="0" dirty="0" smtClean="0"/>
              <a:t>1.4.5 Installation/Assembly: </a:t>
            </a:r>
            <a:r>
              <a:rPr lang="en-US" sz="1200" kern="1200" dirty="0" smtClean="0">
                <a:solidFill>
                  <a:schemeClr val="tx1"/>
                </a:solidFill>
                <a:latin typeface="Arial" charset="0"/>
                <a:ea typeface="ヒラギノ角ゴ Pro W3" pitchFamily="112" charset="-128"/>
                <a:cs typeface="+mn-cs"/>
              </a:rPr>
              <a:t>The completed ladders are mounted on the cone system.</a:t>
            </a:r>
            <a:r>
              <a:rPr lang="en-US" dirty="0" smtClean="0"/>
              <a:t> Alignment.</a:t>
            </a:r>
            <a:r>
              <a:rPr lang="en-US" baseline="0" dirty="0" smtClean="0"/>
              <a:t> Install cables on new cones.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AA1E1D-1532-4F0F-8BD3-620A8DED24DD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b="1" dirty="0" smtClean="0"/>
              <a:t>Existing</a:t>
            </a:r>
            <a:r>
              <a:rPr lang="en-US" b="1" baseline="0" dirty="0" smtClean="0"/>
              <a:t> detector!  Essential for HFT to provide improved pointing accuracy from TPC tracks</a:t>
            </a:r>
            <a:endParaRPr lang="en-US" b="1" dirty="0" smtClean="0"/>
          </a:p>
          <a:p>
            <a:endParaRPr lang="en-US" dirty="0" smtClean="0"/>
          </a:p>
          <a:p>
            <a:r>
              <a:rPr lang="en-US" dirty="0" smtClean="0"/>
              <a:t>Cylindrical coverage: radius</a:t>
            </a:r>
            <a:r>
              <a:rPr lang="en-US" baseline="0" dirty="0" smtClean="0"/>
              <a:t> ~22.4 cm</a:t>
            </a:r>
          </a:p>
          <a:p>
            <a:endParaRPr lang="en-US" baseline="0" dirty="0" smtClean="0"/>
          </a:p>
          <a:p>
            <a:r>
              <a:rPr lang="en-US" baseline="0" dirty="0" err="1" smtClean="0"/>
              <a:t>Eta</a:t>
            </a:r>
            <a:r>
              <a:rPr lang="en-US" baseline="0" dirty="0" smtClean="0"/>
              <a:t> coverage: +/- 1.2</a:t>
            </a:r>
          </a:p>
          <a:p>
            <a:endParaRPr lang="en-US" baseline="0" dirty="0" smtClean="0"/>
          </a:p>
          <a:p>
            <a:r>
              <a:rPr lang="en-US" baseline="0" dirty="0" smtClean="0"/>
              <a:t>Resolution R-phi ~ 20µm   Z ~ 750 µ</a:t>
            </a:r>
            <a:r>
              <a:rPr lang="en-US" baseline="0" dirty="0" err="1" smtClean="0"/>
              <a:t>m</a:t>
            </a:r>
            <a:r>
              <a:rPr lang="en-US" baseline="0" dirty="0" smtClean="0"/>
              <a:t>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AA1E1D-1532-4F0F-8BD3-620A8DED24DD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>
              <a:ea typeface="ヒラギノ角ゴ Pro W3" pitchFamily="1" charset="-128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824699-7944-4F90-928F-A3C5D01AC1C5}" type="slidenum">
              <a:rPr lang="en-US" smtClean="0">
                <a:ea typeface="ヒラギノ角ゴ Pro W3" pitchFamily="1" charset="-128"/>
              </a:rPr>
              <a:pPr/>
              <a:t>30</a:t>
            </a:fld>
            <a:endParaRPr lang="en-US" smtClean="0">
              <a:ea typeface="ヒラギノ角ゴ Pro W3" pitchFamily="1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 smtClean="0">
                <a:ea typeface="ヒラギノ角ゴ Pro W3" pitchFamily="1" charset="-128"/>
              </a:rPr>
              <a:t>FY12-13</a:t>
            </a:r>
            <a:r>
              <a:rPr lang="en-US" baseline="0" dirty="0" smtClean="0">
                <a:ea typeface="ヒラギノ角ゴ Pro W3" pitchFamily="1" charset="-128"/>
              </a:rPr>
              <a:t> contingency: covers eventual replacement of entire power supply to provide maintainability over service life</a:t>
            </a:r>
            <a:endParaRPr lang="en-US" dirty="0" smtClean="0">
              <a:ea typeface="ヒラギノ角ゴ Pro W3" pitchFamily="1" charset="-128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824699-7944-4F90-928F-A3C5D01AC1C5}" type="slidenum">
              <a:rPr lang="en-US" smtClean="0">
                <a:ea typeface="ヒラギノ角ゴ Pro W3" pitchFamily="1" charset="-128"/>
              </a:rPr>
              <a:pPr/>
              <a:t>31</a:t>
            </a:fld>
            <a:endParaRPr lang="en-US" smtClean="0">
              <a:ea typeface="ヒラギノ角ゴ Pro W3" pitchFamily="1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AA1E1D-1532-4F0F-8BD3-620A8DED24DD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AA1E1D-1532-4F0F-8BD3-620A8DED24DD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AA1E1D-1532-4F0F-8BD3-620A8DED24DD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b="1" dirty="0" smtClean="0"/>
              <a:t>Observations using SSD ladder:</a:t>
            </a:r>
          </a:p>
          <a:p>
            <a:r>
              <a:rPr lang="en-US" dirty="0" smtClean="0"/>
              <a:t>Analog signal from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pulser</a:t>
            </a:r>
            <a:r>
              <a:rPr lang="en-US" baseline="0" dirty="0" smtClean="0"/>
              <a:t> on nearest module observed at ADC input</a:t>
            </a:r>
          </a:p>
          <a:p>
            <a:r>
              <a:rPr lang="en-US" baseline="0" dirty="0" smtClean="0"/>
              <a:t>ADC aperture adjustable in 12 ns increments</a:t>
            </a:r>
          </a:p>
          <a:p>
            <a:endParaRPr lang="en-US" dirty="0" smtClean="0"/>
          </a:p>
          <a:p>
            <a:r>
              <a:rPr lang="en-US" dirty="0" smtClean="0"/>
              <a:t>100 ns/cm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AA1E1D-1532-4F0F-8BD3-620A8DED24DD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AA1E1D-1532-4F0F-8BD3-620A8DED24DD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F1B40D-7BE2-4743-A309-CD51EABA57F2}" type="slidenum">
              <a:rPr lang="en-US" smtClean="0">
                <a:ea typeface="ヒラギノ角ゴ Pro W3" pitchFamily="1" charset="-128"/>
              </a:rPr>
              <a:pPr/>
              <a:t>44</a:t>
            </a:fld>
            <a:endParaRPr lang="en-US" smtClean="0">
              <a:ea typeface="ヒラギノ角ゴ Pro W3" pitchFamily="1" charset="-128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smtClean="0">
                <a:ea typeface="ヒラギノ角ゴ Pro W3" pitchFamily="1" charset="-128"/>
              </a:rPr>
              <a:t>Existing readout: A single ADC digitizes 16 X 768 strips, sequentially @3MHz sampling rate.</a:t>
            </a:r>
          </a:p>
          <a:p>
            <a:pPr eaLnBrk="1" hangingPunct="1"/>
            <a:r>
              <a:rPr lang="en-US" smtClean="0">
                <a:ea typeface="ヒラギノ角ゴ Pro W3" pitchFamily="1" charset="-128"/>
              </a:rPr>
              <a:t>10 ADC cards connected to a single [copper] parallel bus (30MHz)</a:t>
            </a:r>
          </a:p>
          <a:p>
            <a:pPr eaLnBrk="1" hangingPunct="1"/>
            <a:r>
              <a:rPr lang="en-US" smtClean="0">
                <a:ea typeface="ヒラギノ角ゴ Pro W3" pitchFamily="1" charset="-128"/>
              </a:rPr>
              <a:t>Link from RDO to DAQ services 10 ladder sides  @ 120 Mbyte/s</a:t>
            </a:r>
          </a:p>
          <a:p>
            <a:pPr eaLnBrk="1" hangingPunct="1"/>
            <a:r>
              <a:rPr lang="en-US" smtClean="0">
                <a:ea typeface="ヒラギノ角ゴ Pro W3" pitchFamily="1" charset="-128"/>
              </a:rPr>
              <a:t>Designed to readout at 100 Hz. Meets this requirement</a:t>
            </a: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 smtClean="0">
                <a:ea typeface="ヒラギノ角ゴ Pro W3" pitchFamily="1" charset="-128"/>
              </a:rPr>
              <a:t>One quarter of the SSD cylinder</a:t>
            </a:r>
            <a:r>
              <a:rPr lang="en-US" baseline="0" dirty="0" smtClean="0">
                <a:ea typeface="ヒラギノ角ゴ Pro W3" pitchFamily="1" charset="-128"/>
              </a:rPr>
              <a:t> </a:t>
            </a:r>
            <a:r>
              <a:rPr lang="en-US" dirty="0" smtClean="0">
                <a:ea typeface="ヒラギノ角ゴ Pro W3" pitchFamily="1" charset="-128"/>
              </a:rPr>
              <a:t>(5 ladders)</a:t>
            </a:r>
          </a:p>
          <a:p>
            <a:endParaRPr lang="en-US" dirty="0" smtClean="0">
              <a:ea typeface="ヒラギノ角ゴ Pro W3" pitchFamily="1" charset="-128"/>
            </a:endParaRPr>
          </a:p>
          <a:p>
            <a:r>
              <a:rPr lang="en-US" dirty="0" smtClean="0">
                <a:ea typeface="ヒラギノ角ゴ Pro W3" pitchFamily="1" charset="-128"/>
              </a:rPr>
              <a:t>16 silicon modules on each ladder visible in this view</a:t>
            </a:r>
          </a:p>
          <a:p>
            <a:endParaRPr lang="en-US" dirty="0" smtClean="0">
              <a:ea typeface="ヒラギノ角ゴ Pro W3" pitchFamily="1" charset="-128"/>
            </a:endParaRPr>
          </a:p>
          <a:p>
            <a:r>
              <a:rPr lang="en-US" dirty="0" smtClean="0">
                <a:ea typeface="ヒラギノ角ゴ Pro W3" pitchFamily="1" charset="-128"/>
              </a:rPr>
              <a:t>Readout electronics at both ends</a:t>
            </a:r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5C4844A-0514-438A-8649-1FFF03BBE3D5}" type="slidenum">
              <a:rPr lang="en-US" smtClean="0">
                <a:ea typeface="ヒラギノ角ゴ Pro W3" pitchFamily="1" charset="-128"/>
              </a:rPr>
              <a:pPr/>
              <a:t>46</a:t>
            </a:fld>
            <a:endParaRPr lang="en-US" smtClean="0">
              <a:ea typeface="ヒラギノ角ゴ Pro W3" pitchFamily="1" charset="-128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mtClean="0">
                <a:ea typeface="ヒラギノ角ゴ Pro W3" pitchFamily="1" charset="-128"/>
              </a:rPr>
              <a:t>3 ladders shown out of 20 total</a:t>
            </a: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006B27-5232-4D0B-9994-63B8A584A810}" type="slidenum">
              <a:rPr lang="en-US" smtClean="0">
                <a:ea typeface="ヒラギノ角ゴ Pro W3" pitchFamily="1" charset="-128"/>
              </a:rPr>
              <a:pPr/>
              <a:t>48</a:t>
            </a:fld>
            <a:endParaRPr lang="en-US" smtClean="0">
              <a:ea typeface="ヒラギノ角ゴ Pro W3" pitchFamily="1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 smtClean="0"/>
              <a:t>Existing detector – in use in STAR from 2003</a:t>
            </a:r>
            <a:r>
              <a:rPr lang="en-US" baseline="0" dirty="0" smtClean="0"/>
              <a:t> to 2007</a:t>
            </a:r>
          </a:p>
          <a:p>
            <a:r>
              <a:rPr lang="en-US" baseline="0" dirty="0" smtClean="0"/>
              <a:t>Radius near midpoint between beam axis and TPC inner radius</a:t>
            </a:r>
          </a:p>
          <a:p>
            <a:r>
              <a:rPr lang="en-US" baseline="0" dirty="0" smtClean="0"/>
              <a:t>Improves pointing accuracy to PXL detector (note </a:t>
            </a:r>
            <a:r>
              <a:rPr lang="en-US" baseline="0" dirty="0" err="1" smtClean="0"/>
              <a:t>esp</a:t>
            </a:r>
            <a:r>
              <a:rPr lang="en-US" baseline="0" dirty="0" smtClean="0"/>
              <a:t> in Z direction)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AA1E1D-1532-4F0F-8BD3-620A8DED24D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AC12C4-6402-418E-B891-D7446105E311}" type="slidenum">
              <a:rPr lang="en-US" smtClean="0">
                <a:ea typeface="ヒラギノ角ゴ Pro W3" pitchFamily="1" charset="-128"/>
              </a:rPr>
              <a:pPr/>
              <a:t>49</a:t>
            </a:fld>
            <a:endParaRPr lang="en-US" smtClean="0">
              <a:ea typeface="ヒラギノ角ゴ Pro W3" pitchFamily="1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dirty="0" smtClean="0">
                <a:ea typeface="ヒラギノ角ゴ Pro W3" pitchFamily="1" charset="-128"/>
              </a:rPr>
              <a:t>Ladder consists of 16 modules. Each module has 2 faces, read out independently</a:t>
            </a:r>
          </a:p>
          <a:p>
            <a:pPr eaLnBrk="1" hangingPunct="1"/>
            <a:endParaRPr lang="en-US" dirty="0" smtClean="0">
              <a:ea typeface="ヒラギノ角ゴ Pro W3" pitchFamily="1" charset="-128"/>
            </a:endParaRPr>
          </a:p>
          <a:p>
            <a:pPr eaLnBrk="1" hangingPunct="1"/>
            <a:endParaRPr lang="en-US" dirty="0" smtClean="0">
              <a:ea typeface="ヒラギノ角ゴ Pro W3" pitchFamily="1" charset="-128"/>
            </a:endParaRPr>
          </a:p>
          <a:p>
            <a:pPr eaLnBrk="1" hangingPunct="1"/>
            <a:r>
              <a:rPr lang="en-US" dirty="0" smtClean="0">
                <a:ea typeface="ヒラギノ角ゴ Pro W3" pitchFamily="1" charset="-128"/>
              </a:rPr>
              <a:t>Module:</a:t>
            </a:r>
            <a:r>
              <a:rPr lang="en-US" baseline="0" dirty="0" smtClean="0">
                <a:ea typeface="ヒラギノ角ゴ Pro W3" pitchFamily="1" charset="-128"/>
              </a:rPr>
              <a:t> Si wafer </a:t>
            </a:r>
            <a:r>
              <a:rPr lang="en-US" sz="1200" kern="1200" dirty="0" smtClean="0">
                <a:solidFill>
                  <a:schemeClr val="tx1"/>
                </a:solidFill>
                <a:latin typeface="Arial" charset="0"/>
                <a:ea typeface="ヒラギノ角ゴ Pro W3" pitchFamily="112" charset="-128"/>
                <a:cs typeface="+mn-cs"/>
              </a:rPr>
              <a:t>42 mm by 75 mm  doubled sided with 768 strips on each side of the detector.</a:t>
            </a:r>
          </a:p>
          <a:p>
            <a:pPr eaLnBrk="1" hangingPunct="1"/>
            <a:endParaRPr lang="en-US" sz="1200" kern="1200" dirty="0" smtClean="0">
              <a:solidFill>
                <a:schemeClr val="tx1"/>
              </a:solidFill>
              <a:latin typeface="Arial" charset="0"/>
              <a:ea typeface="ヒラギノ角ゴ Pro W3" pitchFamily="112" charset="-128"/>
              <a:cs typeface="+mn-cs"/>
            </a:endParaRPr>
          </a:p>
          <a:p>
            <a:pPr eaLnBrk="1" hangingPunct="1"/>
            <a:r>
              <a:rPr lang="en-US" sz="1200" kern="1200" dirty="0" smtClean="0">
                <a:solidFill>
                  <a:schemeClr val="tx1"/>
                </a:solidFill>
                <a:latin typeface="Arial" charset="0"/>
                <a:ea typeface="ヒラギノ角ゴ Pro W3" pitchFamily="112" charset="-128"/>
                <a:cs typeface="+mn-cs"/>
              </a:rPr>
              <a:t> </a:t>
            </a:r>
            <a:endParaRPr lang="en-US" dirty="0" smtClean="0">
              <a:ea typeface="ヒラギノ角ゴ Pro W3" pitchFamily="1" charset="-128"/>
            </a:endParaRPr>
          </a:p>
          <a:p>
            <a:pPr eaLnBrk="1" hangingPunct="1"/>
            <a:r>
              <a:rPr lang="en-US" dirty="0" smtClean="0">
                <a:ea typeface="ヒラギノ角ゴ Pro W3" pitchFamily="1" charset="-128"/>
              </a:rPr>
              <a:t>20 physical ladders, but from readout point of view, there are 40 faces (also called ladders)</a:t>
            </a:r>
          </a:p>
          <a:p>
            <a:pPr eaLnBrk="1" hangingPunct="1"/>
            <a:r>
              <a:rPr lang="en-US" dirty="0" smtClean="0">
                <a:ea typeface="ヒラギノ角ゴ Pro W3" pitchFamily="1" charset="-128"/>
              </a:rPr>
              <a:t>P- and N- faces read out separately, from opposite ends of the same ladder</a:t>
            </a: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A39AF3-E670-4764-A50A-30462071A22D}" type="slidenum">
              <a:rPr lang="en-US" smtClean="0">
                <a:ea typeface="ヒラギノ角ゴ Pro W3" pitchFamily="1" charset="-128"/>
              </a:rPr>
              <a:pPr/>
              <a:t>50</a:t>
            </a:fld>
            <a:endParaRPr lang="en-US" smtClean="0">
              <a:ea typeface="ヒラギノ角ゴ Pro W3" pitchFamily="1" charset="-128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smtClean="0">
                <a:ea typeface="ヒラギノ角ゴ Pro W3" pitchFamily="1" charset="-128"/>
              </a:rPr>
              <a:t>Each face has 768 strips, connected to 6 ALICE128 analog multiplexers, connected in a daisy chain, read out at the end of the ladder</a:t>
            </a: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AA1E1D-1532-4F0F-8BD3-620A8DED24DD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>
              <a:ea typeface="ヒラギノ角ゴ Pro W3" pitchFamily="1" charset="-128"/>
            </a:endParaRPr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0180FE-DD19-4404-B8FB-51540EF45AED}" type="slidenum">
              <a:rPr lang="en-US" smtClean="0">
                <a:ea typeface="ヒラギノ角ゴ Pro W3" pitchFamily="1" charset="-128"/>
              </a:rPr>
              <a:pPr/>
              <a:t>54</a:t>
            </a:fld>
            <a:endParaRPr lang="en-US" smtClean="0">
              <a:ea typeface="ヒラギノ角ゴ Pro W3" pitchFamily="1" charset="-128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F1B40D-7BE2-4743-A309-CD51EABA57F2}" type="slidenum">
              <a:rPr lang="en-US" smtClean="0">
                <a:ea typeface="ヒラギノ角ゴ Pro W3" pitchFamily="1" charset="-128"/>
              </a:rPr>
              <a:pPr/>
              <a:t>56</a:t>
            </a:fld>
            <a:endParaRPr lang="en-US" smtClean="0">
              <a:ea typeface="ヒラギノ角ゴ Pro W3" pitchFamily="1" charset="-128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smtClean="0">
                <a:ea typeface="ヒラギノ角ゴ Pro W3" pitchFamily="1" charset="-128"/>
              </a:rPr>
              <a:t>Existing readout: A single ADC digitizes 16 X 768 strips, sequentially @3MHz sampling rate.</a:t>
            </a:r>
          </a:p>
          <a:p>
            <a:pPr eaLnBrk="1" hangingPunct="1"/>
            <a:r>
              <a:rPr lang="en-US" smtClean="0">
                <a:ea typeface="ヒラギノ角ゴ Pro W3" pitchFamily="1" charset="-128"/>
              </a:rPr>
              <a:t>10 ADC cards connected to a single [copper] parallel bus (30MHz)</a:t>
            </a:r>
          </a:p>
          <a:p>
            <a:pPr eaLnBrk="1" hangingPunct="1"/>
            <a:r>
              <a:rPr lang="en-US" smtClean="0">
                <a:ea typeface="ヒラギノ角ゴ Pro W3" pitchFamily="1" charset="-128"/>
              </a:rPr>
              <a:t>Link from RDO to DAQ services 10 ladder sides  @ 120 Mbyte/s</a:t>
            </a:r>
          </a:p>
          <a:p>
            <a:pPr eaLnBrk="1" hangingPunct="1"/>
            <a:r>
              <a:rPr lang="en-US" smtClean="0">
                <a:ea typeface="ヒラギノ角ゴ Pro W3" pitchFamily="1" charset="-128"/>
              </a:rPr>
              <a:t>Designed to readout at 100 Hz. Meets this requirement</a:t>
            </a: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C87365-FCE0-4DDF-808C-4F77D0673859}" type="slidenum">
              <a:rPr lang="en-US" smtClean="0">
                <a:ea typeface="ヒラギノ角ゴ Pro W3" pitchFamily="1" charset="-128"/>
              </a:rPr>
              <a:pPr/>
              <a:t>57</a:t>
            </a:fld>
            <a:endParaRPr lang="en-US" smtClean="0">
              <a:ea typeface="ヒラギノ角ゴ Pro W3" pitchFamily="1" charset="-128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ln/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ea typeface="ヒラギノ角ゴ Pro W3" pitchFamily="1" charset="-128"/>
              </a:rPr>
              <a:t>Note that RDO is organized around 5 (ladder-specific) slave FPGAs and a master FPGA (Christophe)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  <a:defRPr/>
            </a:pPr>
            <a:r>
              <a:rPr lang="en-US" smtClean="0">
                <a:solidFill>
                  <a:schemeClr val="tx2"/>
                </a:solidFill>
              </a:rPr>
              <a:t>Each yellow box (x5) represents one ladder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  <a:defRPr/>
            </a:pPr>
            <a:r>
              <a:rPr lang="en-US" sz="2000" smtClean="0">
                <a:solidFill>
                  <a:schemeClr val="tx2"/>
                </a:solidFill>
              </a:rPr>
              <a:t>Connection card + ADC card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  <a:defRPr/>
            </a:pPr>
            <a:r>
              <a:rPr lang="en-US" sz="2000" smtClean="0">
                <a:solidFill>
                  <a:schemeClr val="tx2"/>
                </a:solidFill>
              </a:rPr>
              <a:t>Dual input ADC (x8) with bit-serial outputs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  <a:defRPr/>
            </a:pPr>
            <a:r>
              <a:rPr lang="en-US" sz="2000" smtClean="0">
                <a:solidFill>
                  <a:schemeClr val="tx2"/>
                </a:solidFill>
              </a:rPr>
              <a:t>16 outputs feed 1 gigabit serializer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  <a:defRPr/>
            </a:pPr>
            <a:r>
              <a:rPr lang="en-US" smtClean="0">
                <a:solidFill>
                  <a:schemeClr val="tx2"/>
                </a:solidFill>
              </a:rPr>
              <a:t>Green boxes: readout card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  <a:defRPr/>
            </a:pPr>
            <a:r>
              <a:rPr lang="en-US" smtClean="0">
                <a:solidFill>
                  <a:schemeClr val="tx2"/>
                </a:solidFill>
              </a:rPr>
              <a:t>Connection to readout card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  <a:defRPr/>
            </a:pPr>
            <a:r>
              <a:rPr lang="en-US" sz="2000" smtClean="0">
                <a:solidFill>
                  <a:schemeClr val="tx2"/>
                </a:solidFill>
              </a:rPr>
              <a:t> gigabit fiber pair per ladder</a:t>
            </a:r>
            <a:endParaRPr lang="en-US" sz="2000" smtClean="0"/>
          </a:p>
          <a:p>
            <a:pPr>
              <a:defRPr/>
            </a:pPr>
            <a:endParaRPr lang="en-US" smtClean="0"/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  <a:defRPr/>
            </a:pPr>
            <a:r>
              <a:rPr lang="en-US" sz="3200" smtClean="0">
                <a:solidFill>
                  <a:schemeClr val="tx2"/>
                </a:solidFill>
              </a:rPr>
              <a:t>Per ladder (5X):</a:t>
            </a:r>
          </a:p>
          <a:p>
            <a:pPr marL="800100" lvl="1" indent="-342900" eaLnBrk="1" hangingPunct="1">
              <a:spcBef>
                <a:spcPct val="20000"/>
              </a:spcBef>
              <a:buFontTx/>
              <a:buChar char="•"/>
              <a:defRPr/>
            </a:pPr>
            <a:r>
              <a:rPr lang="en-US" sz="2000" smtClean="0">
                <a:solidFill>
                  <a:schemeClr val="tx2"/>
                </a:solidFill>
              </a:rPr>
              <a:t>Optical link </a:t>
            </a:r>
          </a:p>
          <a:p>
            <a:pPr marL="800100" lvl="1" indent="-342900" eaLnBrk="1" hangingPunct="1">
              <a:spcBef>
                <a:spcPct val="20000"/>
              </a:spcBef>
              <a:buFontTx/>
              <a:buChar char="•"/>
              <a:defRPr/>
            </a:pPr>
            <a:r>
              <a:rPr lang="en-US" sz="2000" smtClean="0">
                <a:solidFill>
                  <a:schemeClr val="tx2"/>
                </a:solidFill>
              </a:rPr>
              <a:t>Deserializer</a:t>
            </a:r>
          </a:p>
          <a:p>
            <a:pPr marL="800100" lvl="1" indent="-342900" eaLnBrk="1" hangingPunct="1">
              <a:spcBef>
                <a:spcPct val="20000"/>
              </a:spcBef>
              <a:buFontTx/>
              <a:buChar char="•"/>
              <a:defRPr/>
            </a:pPr>
            <a:r>
              <a:rPr lang="en-US" sz="2000" smtClean="0">
                <a:solidFill>
                  <a:schemeClr val="tx2"/>
                </a:solidFill>
              </a:rPr>
              <a:t>Slave FPGA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  <a:defRPr/>
            </a:pPr>
            <a:r>
              <a:rPr lang="en-US" sz="3200" smtClean="0">
                <a:solidFill>
                  <a:schemeClr val="tx2"/>
                </a:solidFill>
              </a:rPr>
              <a:t>1 master FPGA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  <a:defRPr/>
            </a:pPr>
            <a:r>
              <a:rPr lang="en-US" sz="2000" smtClean="0">
                <a:solidFill>
                  <a:schemeClr val="tx2"/>
                </a:solidFill>
              </a:rPr>
              <a:t>Manages data from the ladder FPGAs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  <a:defRPr/>
            </a:pPr>
            <a:r>
              <a:rPr lang="en-US" sz="2000" smtClean="0">
                <a:solidFill>
                  <a:schemeClr val="tx2"/>
                </a:solidFill>
              </a:rPr>
              <a:t>Manages the DDL connection to the DAQ PC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  <a:defRPr/>
            </a:pPr>
            <a:r>
              <a:rPr lang="en-US" sz="2000" smtClean="0">
                <a:solidFill>
                  <a:schemeClr val="tx2"/>
                </a:solidFill>
              </a:rPr>
              <a:t>Manages connection to TRG</a:t>
            </a:r>
          </a:p>
          <a:p>
            <a:pPr eaLnBrk="1" hangingPunct="1">
              <a:defRPr/>
            </a:pPr>
            <a:endParaRPr lang="en-US" smtClean="0">
              <a:ea typeface="ヒラギノ角ゴ Pro W3" pitchFamily="1" charset="-128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85750" indent="-285750" eaLnBrk="1" hangingPunct="1">
              <a:spcBef>
                <a:spcPct val="20000"/>
              </a:spcBef>
              <a:buSzPct val="200000"/>
              <a:buFont typeface="Arial" pitchFamily="34" charset="0"/>
              <a:buChar char="•"/>
              <a:defRPr/>
            </a:pPr>
            <a:r>
              <a:rPr lang="en-US" sz="2000" smtClean="0">
                <a:solidFill>
                  <a:schemeClr val="tx2"/>
                </a:solidFill>
              </a:rPr>
              <a:t>Ladder-modular organization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  <a:defRPr/>
            </a:pPr>
            <a:r>
              <a:rPr lang="en-US" sz="2000" smtClean="0">
                <a:solidFill>
                  <a:schemeClr val="tx2"/>
                </a:solidFill>
              </a:rPr>
              <a:t>5  ladders send data to a readout card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  <a:defRPr/>
            </a:pPr>
            <a:r>
              <a:rPr lang="en-US" sz="2000" smtClean="0">
                <a:solidFill>
                  <a:schemeClr val="tx2"/>
                </a:solidFill>
              </a:rPr>
              <a:t>4 readout cards @ each end of SSD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  <a:defRPr/>
            </a:pPr>
            <a:r>
              <a:rPr lang="en-US" smtClean="0">
                <a:solidFill>
                  <a:schemeClr val="tx2"/>
                </a:solidFill>
              </a:rPr>
              <a:t>Each readout card feeds a DDL link </a:t>
            </a:r>
            <a:br>
              <a:rPr lang="en-US" smtClean="0">
                <a:solidFill>
                  <a:schemeClr val="tx2"/>
                </a:solidFill>
              </a:rPr>
            </a:br>
            <a:r>
              <a:rPr lang="en-US" smtClean="0">
                <a:solidFill>
                  <a:schemeClr val="tx2"/>
                </a:solidFill>
              </a:rPr>
              <a:t>to a DAQ PC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  <a:defRPr/>
            </a:pPr>
            <a:r>
              <a:rPr lang="en-US" sz="2000" smtClean="0">
                <a:solidFill>
                  <a:schemeClr val="tx2"/>
                </a:solidFill>
              </a:rPr>
              <a:t>A PC-based DRORC card hosts 2 DDL fibers</a:t>
            </a:r>
            <a:endParaRPr lang="en-US" sz="2000" smtClean="0"/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  <a:defRPr/>
            </a:pPr>
            <a:endParaRPr lang="en-US" sz="2000">
              <a:solidFill>
                <a:schemeClr val="tx2"/>
              </a:solidFill>
            </a:endParaRPr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747EA1-3A68-4BF4-92EB-2CF7E1287476}" type="slidenum">
              <a:rPr lang="en-US" smtClean="0">
                <a:ea typeface="ヒラギノ角ゴ Pro W3" pitchFamily="1" charset="-128"/>
              </a:rPr>
              <a:pPr/>
              <a:t>58</a:t>
            </a:fld>
            <a:endParaRPr lang="en-US" smtClean="0">
              <a:ea typeface="ヒラギノ角ゴ Pro W3" pitchFamily="1" charset="-128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D5AAB0F-1B55-423B-A0E3-88C240E662E9}" type="slidenum">
              <a:rPr lang="en-US"/>
              <a:pPr/>
              <a:t>61</a:t>
            </a:fld>
            <a:endParaRPr lang="en-US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The only change in the analog part is the ADC.</a:t>
            </a:r>
          </a:p>
          <a:p>
            <a:r>
              <a:rPr lang="en-US"/>
              <a:t>The 16 analog lines were multiplexed to 1 ADC.</a:t>
            </a:r>
          </a:p>
          <a:p>
            <a:r>
              <a:rPr lang="en-US"/>
              <a:t>Now, each analog line has a dedicated ADC.</a:t>
            </a:r>
          </a:p>
          <a:p>
            <a:r>
              <a:rPr lang="en-US"/>
              <a:t>The new ADC works at lower voltage, implying level shifting for the analog lines.</a:t>
            </a: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B091A2-E627-40B3-A11F-6BA7DDBF50CC}" type="slidenum">
              <a:rPr lang="en-US"/>
              <a:pPr/>
              <a:t>62</a:t>
            </a:fld>
            <a:endParaRPr lang="en-US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The digital part of the ladder board is mostly new, due to the changes</a:t>
            </a:r>
          </a:p>
          <a:p>
            <a:r>
              <a:rPr lang="en-US"/>
              <a:t>	from 1 to 16 ADC (now, we convert data from the 16 sensors at the same time),</a:t>
            </a:r>
          </a:p>
          <a:p>
            <a:r>
              <a:rPr lang="en-US"/>
              <a:t>	from parallel ADC to serial ADC</a:t>
            </a:r>
          </a:p>
          <a:p>
            <a:r>
              <a:rPr lang="en-US"/>
              <a:t>	from daisy chain copper bus to high speed serial optical line</a:t>
            </a:r>
          </a:p>
          <a:p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b="1" dirty="0" smtClean="0">
                <a:ea typeface="ヒラギノ角ゴ Pro W3" pitchFamily="1" charset="-128"/>
              </a:rPr>
              <a:t>FY12</a:t>
            </a:r>
            <a:r>
              <a:rPr lang="en-US" b="1" baseline="0" dirty="0" smtClean="0">
                <a:ea typeface="ヒラギノ角ゴ Pro W3" pitchFamily="1" charset="-128"/>
              </a:rPr>
              <a:t> contingency bump </a:t>
            </a:r>
            <a:r>
              <a:rPr lang="en-US" baseline="0" dirty="0" smtClean="0">
                <a:ea typeface="ヒラギノ角ゴ Pro W3" pitchFamily="1" charset="-128"/>
              </a:rPr>
              <a:t>to account for eventual replacement of power supply system to allow for maintenance during service life</a:t>
            </a:r>
          </a:p>
          <a:p>
            <a:endParaRPr lang="en-US" dirty="0" smtClean="0">
              <a:ea typeface="ヒラギノ角ゴ Pro W3" pitchFamily="1" charset="-128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824699-7944-4F90-928F-A3C5D01AC1C5}" type="slidenum">
              <a:rPr lang="en-US" smtClean="0">
                <a:ea typeface="ヒラギノ角ゴ Pro W3" pitchFamily="1" charset="-128"/>
              </a:rPr>
              <a:pPr/>
              <a:t>63</a:t>
            </a:fld>
            <a:endParaRPr lang="en-US" smtClean="0">
              <a:ea typeface="ヒラギノ角ゴ Pro W3" pitchFamily="1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 smtClean="0"/>
              <a:t>16 modules</a:t>
            </a:r>
            <a:r>
              <a:rPr lang="en-US" baseline="0" dirty="0" smtClean="0"/>
              <a:t> per ladder</a:t>
            </a:r>
          </a:p>
          <a:p>
            <a:r>
              <a:rPr lang="en-US" baseline="0" dirty="0" smtClean="0"/>
              <a:t>Modules have 768 strips each side, at stereo angle of ~2 deg</a:t>
            </a:r>
          </a:p>
          <a:p>
            <a:r>
              <a:rPr lang="en-US" baseline="0" dirty="0" smtClean="0"/>
              <a:t>Each face (P- and N-) read out separately at both ends of ladder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AA1E1D-1532-4F0F-8BD3-620A8DED24DD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2A1D718-68D9-4C93-BE2C-52759FCBF417}" type="slidenum">
              <a:rPr lang="en-US"/>
              <a:pPr/>
              <a:t>64</a:t>
            </a:fld>
            <a:endParaRPr lang="en-US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Outline is done.</a:t>
            </a:r>
          </a:p>
          <a:p>
            <a:r>
              <a:rPr lang="en-US" dirty="0"/>
              <a:t>Main components are in.</a:t>
            </a:r>
          </a:p>
          <a:p>
            <a:r>
              <a:rPr lang="en-US" dirty="0"/>
              <a:t>Detailed place to be done before route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b="1" dirty="0" smtClean="0"/>
              <a:t>Note</a:t>
            </a:r>
            <a:r>
              <a:rPr lang="en-US" dirty="0" smtClean="0"/>
              <a:t>:</a:t>
            </a:r>
            <a:r>
              <a:rPr lang="en-US" baseline="0" dirty="0" smtClean="0"/>
              <a:t> no connectors for inter-board connections</a:t>
            </a:r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latin typeface="Arial" charset="0"/>
                <a:ea typeface="ヒラギノ角ゴ Pro W3" pitchFamily="112" charset="-128"/>
                <a:cs typeface="+mn-cs"/>
              </a:rPr>
              <a:t>1) H. </a:t>
            </a:r>
            <a:r>
              <a:rPr lang="en-US" sz="1200" kern="1200" dirty="0" err="1" smtClean="0">
                <a:solidFill>
                  <a:schemeClr val="tx1"/>
                </a:solidFill>
                <a:latin typeface="Arial" charset="0"/>
                <a:ea typeface="ヒラギノ角ゴ Pro W3" pitchFamily="112" charset="-128"/>
                <a:cs typeface="+mn-cs"/>
              </a:rPr>
              <a:t>Matis</a:t>
            </a:r>
            <a:r>
              <a:rPr lang="en-US" sz="1200" kern="1200" dirty="0" smtClean="0">
                <a:solidFill>
                  <a:schemeClr val="tx1"/>
                </a:solidFill>
                <a:latin typeface="Arial" charset="0"/>
                <a:ea typeface="ヒラギノ角ゴ Pro W3" pitchFamily="112" charset="-128"/>
                <a:cs typeface="+mn-cs"/>
              </a:rPr>
              <a:t> private communication</a:t>
            </a:r>
          </a:p>
          <a:p>
            <a:endParaRPr lang="en-US" sz="1200" kern="1200" dirty="0" smtClean="0">
              <a:solidFill>
                <a:schemeClr val="tx1"/>
              </a:solidFill>
              <a:latin typeface="Arial" charset="0"/>
              <a:ea typeface="ヒラギノ角ゴ Pro W3" pitchFamily="112" charset="-128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Arial" charset="0"/>
                <a:ea typeface="ヒラギノ角ゴ Pro W3" pitchFamily="112" charset="-128"/>
                <a:cs typeface="+mn-cs"/>
              </a:rPr>
              <a:t>2) M. </a:t>
            </a:r>
            <a:r>
              <a:rPr lang="en-US" sz="1200" kern="1200" dirty="0" err="1" smtClean="0">
                <a:solidFill>
                  <a:schemeClr val="tx1"/>
                </a:solidFill>
                <a:latin typeface="Arial" charset="0"/>
                <a:ea typeface="ヒラギノ角ゴ Pro W3" pitchFamily="112" charset="-128"/>
                <a:cs typeface="+mn-cs"/>
              </a:rPr>
              <a:t>Germain</a:t>
            </a:r>
            <a:r>
              <a:rPr lang="en-US" sz="1200" kern="1200" dirty="0" smtClean="0">
                <a:solidFill>
                  <a:schemeClr val="tx1"/>
                </a:solidFill>
                <a:latin typeface="Arial" charset="0"/>
                <a:ea typeface="ヒラギノ角ゴ Pro W3" pitchFamily="112" charset="-128"/>
                <a:cs typeface="+mn-cs"/>
              </a:rPr>
              <a:t> et al. / Nuclear Instruments and Methods in Physics Research A 482 (2002) 634–643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AA1E1D-1532-4F0F-8BD3-620A8DED24D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 smtClean="0"/>
              <a:t>Inner detector support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AA1E1D-1532-4F0F-8BD3-620A8DED24D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AA1E1D-1532-4F0F-8BD3-620A8DED24DD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dirty="0" smtClean="0">
                <a:ea typeface="ヒラギノ角ゴ Pro W3" pitchFamily="1" charset="-128"/>
              </a:rPr>
              <a:t>Readout at ladder </a:t>
            </a:r>
          </a:p>
          <a:p>
            <a:r>
              <a:rPr lang="en-US" dirty="0" smtClean="0">
                <a:ea typeface="ヒラギノ角ゴ Pro W3" pitchFamily="1" charset="-128"/>
              </a:rPr>
              <a:t>	Formerly: </a:t>
            </a:r>
            <a:r>
              <a:rPr lang="en-US" b="1" dirty="0" smtClean="0">
                <a:ea typeface="ヒラギノ角ゴ Pro W3" pitchFamily="1" charset="-128"/>
              </a:rPr>
              <a:t>2.5ms</a:t>
            </a:r>
          </a:p>
          <a:p>
            <a:r>
              <a:rPr lang="en-US" dirty="0" smtClean="0">
                <a:ea typeface="ヒラギノ角ゴ Pro W3" pitchFamily="1" charset="-128"/>
              </a:rPr>
              <a:t>	Now:       </a:t>
            </a:r>
            <a:r>
              <a:rPr lang="en-US" b="1" dirty="0" smtClean="0">
                <a:ea typeface="ヒラギノ角ゴ Pro W3" pitchFamily="1" charset="-128"/>
              </a:rPr>
              <a:t>154 us</a:t>
            </a:r>
          </a:p>
          <a:p>
            <a:endParaRPr lang="en-US" b="1" dirty="0" smtClean="0">
              <a:ea typeface="ヒラギノ角ゴ Pro W3" pitchFamily="1" charset="-128"/>
            </a:endParaRPr>
          </a:p>
          <a:p>
            <a:r>
              <a:rPr lang="en-US" dirty="0" smtClean="0">
                <a:ea typeface="ヒラギノ角ゴ Pro W3" pitchFamily="1" charset="-128"/>
              </a:rPr>
              <a:t>Link transfer time:</a:t>
            </a:r>
          </a:p>
          <a:p>
            <a:r>
              <a:rPr lang="en-US" dirty="0" smtClean="0">
                <a:ea typeface="ヒラギノ角ゴ Pro W3" pitchFamily="1" charset="-128"/>
              </a:rPr>
              <a:t>	</a:t>
            </a:r>
            <a:r>
              <a:rPr lang="en-US" u="sng" dirty="0" smtClean="0">
                <a:ea typeface="ヒラギノ角ゴ Pro W3" pitchFamily="1" charset="-128"/>
              </a:rPr>
              <a:t>Link formerly served 10 ladders</a:t>
            </a:r>
            <a:r>
              <a:rPr lang="en-US" dirty="0" smtClean="0">
                <a:ea typeface="ヒラギノ角ゴ Pro W3" pitchFamily="1" charset="-128"/>
              </a:rPr>
              <a:t>, was encumbered by ~40% overhead to fit TPC </a:t>
            </a:r>
            <a:r>
              <a:rPr lang="en-US" dirty="0" err="1" smtClean="0">
                <a:ea typeface="ヒラギノ角ゴ Pro W3" pitchFamily="1" charset="-128"/>
              </a:rPr>
              <a:t>recvr</a:t>
            </a:r>
            <a:r>
              <a:rPr lang="en-US" dirty="0" smtClean="0">
                <a:ea typeface="ヒラギノ角ゴ Pro W3" pitchFamily="1" charset="-128"/>
              </a:rPr>
              <a:t> board format</a:t>
            </a:r>
          </a:p>
          <a:p>
            <a:r>
              <a:rPr lang="en-US" dirty="0" smtClean="0">
                <a:ea typeface="ヒラギノ角ゴ Pro W3" pitchFamily="1" charset="-128"/>
              </a:rPr>
              <a:t>	Formerly: </a:t>
            </a:r>
            <a:r>
              <a:rPr lang="en-US" b="1" dirty="0" smtClean="0">
                <a:ea typeface="ヒラギノ角ゴ Pro W3" pitchFamily="1" charset="-128"/>
              </a:rPr>
              <a:t>1850 us</a:t>
            </a:r>
          </a:p>
          <a:p>
            <a:r>
              <a:rPr lang="en-US" dirty="0" smtClean="0">
                <a:ea typeface="ヒラギノ角ゴ Pro W3" pitchFamily="1" charset="-128"/>
              </a:rPr>
              <a:t>	Now:         </a:t>
            </a:r>
            <a:r>
              <a:rPr lang="en-US" b="1" dirty="0" smtClean="0">
                <a:ea typeface="ヒラギノ角ゴ Pro W3" pitchFamily="1" charset="-128"/>
              </a:rPr>
              <a:t>450 us</a:t>
            </a:r>
          </a:p>
          <a:p>
            <a:endParaRPr lang="en-US" b="1" dirty="0" smtClean="0">
              <a:ea typeface="ヒラギノ角ゴ Pro W3" pitchFamily="1" charset="-128"/>
            </a:endParaRPr>
          </a:p>
          <a:p>
            <a:r>
              <a:rPr lang="en-US" b="1" dirty="0" smtClean="0">
                <a:ea typeface="ヒラギノ角ゴ Pro W3" pitchFamily="1" charset="-128"/>
              </a:rPr>
              <a:t>Now dead time characterized by two different times – dead</a:t>
            </a:r>
            <a:r>
              <a:rPr lang="en-US" b="1" baseline="0" dirty="0" smtClean="0">
                <a:ea typeface="ヒラギノ角ゴ Pro W3" pitchFamily="1" charset="-128"/>
              </a:rPr>
              <a:t> time @ 750Hz now 12% and &lt;2% @ 100Hz</a:t>
            </a:r>
            <a:endParaRPr lang="en-US" b="1" dirty="0" smtClean="0">
              <a:ea typeface="ヒラギノ角ゴ Pro W3" pitchFamily="1" charset="-128"/>
            </a:endParaRPr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1E99C0-11E2-4FA5-9CF8-5CBCE27EBBD5}" type="slidenum">
              <a:rPr lang="en-US" smtClean="0">
                <a:ea typeface="ヒラギノ角ゴ Pro W3" pitchFamily="1" charset="-128"/>
              </a:rPr>
              <a:pPr/>
              <a:t>9</a:t>
            </a:fld>
            <a:endParaRPr lang="en-US" smtClean="0">
              <a:ea typeface="ヒラギノ角ゴ Pro W3" pitchFamily="1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6800" y="5638801"/>
            <a:ext cx="72390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BDD0A26-EAFF-4D14-847B-72B1F32CA9DE}" type="slidenum">
              <a:rPr lang="en-US" smtClean="0"/>
              <a:pPr>
                <a:defRPr/>
              </a:pPr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6800" y="5638801"/>
            <a:ext cx="72390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E253B0C-5E77-4C5C-BAB0-84ABBD7A038E}" type="slidenum">
              <a:rPr lang="en-US" smtClean="0"/>
              <a:pPr>
                <a:defRPr/>
              </a:pPr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CBB6A2D-B9F1-465B-B28D-46C0180E424A}" type="slidenum">
              <a:rPr lang="en-US" smtClean="0"/>
              <a:pPr>
                <a:defRPr/>
              </a:pPr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40BCF88-9D68-4EB6-B95F-87F51EAFF0BA}" type="slidenum">
              <a:rPr lang="en-US" smtClean="0"/>
              <a:pPr>
                <a:defRPr/>
              </a:pPr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3220B4C-5618-428E-B1E4-07CEF17CD34E}" type="slidenum">
              <a:rPr lang="en-US" smtClean="0"/>
              <a:pPr>
                <a:defRPr/>
              </a:pPr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51718599-50A3-46E1-92BB-21C66A6E18AC}" type="slidenum">
              <a:rPr lang="en-US" smtClean="0"/>
              <a:pPr>
                <a:defRPr/>
              </a:pPr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BC689F4-F863-47F5-A74A-FF62EBFD2739}" type="slidenum">
              <a:rPr lang="en-US" smtClean="0"/>
              <a:pPr>
                <a:defRPr/>
              </a:pPr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1.png"/><Relationship Id="rId10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76200"/>
            <a:ext cx="7620000" cy="488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304800" y="6553200"/>
            <a:ext cx="10668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 i="1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M.J. LeVine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Line 8"/>
          <p:cNvSpPr>
            <a:spLocks noChangeShapeType="1"/>
          </p:cNvSpPr>
          <p:nvPr/>
        </p:nvSpPr>
        <p:spPr bwMode="auto">
          <a:xfrm>
            <a:off x="381000" y="6477000"/>
            <a:ext cx="8382000" cy="0"/>
          </a:xfrm>
          <a:prstGeom prst="line">
            <a:avLst/>
          </a:prstGeom>
          <a:noFill/>
          <a:ln w="76200">
            <a:solidFill>
              <a:srgbClr val="68084E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Rectangle 6"/>
          <p:cNvSpPr txBox="1">
            <a:spLocks noChangeArrowheads="1"/>
          </p:cNvSpPr>
          <p:nvPr/>
        </p:nvSpPr>
        <p:spPr bwMode="auto">
          <a:xfrm>
            <a:off x="6934200" y="65532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C01DA-1EDC-624F-BC4C-9AC3860872D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905000" y="6553201"/>
            <a:ext cx="5943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b="1" i="1" dirty="0" smtClean="0">
                <a:solidFill>
                  <a:srgbClr val="000090"/>
                </a:solidFill>
              </a:rPr>
              <a:t>STAR HFT meeting, Mar</a:t>
            </a:r>
            <a:r>
              <a:rPr lang="en-US" sz="1200" b="1" i="1" baseline="0" dirty="0" smtClean="0">
                <a:solidFill>
                  <a:srgbClr val="000090"/>
                </a:solidFill>
              </a:rPr>
              <a:t> 10, </a:t>
            </a:r>
            <a:r>
              <a:rPr lang="en-US" sz="1200" b="1" i="1" dirty="0" smtClean="0">
                <a:solidFill>
                  <a:srgbClr val="000090"/>
                </a:solidFill>
              </a:rPr>
              <a:t>2010</a:t>
            </a:r>
            <a:endParaRPr lang="en-US" sz="1400" b="1" i="1" dirty="0">
              <a:solidFill>
                <a:srgbClr val="000090"/>
              </a:solidFill>
            </a:endParaRPr>
          </a:p>
        </p:txBody>
      </p:sp>
      <p:sp>
        <p:nvSpPr>
          <p:cNvPr id="9" name="AutoShape 12"/>
          <p:cNvSpPr>
            <a:spLocks noChangeArrowheads="1"/>
          </p:cNvSpPr>
          <p:nvPr/>
        </p:nvSpPr>
        <p:spPr bwMode="auto">
          <a:xfrm>
            <a:off x="134938" y="228600"/>
            <a:ext cx="474663" cy="420688"/>
          </a:xfrm>
          <a:prstGeom prst="star5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b="1" i="1"/>
          </a:p>
        </p:txBody>
      </p:sp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228601" y="365125"/>
            <a:ext cx="1015861" cy="40011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i="1" dirty="0">
                <a:solidFill>
                  <a:srgbClr val="0C057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Black" pitchFamily="-111" charset="0"/>
              </a:rPr>
              <a:t>STAR</a:t>
            </a:r>
            <a:endParaRPr lang="en-US" sz="1800" b="1" i="1" dirty="0">
              <a:solidFill>
                <a:srgbClr val="0000FF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Helvetica" pitchFamily="-111" charset="0"/>
            </a:endParaRPr>
          </a:p>
        </p:txBody>
      </p:sp>
      <p:sp>
        <p:nvSpPr>
          <p:cNvPr id="15" name="Line 7"/>
          <p:cNvSpPr>
            <a:spLocks noChangeShapeType="1"/>
          </p:cNvSpPr>
          <p:nvPr/>
        </p:nvSpPr>
        <p:spPr bwMode="auto">
          <a:xfrm>
            <a:off x="1219200" y="609600"/>
            <a:ext cx="7543800" cy="0"/>
          </a:xfrm>
          <a:prstGeom prst="line">
            <a:avLst/>
          </a:prstGeom>
          <a:noFill/>
          <a:ln w="57150">
            <a:solidFill>
              <a:srgbClr val="0C0572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6" name="Picture 5" descr="BNLlogo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447800" y="6527801"/>
            <a:ext cx="990600" cy="338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4" descr="SC-Banner-CMYK-whitethumb[1]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239000" y="6531282"/>
            <a:ext cx="838200" cy="326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chart" Target="../charts/char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chart" Target="../charts/char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df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9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0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4" Type="http://schemas.openxmlformats.org/officeDocument/2006/relationships/oleObject" Target="???" TargetMode="External"/><Relationship Id="rId5" Type="http://schemas.openxmlformats.org/officeDocument/2006/relationships/image" Target="../media/image7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6.xml"/><Relationship Id="rId3" Type="http://schemas.openxmlformats.org/officeDocument/2006/relationships/oleObject" Target="!OLE_LINK16" TargetMode="Externa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22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23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4" Type="http://schemas.openxmlformats.org/officeDocument/2006/relationships/oleObject" Target="!OLE_LINK14" TargetMode="External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25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4" Type="http://schemas.openxmlformats.org/officeDocument/2006/relationships/oleObject" Target="../embeddings/Microsoft_Word_97_-_2004_Document1.doc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2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9.jpe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9.xml"/><Relationship Id="rId3" Type="http://schemas.openxmlformats.org/officeDocument/2006/relationships/chart" Target="../charts/chart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29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0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dirty="0" smtClean="0"/>
              <a:t>SSD upgrade</a:t>
            </a:r>
            <a:br>
              <a:rPr lang="en-US" sz="4800" dirty="0" smtClean="0"/>
            </a:br>
            <a:endParaRPr lang="en-US" sz="4800" dirty="0" smtClean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800" dirty="0" smtClean="0">
                <a:solidFill>
                  <a:srgbClr val="1F497D"/>
                </a:solidFill>
              </a:rPr>
              <a:t>M. LeVine, R. </a:t>
            </a:r>
            <a:r>
              <a:rPr lang="en-US" sz="2800" dirty="0" err="1" smtClean="0">
                <a:solidFill>
                  <a:srgbClr val="1F497D"/>
                </a:solidFill>
              </a:rPr>
              <a:t>Scheetz</a:t>
            </a:r>
            <a:r>
              <a:rPr lang="en-US" sz="2800" dirty="0" smtClean="0">
                <a:solidFill>
                  <a:srgbClr val="1F497D"/>
                </a:solidFill>
              </a:rPr>
              <a:t> </a:t>
            </a:r>
            <a:r>
              <a:rPr lang="en-US" sz="2000" dirty="0" smtClean="0">
                <a:solidFill>
                  <a:srgbClr val="1F497D"/>
                </a:solidFill>
              </a:rPr>
              <a:t>BNL</a:t>
            </a:r>
          </a:p>
          <a:p>
            <a:r>
              <a:rPr lang="en-US" sz="2800" dirty="0" smtClean="0">
                <a:solidFill>
                  <a:srgbClr val="1F497D"/>
                </a:solidFill>
              </a:rPr>
              <a:t>Ch. </a:t>
            </a:r>
            <a:r>
              <a:rPr lang="en-US" sz="2800" dirty="0" err="1" smtClean="0">
                <a:solidFill>
                  <a:srgbClr val="1F497D"/>
                </a:solidFill>
              </a:rPr>
              <a:t>Renard</a:t>
            </a:r>
            <a:r>
              <a:rPr lang="en-US" sz="2800" dirty="0" smtClean="0">
                <a:solidFill>
                  <a:srgbClr val="1F497D"/>
                </a:solidFill>
              </a:rPr>
              <a:t>, S. </a:t>
            </a:r>
            <a:r>
              <a:rPr lang="en-US" sz="2800" dirty="0" err="1" smtClean="0">
                <a:solidFill>
                  <a:srgbClr val="1F497D"/>
                </a:solidFill>
              </a:rPr>
              <a:t>Bouvier</a:t>
            </a:r>
            <a:r>
              <a:rPr lang="en-US" sz="2800" dirty="0" smtClean="0">
                <a:solidFill>
                  <a:srgbClr val="1F497D"/>
                </a:solidFill>
              </a:rPr>
              <a:t> </a:t>
            </a:r>
            <a:r>
              <a:rPr lang="en-US" sz="2000" dirty="0" err="1" smtClean="0">
                <a:solidFill>
                  <a:srgbClr val="1F497D"/>
                </a:solidFill>
              </a:rPr>
              <a:t>Subatech</a:t>
            </a:r>
            <a:endParaRPr lang="en-US" sz="2000" dirty="0" smtClean="0">
              <a:solidFill>
                <a:srgbClr val="1F497D"/>
              </a:solidFill>
            </a:endParaRPr>
          </a:p>
          <a:p>
            <a:pPr>
              <a:spcAft>
                <a:spcPts val="1800"/>
              </a:spcAft>
            </a:pPr>
            <a:r>
              <a:rPr lang="en-US" sz="2800" dirty="0" smtClean="0">
                <a:solidFill>
                  <a:srgbClr val="1F497D"/>
                </a:solidFill>
              </a:rPr>
              <a:t>H. </a:t>
            </a:r>
            <a:r>
              <a:rPr lang="en-US" sz="2800" dirty="0" err="1" smtClean="0">
                <a:solidFill>
                  <a:srgbClr val="1F497D"/>
                </a:solidFill>
              </a:rPr>
              <a:t>Matis</a:t>
            </a:r>
            <a:r>
              <a:rPr lang="en-US" sz="2800" dirty="0" smtClean="0">
                <a:solidFill>
                  <a:srgbClr val="1F497D"/>
                </a:solidFill>
              </a:rPr>
              <a:t>, J. Thomas </a:t>
            </a:r>
            <a:r>
              <a:rPr lang="en-US" sz="2000" dirty="0" smtClean="0">
                <a:solidFill>
                  <a:srgbClr val="1F497D"/>
                </a:solidFill>
              </a:rPr>
              <a:t>LBNL</a:t>
            </a:r>
            <a:r>
              <a:rPr lang="en-US" sz="2800" dirty="0" smtClean="0">
                <a:solidFill>
                  <a:srgbClr val="1F497D"/>
                </a:solidFill>
              </a:rPr>
              <a:t/>
            </a:r>
            <a:br>
              <a:rPr lang="en-US" sz="2800" dirty="0" smtClean="0">
                <a:solidFill>
                  <a:srgbClr val="1F497D"/>
                </a:solidFill>
              </a:rPr>
            </a:br>
            <a:endParaRPr lang="en-US" sz="2000" dirty="0">
              <a:solidFill>
                <a:srgbClr val="1F497D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521700" y="6540500"/>
            <a:ext cx="381000" cy="304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" name="Group 115"/>
          <p:cNvGrpSpPr/>
          <p:nvPr/>
        </p:nvGrpSpPr>
        <p:grpSpPr>
          <a:xfrm>
            <a:off x="228601" y="2057400"/>
            <a:ext cx="1552223" cy="762000"/>
            <a:chOff x="152400" y="3413743"/>
            <a:chExt cx="1904997" cy="1371603"/>
          </a:xfrm>
        </p:grpSpPr>
        <p:sp>
          <p:nvSpPr>
            <p:cNvPr id="117" name="Rectangle 116"/>
            <p:cNvSpPr/>
            <p:nvPr/>
          </p:nvSpPr>
          <p:spPr bwMode="auto">
            <a:xfrm>
              <a:off x="152400" y="3413743"/>
              <a:ext cx="1904997" cy="1371603"/>
            </a:xfrm>
            <a:prstGeom prst="rect">
              <a:avLst/>
            </a:prstGeom>
            <a:solidFill>
              <a:srgbClr val="00B050"/>
            </a:solidFill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  <a:outerShdw blurRad="57785" dist="33020" dir="3180000" algn="ctr">
                <a:srgbClr val="000000">
                  <a:alpha val="3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ヒラギノ角ゴ Pro W3" pitchFamily="112" charset="-128"/>
              </a:endParaRPr>
            </a:p>
          </p:txBody>
        </p:sp>
        <p:sp>
          <p:nvSpPr>
            <p:cNvPr id="118" name="Line 3"/>
            <p:cNvSpPr>
              <a:spLocks noChangeShapeType="1"/>
            </p:cNvSpPr>
            <p:nvPr/>
          </p:nvSpPr>
          <p:spPr bwMode="auto">
            <a:xfrm>
              <a:off x="1952241" y="4059902"/>
              <a:ext cx="10515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9" name="Rectangle 4"/>
            <p:cNvSpPr>
              <a:spLocks noChangeArrowheads="1"/>
            </p:cNvSpPr>
            <p:nvPr/>
          </p:nvSpPr>
          <p:spPr bwMode="auto">
            <a:xfrm>
              <a:off x="304800" y="3685676"/>
              <a:ext cx="140208" cy="56134"/>
            </a:xfrm>
            <a:prstGeom prst="rect">
              <a:avLst/>
            </a:prstGeom>
            <a:solidFill>
              <a:srgbClr val="FF00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solidFill>
                  <a:srgbClr val="000000"/>
                </a:solidFill>
              </a:endParaRPr>
            </a:p>
          </p:txBody>
        </p:sp>
        <p:sp>
          <p:nvSpPr>
            <p:cNvPr id="120" name="Rectangle 5"/>
            <p:cNvSpPr>
              <a:spLocks noChangeArrowheads="1"/>
            </p:cNvSpPr>
            <p:nvPr/>
          </p:nvSpPr>
          <p:spPr bwMode="auto">
            <a:xfrm>
              <a:off x="304800" y="4396705"/>
              <a:ext cx="140208" cy="56134"/>
            </a:xfrm>
            <a:prstGeom prst="rect">
              <a:avLst/>
            </a:prstGeom>
            <a:solidFill>
              <a:srgbClr val="FF00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solidFill>
                  <a:srgbClr val="000000"/>
                </a:solidFill>
              </a:endParaRPr>
            </a:p>
          </p:txBody>
        </p:sp>
        <p:sp>
          <p:nvSpPr>
            <p:cNvPr id="121" name="Line 7"/>
            <p:cNvSpPr>
              <a:spLocks noChangeShapeType="1"/>
            </p:cNvSpPr>
            <p:nvPr/>
          </p:nvSpPr>
          <p:spPr bwMode="auto">
            <a:xfrm>
              <a:off x="445007" y="3704386"/>
              <a:ext cx="19278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22" name="Line 8"/>
            <p:cNvSpPr>
              <a:spLocks noChangeShapeType="1"/>
            </p:cNvSpPr>
            <p:nvPr/>
          </p:nvSpPr>
          <p:spPr bwMode="auto">
            <a:xfrm>
              <a:off x="445007" y="4423604"/>
              <a:ext cx="19278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23" name="AutoShape 11"/>
            <p:cNvSpPr>
              <a:spLocks noChangeArrowheads="1"/>
            </p:cNvSpPr>
            <p:nvPr/>
          </p:nvSpPr>
          <p:spPr bwMode="auto">
            <a:xfrm rot="16200000">
              <a:off x="626067" y="3669335"/>
              <a:ext cx="93557" cy="70104"/>
            </a:xfrm>
            <a:prstGeom prst="flowChartManualOperation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24" name="AutoShape 12"/>
            <p:cNvSpPr>
              <a:spLocks noChangeArrowheads="1"/>
            </p:cNvSpPr>
            <p:nvPr/>
          </p:nvSpPr>
          <p:spPr bwMode="auto">
            <a:xfrm rot="16200000">
              <a:off x="628622" y="4386994"/>
              <a:ext cx="93557" cy="70104"/>
            </a:xfrm>
            <a:prstGeom prst="flowChartManualOperation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25" name="Line 15"/>
            <p:cNvSpPr>
              <a:spLocks noChangeShapeType="1"/>
            </p:cNvSpPr>
            <p:nvPr/>
          </p:nvSpPr>
          <p:spPr bwMode="auto">
            <a:xfrm>
              <a:off x="899952" y="3910212"/>
              <a:ext cx="19278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26" name="Line 16"/>
            <p:cNvSpPr>
              <a:spLocks noChangeShapeType="1"/>
            </p:cNvSpPr>
            <p:nvPr/>
          </p:nvSpPr>
          <p:spPr bwMode="auto">
            <a:xfrm>
              <a:off x="918207" y="4209593"/>
              <a:ext cx="175259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27" name="Line 19"/>
            <p:cNvSpPr>
              <a:spLocks noChangeShapeType="1"/>
            </p:cNvSpPr>
            <p:nvPr/>
          </p:nvSpPr>
          <p:spPr bwMode="auto">
            <a:xfrm>
              <a:off x="707896" y="3704387"/>
              <a:ext cx="19278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28" name="Line 20"/>
            <p:cNvSpPr>
              <a:spLocks noChangeShapeType="1"/>
            </p:cNvSpPr>
            <p:nvPr/>
          </p:nvSpPr>
          <p:spPr bwMode="auto">
            <a:xfrm>
              <a:off x="712643" y="4420487"/>
              <a:ext cx="19278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29" name="Line 21"/>
            <p:cNvSpPr>
              <a:spLocks noChangeShapeType="1"/>
            </p:cNvSpPr>
            <p:nvPr/>
          </p:nvSpPr>
          <p:spPr bwMode="auto">
            <a:xfrm>
              <a:off x="900682" y="3704387"/>
              <a:ext cx="0" cy="205825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30" name="Line 22"/>
            <p:cNvSpPr>
              <a:spLocks noChangeShapeType="1"/>
            </p:cNvSpPr>
            <p:nvPr/>
          </p:nvSpPr>
          <p:spPr bwMode="auto">
            <a:xfrm>
              <a:off x="913096" y="4212325"/>
              <a:ext cx="0" cy="205825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31" name="Rectangle 23"/>
            <p:cNvSpPr>
              <a:spLocks noChangeArrowheads="1"/>
            </p:cNvSpPr>
            <p:nvPr/>
          </p:nvSpPr>
          <p:spPr bwMode="auto">
            <a:xfrm>
              <a:off x="1093467" y="3854077"/>
              <a:ext cx="122682" cy="430362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32" name="Line 26"/>
            <p:cNvSpPr>
              <a:spLocks noChangeShapeType="1"/>
            </p:cNvSpPr>
            <p:nvPr/>
          </p:nvSpPr>
          <p:spPr bwMode="auto">
            <a:xfrm>
              <a:off x="1216149" y="4059902"/>
              <a:ext cx="210311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33" name="Rectangle 30"/>
            <p:cNvSpPr>
              <a:spLocks noChangeArrowheads="1"/>
            </p:cNvSpPr>
            <p:nvPr/>
          </p:nvSpPr>
          <p:spPr bwMode="auto">
            <a:xfrm>
              <a:off x="1426459" y="3880972"/>
              <a:ext cx="157734" cy="355516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34" name="Line 37"/>
            <p:cNvSpPr>
              <a:spLocks noChangeShapeType="1"/>
            </p:cNvSpPr>
            <p:nvPr/>
          </p:nvSpPr>
          <p:spPr bwMode="auto">
            <a:xfrm>
              <a:off x="1584194" y="4059119"/>
              <a:ext cx="210311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35" name="AutoShape 41"/>
            <p:cNvSpPr>
              <a:spLocks noChangeArrowheads="1"/>
            </p:cNvSpPr>
            <p:nvPr/>
          </p:nvSpPr>
          <p:spPr bwMode="auto">
            <a:xfrm rot="16200000">
              <a:off x="1788584" y="3974603"/>
              <a:ext cx="187113" cy="175259"/>
            </a:xfrm>
            <a:prstGeom prst="flowChartManualOperation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228601" y="2895601"/>
            <a:ext cx="1552223" cy="838200"/>
            <a:chOff x="152400" y="3413743"/>
            <a:chExt cx="1904997" cy="1371603"/>
          </a:xfrm>
        </p:grpSpPr>
        <p:sp>
          <p:nvSpPr>
            <p:cNvPr id="137" name="Rectangle 136"/>
            <p:cNvSpPr/>
            <p:nvPr/>
          </p:nvSpPr>
          <p:spPr bwMode="auto">
            <a:xfrm>
              <a:off x="152400" y="3413743"/>
              <a:ext cx="1904997" cy="1371603"/>
            </a:xfrm>
            <a:prstGeom prst="rect">
              <a:avLst/>
            </a:prstGeom>
            <a:solidFill>
              <a:srgbClr val="00B050"/>
            </a:solidFill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  <a:outerShdw blurRad="57785" dist="33020" dir="3180000" algn="ctr">
                <a:srgbClr val="000000">
                  <a:alpha val="3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ヒラギノ角ゴ Pro W3" pitchFamily="112" charset="-128"/>
              </a:endParaRPr>
            </a:p>
          </p:txBody>
        </p:sp>
        <p:sp>
          <p:nvSpPr>
            <p:cNvPr id="138" name="Line 3"/>
            <p:cNvSpPr>
              <a:spLocks noChangeShapeType="1"/>
            </p:cNvSpPr>
            <p:nvPr/>
          </p:nvSpPr>
          <p:spPr bwMode="auto">
            <a:xfrm>
              <a:off x="1952241" y="4059902"/>
              <a:ext cx="10515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39" name="Rectangle 4"/>
            <p:cNvSpPr>
              <a:spLocks noChangeArrowheads="1"/>
            </p:cNvSpPr>
            <p:nvPr/>
          </p:nvSpPr>
          <p:spPr bwMode="auto">
            <a:xfrm>
              <a:off x="304800" y="3685676"/>
              <a:ext cx="140208" cy="56134"/>
            </a:xfrm>
            <a:prstGeom prst="rect">
              <a:avLst/>
            </a:prstGeom>
            <a:solidFill>
              <a:srgbClr val="FF00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solidFill>
                  <a:srgbClr val="000000"/>
                </a:solidFill>
              </a:endParaRPr>
            </a:p>
          </p:txBody>
        </p:sp>
        <p:sp>
          <p:nvSpPr>
            <p:cNvPr id="140" name="Rectangle 5"/>
            <p:cNvSpPr>
              <a:spLocks noChangeArrowheads="1"/>
            </p:cNvSpPr>
            <p:nvPr/>
          </p:nvSpPr>
          <p:spPr bwMode="auto">
            <a:xfrm>
              <a:off x="304800" y="4396705"/>
              <a:ext cx="140208" cy="56134"/>
            </a:xfrm>
            <a:prstGeom prst="rect">
              <a:avLst/>
            </a:prstGeom>
            <a:solidFill>
              <a:srgbClr val="FF00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solidFill>
                  <a:srgbClr val="000000"/>
                </a:solidFill>
              </a:endParaRPr>
            </a:p>
          </p:txBody>
        </p:sp>
        <p:sp>
          <p:nvSpPr>
            <p:cNvPr id="141" name="Line 7"/>
            <p:cNvSpPr>
              <a:spLocks noChangeShapeType="1"/>
            </p:cNvSpPr>
            <p:nvPr/>
          </p:nvSpPr>
          <p:spPr bwMode="auto">
            <a:xfrm>
              <a:off x="445007" y="3704386"/>
              <a:ext cx="19278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2" name="Line 8"/>
            <p:cNvSpPr>
              <a:spLocks noChangeShapeType="1"/>
            </p:cNvSpPr>
            <p:nvPr/>
          </p:nvSpPr>
          <p:spPr bwMode="auto">
            <a:xfrm>
              <a:off x="445007" y="4423604"/>
              <a:ext cx="19278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3" name="AutoShape 11"/>
            <p:cNvSpPr>
              <a:spLocks noChangeArrowheads="1"/>
            </p:cNvSpPr>
            <p:nvPr/>
          </p:nvSpPr>
          <p:spPr bwMode="auto">
            <a:xfrm rot="16200000">
              <a:off x="626067" y="3669335"/>
              <a:ext cx="93557" cy="70104"/>
            </a:xfrm>
            <a:prstGeom prst="flowChartManualOperation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4" name="AutoShape 12"/>
            <p:cNvSpPr>
              <a:spLocks noChangeArrowheads="1"/>
            </p:cNvSpPr>
            <p:nvPr/>
          </p:nvSpPr>
          <p:spPr bwMode="auto">
            <a:xfrm rot="16200000">
              <a:off x="628622" y="4386994"/>
              <a:ext cx="93557" cy="70104"/>
            </a:xfrm>
            <a:prstGeom prst="flowChartManualOperation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5" name="Line 15"/>
            <p:cNvSpPr>
              <a:spLocks noChangeShapeType="1"/>
            </p:cNvSpPr>
            <p:nvPr/>
          </p:nvSpPr>
          <p:spPr bwMode="auto">
            <a:xfrm>
              <a:off x="899952" y="3910212"/>
              <a:ext cx="19278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6" name="Line 16"/>
            <p:cNvSpPr>
              <a:spLocks noChangeShapeType="1"/>
            </p:cNvSpPr>
            <p:nvPr/>
          </p:nvSpPr>
          <p:spPr bwMode="auto">
            <a:xfrm>
              <a:off x="918207" y="4209593"/>
              <a:ext cx="175259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7" name="Line 19"/>
            <p:cNvSpPr>
              <a:spLocks noChangeShapeType="1"/>
            </p:cNvSpPr>
            <p:nvPr/>
          </p:nvSpPr>
          <p:spPr bwMode="auto">
            <a:xfrm>
              <a:off x="707896" y="3704387"/>
              <a:ext cx="19278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8" name="Line 20"/>
            <p:cNvSpPr>
              <a:spLocks noChangeShapeType="1"/>
            </p:cNvSpPr>
            <p:nvPr/>
          </p:nvSpPr>
          <p:spPr bwMode="auto">
            <a:xfrm>
              <a:off x="712643" y="4420487"/>
              <a:ext cx="19278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9" name="Line 21"/>
            <p:cNvSpPr>
              <a:spLocks noChangeShapeType="1"/>
            </p:cNvSpPr>
            <p:nvPr/>
          </p:nvSpPr>
          <p:spPr bwMode="auto">
            <a:xfrm>
              <a:off x="900682" y="3704387"/>
              <a:ext cx="0" cy="205825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0" name="Line 22"/>
            <p:cNvSpPr>
              <a:spLocks noChangeShapeType="1"/>
            </p:cNvSpPr>
            <p:nvPr/>
          </p:nvSpPr>
          <p:spPr bwMode="auto">
            <a:xfrm>
              <a:off x="913096" y="4212325"/>
              <a:ext cx="0" cy="205825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1" name="Rectangle 23"/>
            <p:cNvSpPr>
              <a:spLocks noChangeArrowheads="1"/>
            </p:cNvSpPr>
            <p:nvPr/>
          </p:nvSpPr>
          <p:spPr bwMode="auto">
            <a:xfrm>
              <a:off x="1093467" y="3854077"/>
              <a:ext cx="122682" cy="430362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2" name="Line 26"/>
            <p:cNvSpPr>
              <a:spLocks noChangeShapeType="1"/>
            </p:cNvSpPr>
            <p:nvPr/>
          </p:nvSpPr>
          <p:spPr bwMode="auto">
            <a:xfrm>
              <a:off x="1216149" y="4059902"/>
              <a:ext cx="210311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3" name="Rectangle 30"/>
            <p:cNvSpPr>
              <a:spLocks noChangeArrowheads="1"/>
            </p:cNvSpPr>
            <p:nvPr/>
          </p:nvSpPr>
          <p:spPr bwMode="auto">
            <a:xfrm>
              <a:off x="1426459" y="3880972"/>
              <a:ext cx="157734" cy="355516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4" name="Line 37"/>
            <p:cNvSpPr>
              <a:spLocks noChangeShapeType="1"/>
            </p:cNvSpPr>
            <p:nvPr/>
          </p:nvSpPr>
          <p:spPr bwMode="auto">
            <a:xfrm>
              <a:off x="1584194" y="4059119"/>
              <a:ext cx="210311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" name="AutoShape 41"/>
            <p:cNvSpPr>
              <a:spLocks noChangeArrowheads="1"/>
            </p:cNvSpPr>
            <p:nvPr/>
          </p:nvSpPr>
          <p:spPr bwMode="auto">
            <a:xfrm rot="16200000">
              <a:off x="1788584" y="3974603"/>
              <a:ext cx="187113" cy="175259"/>
            </a:xfrm>
            <a:prstGeom prst="flowChartManualOperation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56" name="Group 155"/>
          <p:cNvGrpSpPr/>
          <p:nvPr/>
        </p:nvGrpSpPr>
        <p:grpSpPr>
          <a:xfrm>
            <a:off x="228601" y="3810000"/>
            <a:ext cx="1552223" cy="838200"/>
            <a:chOff x="152400" y="3413743"/>
            <a:chExt cx="1904997" cy="1371603"/>
          </a:xfrm>
        </p:grpSpPr>
        <p:sp>
          <p:nvSpPr>
            <p:cNvPr id="157" name="Rectangle 156"/>
            <p:cNvSpPr/>
            <p:nvPr/>
          </p:nvSpPr>
          <p:spPr bwMode="auto">
            <a:xfrm>
              <a:off x="152400" y="3413743"/>
              <a:ext cx="1904997" cy="1371603"/>
            </a:xfrm>
            <a:prstGeom prst="rect">
              <a:avLst/>
            </a:prstGeom>
            <a:solidFill>
              <a:srgbClr val="00B050"/>
            </a:solidFill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  <a:outerShdw blurRad="57785" dist="33020" dir="3180000" algn="ctr">
                <a:srgbClr val="000000">
                  <a:alpha val="3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ヒラギノ角ゴ Pro W3" pitchFamily="112" charset="-128"/>
              </a:endParaRPr>
            </a:p>
          </p:txBody>
        </p:sp>
        <p:sp>
          <p:nvSpPr>
            <p:cNvPr id="158" name="Line 3"/>
            <p:cNvSpPr>
              <a:spLocks noChangeShapeType="1"/>
            </p:cNvSpPr>
            <p:nvPr/>
          </p:nvSpPr>
          <p:spPr bwMode="auto">
            <a:xfrm>
              <a:off x="1952241" y="4059902"/>
              <a:ext cx="10515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" name="Rectangle 4"/>
            <p:cNvSpPr>
              <a:spLocks noChangeArrowheads="1"/>
            </p:cNvSpPr>
            <p:nvPr/>
          </p:nvSpPr>
          <p:spPr bwMode="auto">
            <a:xfrm>
              <a:off x="304800" y="3685676"/>
              <a:ext cx="140208" cy="56134"/>
            </a:xfrm>
            <a:prstGeom prst="rect">
              <a:avLst/>
            </a:prstGeom>
            <a:solidFill>
              <a:srgbClr val="FF00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solidFill>
                  <a:srgbClr val="000000"/>
                </a:solidFill>
              </a:endParaRPr>
            </a:p>
          </p:txBody>
        </p:sp>
        <p:sp>
          <p:nvSpPr>
            <p:cNvPr id="160" name="Rectangle 5"/>
            <p:cNvSpPr>
              <a:spLocks noChangeArrowheads="1"/>
            </p:cNvSpPr>
            <p:nvPr/>
          </p:nvSpPr>
          <p:spPr bwMode="auto">
            <a:xfrm>
              <a:off x="304800" y="4396705"/>
              <a:ext cx="140208" cy="56134"/>
            </a:xfrm>
            <a:prstGeom prst="rect">
              <a:avLst/>
            </a:prstGeom>
            <a:solidFill>
              <a:srgbClr val="FF00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solidFill>
                  <a:srgbClr val="000000"/>
                </a:solidFill>
              </a:endParaRPr>
            </a:p>
          </p:txBody>
        </p:sp>
        <p:sp>
          <p:nvSpPr>
            <p:cNvPr id="161" name="Line 7"/>
            <p:cNvSpPr>
              <a:spLocks noChangeShapeType="1"/>
            </p:cNvSpPr>
            <p:nvPr/>
          </p:nvSpPr>
          <p:spPr bwMode="auto">
            <a:xfrm>
              <a:off x="445007" y="3704386"/>
              <a:ext cx="19278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2" name="Line 8"/>
            <p:cNvSpPr>
              <a:spLocks noChangeShapeType="1"/>
            </p:cNvSpPr>
            <p:nvPr/>
          </p:nvSpPr>
          <p:spPr bwMode="auto">
            <a:xfrm>
              <a:off x="445007" y="4423604"/>
              <a:ext cx="19278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3" name="AutoShape 11"/>
            <p:cNvSpPr>
              <a:spLocks noChangeArrowheads="1"/>
            </p:cNvSpPr>
            <p:nvPr/>
          </p:nvSpPr>
          <p:spPr bwMode="auto">
            <a:xfrm rot="16200000">
              <a:off x="626067" y="3669335"/>
              <a:ext cx="93557" cy="70104"/>
            </a:xfrm>
            <a:prstGeom prst="flowChartManualOperation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4" name="AutoShape 12"/>
            <p:cNvSpPr>
              <a:spLocks noChangeArrowheads="1"/>
            </p:cNvSpPr>
            <p:nvPr/>
          </p:nvSpPr>
          <p:spPr bwMode="auto">
            <a:xfrm rot="16200000">
              <a:off x="628622" y="4386994"/>
              <a:ext cx="93557" cy="70104"/>
            </a:xfrm>
            <a:prstGeom prst="flowChartManualOperation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5" name="Line 15"/>
            <p:cNvSpPr>
              <a:spLocks noChangeShapeType="1"/>
            </p:cNvSpPr>
            <p:nvPr/>
          </p:nvSpPr>
          <p:spPr bwMode="auto">
            <a:xfrm>
              <a:off x="899952" y="3910212"/>
              <a:ext cx="19278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6" name="Line 16"/>
            <p:cNvSpPr>
              <a:spLocks noChangeShapeType="1"/>
            </p:cNvSpPr>
            <p:nvPr/>
          </p:nvSpPr>
          <p:spPr bwMode="auto">
            <a:xfrm>
              <a:off x="918207" y="4209593"/>
              <a:ext cx="175259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7" name="Line 19"/>
            <p:cNvSpPr>
              <a:spLocks noChangeShapeType="1"/>
            </p:cNvSpPr>
            <p:nvPr/>
          </p:nvSpPr>
          <p:spPr bwMode="auto">
            <a:xfrm>
              <a:off x="707896" y="3704387"/>
              <a:ext cx="19278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8" name="Line 20"/>
            <p:cNvSpPr>
              <a:spLocks noChangeShapeType="1"/>
            </p:cNvSpPr>
            <p:nvPr/>
          </p:nvSpPr>
          <p:spPr bwMode="auto">
            <a:xfrm>
              <a:off x="712643" y="4420487"/>
              <a:ext cx="19278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69" name="Line 21"/>
            <p:cNvSpPr>
              <a:spLocks noChangeShapeType="1"/>
            </p:cNvSpPr>
            <p:nvPr/>
          </p:nvSpPr>
          <p:spPr bwMode="auto">
            <a:xfrm>
              <a:off x="900682" y="3704387"/>
              <a:ext cx="0" cy="205825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0" name="Line 22"/>
            <p:cNvSpPr>
              <a:spLocks noChangeShapeType="1"/>
            </p:cNvSpPr>
            <p:nvPr/>
          </p:nvSpPr>
          <p:spPr bwMode="auto">
            <a:xfrm>
              <a:off x="913096" y="4212325"/>
              <a:ext cx="0" cy="205825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1" name="Rectangle 23"/>
            <p:cNvSpPr>
              <a:spLocks noChangeArrowheads="1"/>
            </p:cNvSpPr>
            <p:nvPr/>
          </p:nvSpPr>
          <p:spPr bwMode="auto">
            <a:xfrm>
              <a:off x="1093467" y="3854077"/>
              <a:ext cx="122682" cy="430362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2" name="Line 26"/>
            <p:cNvSpPr>
              <a:spLocks noChangeShapeType="1"/>
            </p:cNvSpPr>
            <p:nvPr/>
          </p:nvSpPr>
          <p:spPr bwMode="auto">
            <a:xfrm>
              <a:off x="1216149" y="4059902"/>
              <a:ext cx="210311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" name="Rectangle 30"/>
            <p:cNvSpPr>
              <a:spLocks noChangeArrowheads="1"/>
            </p:cNvSpPr>
            <p:nvPr/>
          </p:nvSpPr>
          <p:spPr bwMode="auto">
            <a:xfrm>
              <a:off x="1426459" y="3880972"/>
              <a:ext cx="157734" cy="355516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4" name="Line 37"/>
            <p:cNvSpPr>
              <a:spLocks noChangeShapeType="1"/>
            </p:cNvSpPr>
            <p:nvPr/>
          </p:nvSpPr>
          <p:spPr bwMode="auto">
            <a:xfrm>
              <a:off x="1584194" y="4059119"/>
              <a:ext cx="210311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5" name="AutoShape 41"/>
            <p:cNvSpPr>
              <a:spLocks noChangeArrowheads="1"/>
            </p:cNvSpPr>
            <p:nvPr/>
          </p:nvSpPr>
          <p:spPr bwMode="auto">
            <a:xfrm rot="16200000">
              <a:off x="1788584" y="3974603"/>
              <a:ext cx="187113" cy="175259"/>
            </a:xfrm>
            <a:prstGeom prst="flowChartManualOperation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76" name="Group 175"/>
          <p:cNvGrpSpPr/>
          <p:nvPr/>
        </p:nvGrpSpPr>
        <p:grpSpPr>
          <a:xfrm>
            <a:off x="228601" y="4724400"/>
            <a:ext cx="1552223" cy="838201"/>
            <a:chOff x="152400" y="3413743"/>
            <a:chExt cx="1904997" cy="1371603"/>
          </a:xfrm>
        </p:grpSpPr>
        <p:sp>
          <p:nvSpPr>
            <p:cNvPr id="177" name="Rectangle 176"/>
            <p:cNvSpPr/>
            <p:nvPr/>
          </p:nvSpPr>
          <p:spPr bwMode="auto">
            <a:xfrm>
              <a:off x="152400" y="3413743"/>
              <a:ext cx="1904997" cy="1371603"/>
            </a:xfrm>
            <a:prstGeom prst="rect">
              <a:avLst/>
            </a:prstGeom>
            <a:solidFill>
              <a:srgbClr val="00B050"/>
            </a:solidFill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  <a:outerShdw blurRad="57785" dist="33020" dir="3180000" algn="ctr">
                <a:srgbClr val="000000">
                  <a:alpha val="3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ヒラギノ角ゴ Pro W3" pitchFamily="112" charset="-128"/>
              </a:endParaRPr>
            </a:p>
          </p:txBody>
        </p:sp>
        <p:sp>
          <p:nvSpPr>
            <p:cNvPr id="178" name="Line 3"/>
            <p:cNvSpPr>
              <a:spLocks noChangeShapeType="1"/>
            </p:cNvSpPr>
            <p:nvPr/>
          </p:nvSpPr>
          <p:spPr bwMode="auto">
            <a:xfrm>
              <a:off x="1952241" y="4059902"/>
              <a:ext cx="10515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9" name="Rectangle 4"/>
            <p:cNvSpPr>
              <a:spLocks noChangeArrowheads="1"/>
            </p:cNvSpPr>
            <p:nvPr/>
          </p:nvSpPr>
          <p:spPr bwMode="auto">
            <a:xfrm>
              <a:off x="304800" y="3685676"/>
              <a:ext cx="140208" cy="56134"/>
            </a:xfrm>
            <a:prstGeom prst="rect">
              <a:avLst/>
            </a:prstGeom>
            <a:solidFill>
              <a:srgbClr val="FF00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solidFill>
                  <a:srgbClr val="000000"/>
                </a:solidFill>
              </a:endParaRPr>
            </a:p>
          </p:txBody>
        </p:sp>
        <p:sp>
          <p:nvSpPr>
            <p:cNvPr id="180" name="Rectangle 5"/>
            <p:cNvSpPr>
              <a:spLocks noChangeArrowheads="1"/>
            </p:cNvSpPr>
            <p:nvPr/>
          </p:nvSpPr>
          <p:spPr bwMode="auto">
            <a:xfrm>
              <a:off x="304800" y="4396705"/>
              <a:ext cx="140208" cy="56134"/>
            </a:xfrm>
            <a:prstGeom prst="rect">
              <a:avLst/>
            </a:prstGeom>
            <a:solidFill>
              <a:srgbClr val="FF00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solidFill>
                  <a:srgbClr val="000000"/>
                </a:solidFill>
              </a:endParaRPr>
            </a:p>
          </p:txBody>
        </p:sp>
        <p:sp>
          <p:nvSpPr>
            <p:cNvPr id="181" name="Line 7"/>
            <p:cNvSpPr>
              <a:spLocks noChangeShapeType="1"/>
            </p:cNvSpPr>
            <p:nvPr/>
          </p:nvSpPr>
          <p:spPr bwMode="auto">
            <a:xfrm>
              <a:off x="445007" y="3704386"/>
              <a:ext cx="19278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2" name="Line 8"/>
            <p:cNvSpPr>
              <a:spLocks noChangeShapeType="1"/>
            </p:cNvSpPr>
            <p:nvPr/>
          </p:nvSpPr>
          <p:spPr bwMode="auto">
            <a:xfrm>
              <a:off x="445007" y="4423604"/>
              <a:ext cx="19278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3" name="AutoShape 11"/>
            <p:cNvSpPr>
              <a:spLocks noChangeArrowheads="1"/>
            </p:cNvSpPr>
            <p:nvPr/>
          </p:nvSpPr>
          <p:spPr bwMode="auto">
            <a:xfrm rot="16200000">
              <a:off x="626067" y="3669335"/>
              <a:ext cx="93557" cy="70104"/>
            </a:xfrm>
            <a:prstGeom prst="flowChartManualOperation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4" name="AutoShape 12"/>
            <p:cNvSpPr>
              <a:spLocks noChangeArrowheads="1"/>
            </p:cNvSpPr>
            <p:nvPr/>
          </p:nvSpPr>
          <p:spPr bwMode="auto">
            <a:xfrm rot="16200000">
              <a:off x="628622" y="4386994"/>
              <a:ext cx="93557" cy="70104"/>
            </a:xfrm>
            <a:prstGeom prst="flowChartManualOperation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5" name="Line 15"/>
            <p:cNvSpPr>
              <a:spLocks noChangeShapeType="1"/>
            </p:cNvSpPr>
            <p:nvPr/>
          </p:nvSpPr>
          <p:spPr bwMode="auto">
            <a:xfrm>
              <a:off x="899952" y="3910212"/>
              <a:ext cx="19278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6" name="Line 16"/>
            <p:cNvSpPr>
              <a:spLocks noChangeShapeType="1"/>
            </p:cNvSpPr>
            <p:nvPr/>
          </p:nvSpPr>
          <p:spPr bwMode="auto">
            <a:xfrm>
              <a:off x="918207" y="4209593"/>
              <a:ext cx="175259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7" name="Line 19"/>
            <p:cNvSpPr>
              <a:spLocks noChangeShapeType="1"/>
            </p:cNvSpPr>
            <p:nvPr/>
          </p:nvSpPr>
          <p:spPr bwMode="auto">
            <a:xfrm>
              <a:off x="707896" y="3704387"/>
              <a:ext cx="19278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8" name="Line 20"/>
            <p:cNvSpPr>
              <a:spLocks noChangeShapeType="1"/>
            </p:cNvSpPr>
            <p:nvPr/>
          </p:nvSpPr>
          <p:spPr bwMode="auto">
            <a:xfrm>
              <a:off x="712643" y="4420487"/>
              <a:ext cx="19278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89" name="Line 21"/>
            <p:cNvSpPr>
              <a:spLocks noChangeShapeType="1"/>
            </p:cNvSpPr>
            <p:nvPr/>
          </p:nvSpPr>
          <p:spPr bwMode="auto">
            <a:xfrm>
              <a:off x="900682" y="3704387"/>
              <a:ext cx="0" cy="205825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90" name="Line 22"/>
            <p:cNvSpPr>
              <a:spLocks noChangeShapeType="1"/>
            </p:cNvSpPr>
            <p:nvPr/>
          </p:nvSpPr>
          <p:spPr bwMode="auto">
            <a:xfrm>
              <a:off x="913096" y="4212325"/>
              <a:ext cx="0" cy="205825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91" name="Rectangle 23"/>
            <p:cNvSpPr>
              <a:spLocks noChangeArrowheads="1"/>
            </p:cNvSpPr>
            <p:nvPr/>
          </p:nvSpPr>
          <p:spPr bwMode="auto">
            <a:xfrm>
              <a:off x="1093467" y="3854077"/>
              <a:ext cx="122682" cy="430362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92" name="Line 26"/>
            <p:cNvSpPr>
              <a:spLocks noChangeShapeType="1"/>
            </p:cNvSpPr>
            <p:nvPr/>
          </p:nvSpPr>
          <p:spPr bwMode="auto">
            <a:xfrm>
              <a:off x="1216149" y="4059902"/>
              <a:ext cx="210311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93" name="Rectangle 30"/>
            <p:cNvSpPr>
              <a:spLocks noChangeArrowheads="1"/>
            </p:cNvSpPr>
            <p:nvPr/>
          </p:nvSpPr>
          <p:spPr bwMode="auto">
            <a:xfrm>
              <a:off x="1426459" y="3880972"/>
              <a:ext cx="157734" cy="355516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94" name="Line 37"/>
            <p:cNvSpPr>
              <a:spLocks noChangeShapeType="1"/>
            </p:cNvSpPr>
            <p:nvPr/>
          </p:nvSpPr>
          <p:spPr bwMode="auto">
            <a:xfrm>
              <a:off x="1584194" y="4059119"/>
              <a:ext cx="210311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95" name="AutoShape 41"/>
            <p:cNvSpPr>
              <a:spLocks noChangeArrowheads="1"/>
            </p:cNvSpPr>
            <p:nvPr/>
          </p:nvSpPr>
          <p:spPr bwMode="auto">
            <a:xfrm rot="16200000">
              <a:off x="1788584" y="3974603"/>
              <a:ext cx="187113" cy="175259"/>
            </a:xfrm>
            <a:prstGeom prst="flowChartManualOperation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pic>
        <p:nvPicPr>
          <p:cNvPr id="196" name="Picture 20" descr="C:\Documents and Settings\Micheal LeVine\Local Settings\Temporary Internet Files\Content.IE5\IDWCR10J\MCj04348450000[1]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2801" y="3429000"/>
            <a:ext cx="17145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7" name="Rectangle 81"/>
          <p:cNvSpPr>
            <a:spLocks noChangeArrowheads="1"/>
          </p:cNvSpPr>
          <p:nvPr/>
        </p:nvSpPr>
        <p:spPr bwMode="auto">
          <a:xfrm>
            <a:off x="7542605" y="2774950"/>
            <a:ext cx="116800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 sz="2000">
                <a:solidFill>
                  <a:srgbClr val="000000"/>
                </a:solidFill>
              </a:rPr>
              <a:t>DAQ PC</a:t>
            </a:r>
          </a:p>
        </p:txBody>
      </p:sp>
      <p:sp>
        <p:nvSpPr>
          <p:cNvPr id="199" name="TextBox 87"/>
          <p:cNvSpPr txBox="1">
            <a:spLocks noChangeArrowheads="1"/>
          </p:cNvSpPr>
          <p:nvPr/>
        </p:nvSpPr>
        <p:spPr bwMode="auto">
          <a:xfrm>
            <a:off x="6629400" y="3276601"/>
            <a:ext cx="685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</a:rPr>
              <a:t>DDL</a:t>
            </a:r>
            <a:r>
              <a:rPr lang="en-US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200" name="TextBox 95"/>
          <p:cNvSpPr txBox="1">
            <a:spLocks noChangeArrowheads="1"/>
          </p:cNvSpPr>
          <p:nvPr/>
        </p:nvSpPr>
        <p:spPr bwMode="auto">
          <a:xfrm>
            <a:off x="6705600" y="5878514"/>
            <a:ext cx="2057400" cy="369332"/>
          </a:xfrm>
          <a:prstGeom prst="rect">
            <a:avLst/>
          </a:prstGeom>
          <a:noFill/>
          <a:ln w="9525">
            <a:solidFill>
              <a:srgbClr val="00646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800">
                <a:solidFill>
                  <a:srgbClr val="000000"/>
                </a:solidFill>
              </a:rPr>
              <a:t>DAQ room</a:t>
            </a:r>
          </a:p>
        </p:txBody>
      </p:sp>
      <p:sp>
        <p:nvSpPr>
          <p:cNvPr id="201" name="TextBox 93"/>
          <p:cNvSpPr txBox="1">
            <a:spLocks noChangeArrowheads="1"/>
          </p:cNvSpPr>
          <p:nvPr/>
        </p:nvSpPr>
        <p:spPr bwMode="auto">
          <a:xfrm>
            <a:off x="152400" y="5715001"/>
            <a:ext cx="2057400" cy="646331"/>
          </a:xfrm>
          <a:prstGeom prst="rect">
            <a:avLst/>
          </a:prstGeom>
          <a:noFill/>
          <a:ln w="9525">
            <a:solidFill>
              <a:srgbClr val="00646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Outer support cone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202" name="TextBox 94"/>
          <p:cNvSpPr txBox="1">
            <a:spLocks noChangeArrowheads="1"/>
          </p:cNvSpPr>
          <p:nvPr/>
        </p:nvSpPr>
        <p:spPr bwMode="auto">
          <a:xfrm>
            <a:off x="3657600" y="5638801"/>
            <a:ext cx="2057400" cy="646331"/>
          </a:xfrm>
          <a:prstGeom prst="rect">
            <a:avLst/>
          </a:prstGeom>
          <a:noFill/>
          <a:ln w="9525">
            <a:solidFill>
              <a:srgbClr val="00646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800" dirty="0">
                <a:solidFill>
                  <a:srgbClr val="000000"/>
                </a:solidFill>
              </a:rPr>
              <a:t>South platform VME crate</a:t>
            </a:r>
          </a:p>
        </p:txBody>
      </p:sp>
      <p:sp>
        <p:nvSpPr>
          <p:cNvPr id="206" name="TextBox 205"/>
          <p:cNvSpPr txBox="1"/>
          <p:nvPr/>
        </p:nvSpPr>
        <p:spPr>
          <a:xfrm>
            <a:off x="3352800" y="728246"/>
            <a:ext cx="1905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0000"/>
                </a:solidFill>
              </a:rPr>
              <a:t>RDO (1 of 8)</a:t>
            </a:r>
          </a:p>
        </p:txBody>
      </p:sp>
      <p:sp>
        <p:nvSpPr>
          <p:cNvPr id="205" name="Rectangle 204"/>
          <p:cNvSpPr/>
          <p:nvPr/>
        </p:nvSpPr>
        <p:spPr>
          <a:xfrm>
            <a:off x="2819400" y="1371600"/>
            <a:ext cx="3276600" cy="3810000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7" name="Group 216"/>
          <p:cNvGrpSpPr/>
          <p:nvPr/>
        </p:nvGrpSpPr>
        <p:grpSpPr>
          <a:xfrm>
            <a:off x="3035300" y="1616335"/>
            <a:ext cx="609600" cy="533400"/>
            <a:chOff x="3035300" y="1311533"/>
            <a:chExt cx="609600" cy="533400"/>
          </a:xfrm>
        </p:grpSpPr>
        <p:sp>
          <p:nvSpPr>
            <p:cNvPr id="207" name="Rectangle 206"/>
            <p:cNvSpPr/>
            <p:nvPr/>
          </p:nvSpPr>
          <p:spPr>
            <a:xfrm>
              <a:off x="3048000" y="1311533"/>
              <a:ext cx="533400" cy="5334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008000"/>
              </a:solidFill>
            </a:ln>
            <a:effectLst>
              <a:outerShdw blurRad="1016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TextBox 211"/>
            <p:cNvSpPr txBox="1"/>
            <p:nvPr/>
          </p:nvSpPr>
          <p:spPr>
            <a:xfrm>
              <a:off x="3035300" y="1347401"/>
              <a:ext cx="609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Slave</a:t>
              </a:r>
            </a:p>
            <a:p>
              <a:r>
                <a:rPr lang="en-US" sz="1200" dirty="0" smtClean="0"/>
                <a:t>FPGA</a:t>
              </a:r>
              <a:endParaRPr lang="en-US" sz="1200" dirty="0"/>
            </a:p>
          </p:txBody>
        </p:sp>
      </p:grpSp>
      <p:grpSp>
        <p:nvGrpSpPr>
          <p:cNvPr id="218" name="Group 217"/>
          <p:cNvGrpSpPr/>
          <p:nvPr/>
        </p:nvGrpSpPr>
        <p:grpSpPr>
          <a:xfrm>
            <a:off x="3048000" y="2335858"/>
            <a:ext cx="609600" cy="533400"/>
            <a:chOff x="3048000" y="2031057"/>
            <a:chExt cx="609600" cy="533400"/>
          </a:xfrm>
        </p:grpSpPr>
        <p:sp>
          <p:nvSpPr>
            <p:cNvPr id="208" name="Rectangle 207"/>
            <p:cNvSpPr/>
            <p:nvPr/>
          </p:nvSpPr>
          <p:spPr>
            <a:xfrm>
              <a:off x="3048000" y="2031057"/>
              <a:ext cx="533400" cy="5334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008000"/>
              </a:solidFill>
            </a:ln>
            <a:effectLst>
              <a:outerShdw blurRad="1016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TextBox 212"/>
            <p:cNvSpPr txBox="1"/>
            <p:nvPr/>
          </p:nvSpPr>
          <p:spPr>
            <a:xfrm>
              <a:off x="3048000" y="2066925"/>
              <a:ext cx="609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Slave</a:t>
              </a:r>
            </a:p>
            <a:p>
              <a:r>
                <a:rPr lang="en-US" sz="1200" dirty="0" smtClean="0"/>
                <a:t>FPGA</a:t>
              </a:r>
              <a:endParaRPr lang="en-US" sz="1200" dirty="0"/>
            </a:p>
          </p:txBody>
        </p:sp>
      </p:grpSp>
      <p:grpSp>
        <p:nvGrpSpPr>
          <p:cNvPr id="219" name="Group 218"/>
          <p:cNvGrpSpPr/>
          <p:nvPr/>
        </p:nvGrpSpPr>
        <p:grpSpPr>
          <a:xfrm>
            <a:off x="3048000" y="3031183"/>
            <a:ext cx="609600" cy="533400"/>
            <a:chOff x="3048000" y="2726382"/>
            <a:chExt cx="609600" cy="533400"/>
          </a:xfrm>
        </p:grpSpPr>
        <p:sp>
          <p:nvSpPr>
            <p:cNvPr id="209" name="Rectangle 208"/>
            <p:cNvSpPr/>
            <p:nvPr/>
          </p:nvSpPr>
          <p:spPr>
            <a:xfrm>
              <a:off x="3048000" y="2726382"/>
              <a:ext cx="533400" cy="5334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008000"/>
              </a:solidFill>
            </a:ln>
            <a:effectLst>
              <a:outerShdw blurRad="1016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TextBox 213"/>
            <p:cNvSpPr txBox="1"/>
            <p:nvPr/>
          </p:nvSpPr>
          <p:spPr>
            <a:xfrm>
              <a:off x="3048000" y="2762250"/>
              <a:ext cx="609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Slave</a:t>
              </a:r>
            </a:p>
            <a:p>
              <a:r>
                <a:rPr lang="en-US" sz="1200" dirty="0" smtClean="0"/>
                <a:t>FPGA</a:t>
              </a:r>
              <a:endParaRPr lang="en-US" sz="1200" dirty="0"/>
            </a:p>
          </p:txBody>
        </p:sp>
      </p:grpSp>
      <p:grpSp>
        <p:nvGrpSpPr>
          <p:cNvPr id="220" name="Group 219"/>
          <p:cNvGrpSpPr/>
          <p:nvPr/>
        </p:nvGrpSpPr>
        <p:grpSpPr>
          <a:xfrm>
            <a:off x="3048000" y="3740410"/>
            <a:ext cx="609600" cy="533400"/>
            <a:chOff x="3048000" y="3435608"/>
            <a:chExt cx="609600" cy="533400"/>
          </a:xfrm>
        </p:grpSpPr>
        <p:sp>
          <p:nvSpPr>
            <p:cNvPr id="210" name="Rectangle 209"/>
            <p:cNvSpPr/>
            <p:nvPr/>
          </p:nvSpPr>
          <p:spPr>
            <a:xfrm>
              <a:off x="3048000" y="3435608"/>
              <a:ext cx="533400" cy="5334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008000"/>
              </a:solidFill>
            </a:ln>
            <a:effectLst>
              <a:outerShdw blurRad="1016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TextBox 214"/>
            <p:cNvSpPr txBox="1"/>
            <p:nvPr/>
          </p:nvSpPr>
          <p:spPr>
            <a:xfrm>
              <a:off x="3048000" y="3471476"/>
              <a:ext cx="609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Slave</a:t>
              </a:r>
              <a:br>
                <a:rPr lang="en-US" sz="1200" dirty="0" smtClean="0"/>
              </a:br>
              <a:r>
                <a:rPr lang="en-US" sz="1200" dirty="0" smtClean="0"/>
                <a:t>FPGA</a:t>
              </a:r>
              <a:endParaRPr lang="en-US" sz="1200" dirty="0"/>
            </a:p>
          </p:txBody>
        </p:sp>
      </p:grpSp>
      <p:grpSp>
        <p:nvGrpSpPr>
          <p:cNvPr id="221" name="Group 220"/>
          <p:cNvGrpSpPr/>
          <p:nvPr/>
        </p:nvGrpSpPr>
        <p:grpSpPr>
          <a:xfrm>
            <a:off x="3048000" y="4435735"/>
            <a:ext cx="609600" cy="533400"/>
            <a:chOff x="3048000" y="4130933"/>
            <a:chExt cx="609600" cy="533400"/>
          </a:xfrm>
        </p:grpSpPr>
        <p:sp>
          <p:nvSpPr>
            <p:cNvPr id="211" name="Rectangle 210"/>
            <p:cNvSpPr/>
            <p:nvPr/>
          </p:nvSpPr>
          <p:spPr>
            <a:xfrm>
              <a:off x="3048000" y="4130933"/>
              <a:ext cx="533400" cy="5334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008000"/>
              </a:solidFill>
            </a:ln>
            <a:effectLst>
              <a:outerShdw blurRad="1016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TextBox 215"/>
            <p:cNvSpPr txBox="1"/>
            <p:nvPr/>
          </p:nvSpPr>
          <p:spPr>
            <a:xfrm>
              <a:off x="3048000" y="4166801"/>
              <a:ext cx="609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Slave</a:t>
              </a:r>
              <a:br>
                <a:rPr lang="en-US" sz="1200" dirty="0" smtClean="0"/>
              </a:br>
              <a:r>
                <a:rPr lang="en-US" sz="1200" dirty="0" smtClean="0"/>
                <a:t>FPGA</a:t>
              </a:r>
              <a:endParaRPr lang="en-US" sz="1200" dirty="0"/>
            </a:p>
          </p:txBody>
        </p:sp>
      </p:grpSp>
      <p:grpSp>
        <p:nvGrpSpPr>
          <p:cNvPr id="224" name="Group 223"/>
          <p:cNvGrpSpPr/>
          <p:nvPr/>
        </p:nvGrpSpPr>
        <p:grpSpPr>
          <a:xfrm>
            <a:off x="3962400" y="2400300"/>
            <a:ext cx="1371600" cy="1828800"/>
            <a:chOff x="4191000" y="1966382"/>
            <a:chExt cx="1371600" cy="2133600"/>
          </a:xfrm>
        </p:grpSpPr>
        <p:sp>
          <p:nvSpPr>
            <p:cNvPr id="222" name="Rectangle 221"/>
            <p:cNvSpPr/>
            <p:nvPr/>
          </p:nvSpPr>
          <p:spPr>
            <a:xfrm>
              <a:off x="4191000" y="1966382"/>
              <a:ext cx="1371600" cy="21336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effectLst>
              <a:outerShdw blurRad="1016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TextBox 222"/>
            <p:cNvSpPr txBox="1"/>
            <p:nvPr/>
          </p:nvSpPr>
          <p:spPr>
            <a:xfrm>
              <a:off x="4419600" y="2786390"/>
              <a:ext cx="914400" cy="6104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Master FPGA</a:t>
              </a:r>
              <a:endParaRPr lang="en-US" sz="1400" dirty="0"/>
            </a:p>
          </p:txBody>
        </p:sp>
      </p:grpSp>
      <p:grpSp>
        <p:nvGrpSpPr>
          <p:cNvPr id="231" name="Group 230"/>
          <p:cNvGrpSpPr/>
          <p:nvPr/>
        </p:nvGrpSpPr>
        <p:grpSpPr>
          <a:xfrm>
            <a:off x="5715001" y="2743200"/>
            <a:ext cx="304800" cy="1143000"/>
            <a:chOff x="5715000" y="2438400"/>
            <a:chExt cx="304800" cy="1143000"/>
          </a:xfrm>
        </p:grpSpPr>
        <p:sp>
          <p:nvSpPr>
            <p:cNvPr id="225" name="Rectangle 224"/>
            <p:cNvSpPr/>
            <p:nvPr/>
          </p:nvSpPr>
          <p:spPr>
            <a:xfrm>
              <a:off x="5715000" y="2438400"/>
              <a:ext cx="304800" cy="1143000"/>
            </a:xfrm>
            <a:prstGeom prst="rect">
              <a:avLst/>
            </a:prstGeom>
            <a:solidFill>
              <a:srgbClr val="62C26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TextBox 229"/>
            <p:cNvSpPr txBox="1"/>
            <p:nvPr/>
          </p:nvSpPr>
          <p:spPr>
            <a:xfrm rot="16200000">
              <a:off x="5297100" y="2871400"/>
              <a:ext cx="1143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/>
                <a:t>DAQ interface</a:t>
              </a:r>
              <a:endParaRPr lang="en-US" sz="1200" dirty="0"/>
            </a:p>
          </p:txBody>
        </p:sp>
      </p:grpSp>
      <p:grpSp>
        <p:nvGrpSpPr>
          <p:cNvPr id="233" name="Group 232"/>
          <p:cNvGrpSpPr/>
          <p:nvPr/>
        </p:nvGrpSpPr>
        <p:grpSpPr>
          <a:xfrm>
            <a:off x="5715000" y="3886201"/>
            <a:ext cx="304800" cy="1243400"/>
            <a:chOff x="5715000" y="3581400"/>
            <a:chExt cx="304800" cy="1243400"/>
          </a:xfrm>
        </p:grpSpPr>
        <p:sp>
          <p:nvSpPr>
            <p:cNvPr id="226" name="Rectangle 225"/>
            <p:cNvSpPr/>
            <p:nvPr/>
          </p:nvSpPr>
          <p:spPr>
            <a:xfrm>
              <a:off x="5715000" y="3631600"/>
              <a:ext cx="304800" cy="1143000"/>
            </a:xfrm>
            <a:prstGeom prst="rect">
              <a:avLst/>
            </a:prstGeom>
            <a:solidFill>
              <a:srgbClr val="62C26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TextBox 231"/>
            <p:cNvSpPr txBox="1"/>
            <p:nvPr/>
          </p:nvSpPr>
          <p:spPr>
            <a:xfrm rot="16200000">
              <a:off x="5245701" y="4064600"/>
              <a:ext cx="12434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/>
                <a:t>TRG interface</a:t>
              </a:r>
              <a:endParaRPr lang="en-US" sz="1200" dirty="0"/>
            </a:p>
          </p:txBody>
        </p:sp>
      </p:grpSp>
      <p:cxnSp>
        <p:nvCxnSpPr>
          <p:cNvPr id="239" name="Shape 238"/>
          <p:cNvCxnSpPr>
            <a:stCxn id="226" idx="1"/>
            <a:endCxn id="222" idx="2"/>
          </p:cNvCxnSpPr>
          <p:nvPr/>
        </p:nvCxnSpPr>
        <p:spPr>
          <a:xfrm rot="10800000">
            <a:off x="4648200" y="4229100"/>
            <a:ext cx="1066800" cy="278800"/>
          </a:xfrm>
          <a:prstGeom prst="bentConnector2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0" name="Rectangle 239"/>
          <p:cNvSpPr/>
          <p:nvPr/>
        </p:nvSpPr>
        <p:spPr>
          <a:xfrm>
            <a:off x="4267200" y="1524000"/>
            <a:ext cx="762000" cy="533400"/>
          </a:xfrm>
          <a:prstGeom prst="rect">
            <a:avLst/>
          </a:prstGeom>
          <a:solidFill>
            <a:srgbClr val="CCFF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VME FPGA</a:t>
            </a:r>
            <a:endParaRPr lang="en-US" sz="1200" dirty="0">
              <a:solidFill>
                <a:srgbClr val="000000"/>
              </a:solidFill>
            </a:endParaRPr>
          </a:p>
        </p:txBody>
      </p:sp>
      <p:cxnSp>
        <p:nvCxnSpPr>
          <p:cNvPr id="242" name="Elbow Connector 241"/>
          <p:cNvCxnSpPr>
            <a:stCxn id="240" idx="3"/>
          </p:cNvCxnSpPr>
          <p:nvPr/>
        </p:nvCxnSpPr>
        <p:spPr>
          <a:xfrm>
            <a:off x="5029200" y="1790700"/>
            <a:ext cx="685800" cy="190500"/>
          </a:xfrm>
          <a:prstGeom prst="bent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4" name="Elbow Connector 243"/>
          <p:cNvCxnSpPr>
            <a:stCxn id="240" idx="2"/>
            <a:endCxn id="222" idx="0"/>
          </p:cNvCxnSpPr>
          <p:nvPr/>
        </p:nvCxnSpPr>
        <p:spPr>
          <a:xfrm rot="5400000">
            <a:off x="4476750" y="2228850"/>
            <a:ext cx="342900" cy="1588"/>
          </a:xfrm>
          <a:prstGeom prst="bent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8" name="Straight Arrow Connector 247"/>
          <p:cNvCxnSpPr>
            <a:stCxn id="222" idx="3"/>
            <a:endCxn id="230" idx="0"/>
          </p:cNvCxnSpPr>
          <p:nvPr/>
        </p:nvCxnSpPr>
        <p:spPr>
          <a:xfrm>
            <a:off x="5334000" y="3314700"/>
            <a:ext cx="396102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0" name="Shape 249"/>
          <p:cNvCxnSpPr/>
          <p:nvPr/>
        </p:nvCxnSpPr>
        <p:spPr>
          <a:xfrm>
            <a:off x="3581401" y="1828801"/>
            <a:ext cx="469900" cy="595699"/>
          </a:xfrm>
          <a:prstGeom prst="bentConnector2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3" name="Straight Arrow Connector 282"/>
          <p:cNvCxnSpPr/>
          <p:nvPr/>
        </p:nvCxnSpPr>
        <p:spPr>
          <a:xfrm>
            <a:off x="3581400" y="2590800"/>
            <a:ext cx="3810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8" name="Straight Arrow Connector 287"/>
          <p:cNvCxnSpPr/>
          <p:nvPr/>
        </p:nvCxnSpPr>
        <p:spPr>
          <a:xfrm>
            <a:off x="3581400" y="3200400"/>
            <a:ext cx="3810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9" name="Straight Arrow Connector 288"/>
          <p:cNvCxnSpPr/>
          <p:nvPr/>
        </p:nvCxnSpPr>
        <p:spPr>
          <a:xfrm>
            <a:off x="3581400" y="3960813"/>
            <a:ext cx="3810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4" name="Elbow Connector 293"/>
          <p:cNvCxnSpPr/>
          <p:nvPr/>
        </p:nvCxnSpPr>
        <p:spPr>
          <a:xfrm rot="10800000" flipV="1">
            <a:off x="3584575" y="4235450"/>
            <a:ext cx="685800" cy="457200"/>
          </a:xfrm>
          <a:prstGeom prst="bentConnector3">
            <a:avLst>
              <a:gd name="adj1" fmla="val 0"/>
            </a:avLst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3" name="Curved Connector 302"/>
          <p:cNvCxnSpPr>
            <a:stCxn id="327" idx="1"/>
            <a:endCxn id="212" idx="1"/>
          </p:cNvCxnSpPr>
          <p:nvPr/>
        </p:nvCxnSpPr>
        <p:spPr>
          <a:xfrm rot="16200000" flipH="1">
            <a:off x="2236582" y="1084318"/>
            <a:ext cx="342960" cy="1254476"/>
          </a:xfrm>
          <a:prstGeom prst="curvedConnector4">
            <a:avLst>
              <a:gd name="adj1" fmla="val -66655"/>
              <a:gd name="adj2" fmla="val 50000"/>
            </a:avLst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5" name="Curved Connector 304"/>
          <p:cNvCxnSpPr>
            <a:stCxn id="117" idx="3"/>
            <a:endCxn id="208" idx="1"/>
          </p:cNvCxnSpPr>
          <p:nvPr/>
        </p:nvCxnSpPr>
        <p:spPr>
          <a:xfrm>
            <a:off x="1780821" y="2438401"/>
            <a:ext cx="1267179" cy="164157"/>
          </a:xfrm>
          <a:prstGeom prst="curvedConnector3">
            <a:avLst>
              <a:gd name="adj1" fmla="val 50000"/>
            </a:avLst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7" name="Curved Connector 306"/>
          <p:cNvCxnSpPr>
            <a:stCxn id="137" idx="3"/>
            <a:endCxn id="214" idx="1"/>
          </p:cNvCxnSpPr>
          <p:nvPr/>
        </p:nvCxnSpPr>
        <p:spPr>
          <a:xfrm flipV="1">
            <a:off x="1780824" y="3297884"/>
            <a:ext cx="1267176" cy="16817"/>
          </a:xfrm>
          <a:prstGeom prst="curvedConnector3">
            <a:avLst>
              <a:gd name="adj1" fmla="val 50000"/>
            </a:avLst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9" name="Curved Connector 308"/>
          <p:cNvCxnSpPr>
            <a:stCxn id="157" idx="3"/>
            <a:endCxn id="215" idx="1"/>
          </p:cNvCxnSpPr>
          <p:nvPr/>
        </p:nvCxnSpPr>
        <p:spPr>
          <a:xfrm flipV="1">
            <a:off x="1780824" y="4007111"/>
            <a:ext cx="1267176" cy="221989"/>
          </a:xfrm>
          <a:prstGeom prst="curvedConnector3">
            <a:avLst>
              <a:gd name="adj1" fmla="val 50000"/>
            </a:avLst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1" name="Curved Connector 310"/>
          <p:cNvCxnSpPr>
            <a:stCxn id="177" idx="3"/>
            <a:endCxn id="216" idx="1"/>
          </p:cNvCxnSpPr>
          <p:nvPr/>
        </p:nvCxnSpPr>
        <p:spPr>
          <a:xfrm flipV="1">
            <a:off x="1780824" y="4702436"/>
            <a:ext cx="1267176" cy="441065"/>
          </a:xfrm>
          <a:prstGeom prst="curvedConnector3">
            <a:avLst>
              <a:gd name="adj1" fmla="val 50000"/>
            </a:avLst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6" name="TextBox 315"/>
          <p:cNvSpPr txBox="1"/>
          <p:nvPr/>
        </p:nvSpPr>
        <p:spPr>
          <a:xfrm>
            <a:off x="1828800" y="1856602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Fiber links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317" name="Rectangle 316"/>
          <p:cNvSpPr/>
          <p:nvPr/>
        </p:nvSpPr>
        <p:spPr>
          <a:xfrm>
            <a:off x="313559" y="728246"/>
            <a:ext cx="13823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600" dirty="0" smtClean="0">
                <a:solidFill>
                  <a:srgbClr val="000000"/>
                </a:solidFill>
              </a:rPr>
              <a:t>Ladder cards </a:t>
            </a:r>
            <a:endParaRPr lang="en-US" sz="1600" dirty="0">
              <a:solidFill>
                <a:srgbClr val="000000"/>
              </a:solidFill>
            </a:endParaRPr>
          </a:p>
        </p:txBody>
      </p:sp>
      <p:cxnSp>
        <p:nvCxnSpPr>
          <p:cNvPr id="320" name="Curved Connector 319"/>
          <p:cNvCxnSpPr/>
          <p:nvPr/>
        </p:nvCxnSpPr>
        <p:spPr>
          <a:xfrm>
            <a:off x="6019800" y="3277821"/>
            <a:ext cx="1371600" cy="1065580"/>
          </a:xfrm>
          <a:prstGeom prst="curvedConnector3">
            <a:avLst>
              <a:gd name="adj1" fmla="val 50000"/>
            </a:avLst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29" name="Group 228"/>
          <p:cNvGrpSpPr/>
          <p:nvPr/>
        </p:nvGrpSpPr>
        <p:grpSpPr>
          <a:xfrm>
            <a:off x="5715001" y="1076742"/>
            <a:ext cx="304800" cy="2123658"/>
            <a:chOff x="5715000" y="759242"/>
            <a:chExt cx="304800" cy="2123658"/>
          </a:xfrm>
        </p:grpSpPr>
        <p:sp>
          <p:nvSpPr>
            <p:cNvPr id="227" name="Rectangle 226"/>
            <p:cNvSpPr/>
            <p:nvPr/>
          </p:nvSpPr>
          <p:spPr>
            <a:xfrm>
              <a:off x="5715000" y="1249570"/>
              <a:ext cx="304800" cy="1143000"/>
            </a:xfrm>
            <a:prstGeom prst="rect">
              <a:avLst/>
            </a:prstGeom>
            <a:solidFill>
              <a:srgbClr val="62C26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TextBox 227"/>
            <p:cNvSpPr txBox="1"/>
            <p:nvPr/>
          </p:nvSpPr>
          <p:spPr>
            <a:xfrm rot="16200000">
              <a:off x="4805571" y="1682571"/>
              <a:ext cx="2123658" cy="276999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en-US" sz="1200" dirty="0" smtClean="0"/>
                <a:t>VME interface</a:t>
              </a:r>
              <a:endParaRPr lang="en-US" sz="1200" dirty="0"/>
            </a:p>
          </p:txBody>
        </p:sp>
      </p:grpSp>
      <p:grpSp>
        <p:nvGrpSpPr>
          <p:cNvPr id="325" name="Group 324"/>
          <p:cNvGrpSpPr/>
          <p:nvPr/>
        </p:nvGrpSpPr>
        <p:grpSpPr>
          <a:xfrm>
            <a:off x="228601" y="1181100"/>
            <a:ext cx="1552223" cy="762000"/>
            <a:chOff x="152400" y="3413743"/>
            <a:chExt cx="1904997" cy="1371603"/>
          </a:xfrm>
        </p:grpSpPr>
        <p:sp>
          <p:nvSpPr>
            <p:cNvPr id="326" name="Rectangle 325"/>
            <p:cNvSpPr/>
            <p:nvPr/>
          </p:nvSpPr>
          <p:spPr bwMode="auto">
            <a:xfrm>
              <a:off x="152400" y="3413743"/>
              <a:ext cx="1904997" cy="1371603"/>
            </a:xfrm>
            <a:prstGeom prst="rect">
              <a:avLst/>
            </a:prstGeom>
            <a:solidFill>
              <a:srgbClr val="00B050"/>
            </a:solidFill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  <a:outerShdw blurRad="57785" dist="33020" dir="3180000" algn="ctr">
                <a:srgbClr val="000000">
                  <a:alpha val="3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ヒラギノ角ゴ Pro W3" pitchFamily="112" charset="-128"/>
              </a:endParaRPr>
            </a:p>
          </p:txBody>
        </p:sp>
        <p:sp>
          <p:nvSpPr>
            <p:cNvPr id="327" name="Line 3"/>
            <p:cNvSpPr>
              <a:spLocks noChangeShapeType="1"/>
            </p:cNvSpPr>
            <p:nvPr/>
          </p:nvSpPr>
          <p:spPr bwMode="auto">
            <a:xfrm>
              <a:off x="1952241" y="4059902"/>
              <a:ext cx="10515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28" name="Rectangle 4"/>
            <p:cNvSpPr>
              <a:spLocks noChangeArrowheads="1"/>
            </p:cNvSpPr>
            <p:nvPr/>
          </p:nvSpPr>
          <p:spPr bwMode="auto">
            <a:xfrm>
              <a:off x="304800" y="3685676"/>
              <a:ext cx="140208" cy="56134"/>
            </a:xfrm>
            <a:prstGeom prst="rect">
              <a:avLst/>
            </a:prstGeom>
            <a:solidFill>
              <a:srgbClr val="FF00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solidFill>
                  <a:srgbClr val="000000"/>
                </a:solidFill>
              </a:endParaRPr>
            </a:p>
          </p:txBody>
        </p:sp>
        <p:sp>
          <p:nvSpPr>
            <p:cNvPr id="329" name="Rectangle 5"/>
            <p:cNvSpPr>
              <a:spLocks noChangeArrowheads="1"/>
            </p:cNvSpPr>
            <p:nvPr/>
          </p:nvSpPr>
          <p:spPr bwMode="auto">
            <a:xfrm>
              <a:off x="304800" y="4396705"/>
              <a:ext cx="140208" cy="56134"/>
            </a:xfrm>
            <a:prstGeom prst="rect">
              <a:avLst/>
            </a:prstGeom>
            <a:solidFill>
              <a:srgbClr val="FF00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solidFill>
                  <a:srgbClr val="000000"/>
                </a:solidFill>
              </a:endParaRPr>
            </a:p>
          </p:txBody>
        </p:sp>
        <p:sp>
          <p:nvSpPr>
            <p:cNvPr id="330" name="Line 7"/>
            <p:cNvSpPr>
              <a:spLocks noChangeShapeType="1"/>
            </p:cNvSpPr>
            <p:nvPr/>
          </p:nvSpPr>
          <p:spPr bwMode="auto">
            <a:xfrm>
              <a:off x="445007" y="3704386"/>
              <a:ext cx="19278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31" name="Line 8"/>
            <p:cNvSpPr>
              <a:spLocks noChangeShapeType="1"/>
            </p:cNvSpPr>
            <p:nvPr/>
          </p:nvSpPr>
          <p:spPr bwMode="auto">
            <a:xfrm>
              <a:off x="445007" y="4423604"/>
              <a:ext cx="19278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32" name="AutoShape 11"/>
            <p:cNvSpPr>
              <a:spLocks noChangeArrowheads="1"/>
            </p:cNvSpPr>
            <p:nvPr/>
          </p:nvSpPr>
          <p:spPr bwMode="auto">
            <a:xfrm rot="16200000">
              <a:off x="626067" y="3669335"/>
              <a:ext cx="93557" cy="70104"/>
            </a:xfrm>
            <a:prstGeom prst="flowChartManualOperation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33" name="AutoShape 12"/>
            <p:cNvSpPr>
              <a:spLocks noChangeArrowheads="1"/>
            </p:cNvSpPr>
            <p:nvPr/>
          </p:nvSpPr>
          <p:spPr bwMode="auto">
            <a:xfrm rot="16200000">
              <a:off x="628622" y="4386994"/>
              <a:ext cx="93557" cy="70104"/>
            </a:xfrm>
            <a:prstGeom prst="flowChartManualOperation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34" name="Line 15"/>
            <p:cNvSpPr>
              <a:spLocks noChangeShapeType="1"/>
            </p:cNvSpPr>
            <p:nvPr/>
          </p:nvSpPr>
          <p:spPr bwMode="auto">
            <a:xfrm>
              <a:off x="899952" y="3910212"/>
              <a:ext cx="19278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35" name="Line 16"/>
            <p:cNvSpPr>
              <a:spLocks noChangeShapeType="1"/>
            </p:cNvSpPr>
            <p:nvPr/>
          </p:nvSpPr>
          <p:spPr bwMode="auto">
            <a:xfrm>
              <a:off x="918207" y="4209593"/>
              <a:ext cx="175259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36" name="Line 19"/>
            <p:cNvSpPr>
              <a:spLocks noChangeShapeType="1"/>
            </p:cNvSpPr>
            <p:nvPr/>
          </p:nvSpPr>
          <p:spPr bwMode="auto">
            <a:xfrm>
              <a:off x="707896" y="3704387"/>
              <a:ext cx="19278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37" name="Line 20"/>
            <p:cNvSpPr>
              <a:spLocks noChangeShapeType="1"/>
            </p:cNvSpPr>
            <p:nvPr/>
          </p:nvSpPr>
          <p:spPr bwMode="auto">
            <a:xfrm>
              <a:off x="712643" y="4420487"/>
              <a:ext cx="192786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38" name="Line 21"/>
            <p:cNvSpPr>
              <a:spLocks noChangeShapeType="1"/>
            </p:cNvSpPr>
            <p:nvPr/>
          </p:nvSpPr>
          <p:spPr bwMode="auto">
            <a:xfrm>
              <a:off x="900682" y="3704387"/>
              <a:ext cx="0" cy="205825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39" name="Line 22"/>
            <p:cNvSpPr>
              <a:spLocks noChangeShapeType="1"/>
            </p:cNvSpPr>
            <p:nvPr/>
          </p:nvSpPr>
          <p:spPr bwMode="auto">
            <a:xfrm>
              <a:off x="913096" y="4212325"/>
              <a:ext cx="0" cy="205825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40" name="Rectangle 23"/>
            <p:cNvSpPr>
              <a:spLocks noChangeArrowheads="1"/>
            </p:cNvSpPr>
            <p:nvPr/>
          </p:nvSpPr>
          <p:spPr bwMode="auto">
            <a:xfrm>
              <a:off x="1093467" y="3854077"/>
              <a:ext cx="122682" cy="430362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41" name="Line 26"/>
            <p:cNvSpPr>
              <a:spLocks noChangeShapeType="1"/>
            </p:cNvSpPr>
            <p:nvPr/>
          </p:nvSpPr>
          <p:spPr bwMode="auto">
            <a:xfrm>
              <a:off x="1216149" y="4059902"/>
              <a:ext cx="210311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42" name="Rectangle 30"/>
            <p:cNvSpPr>
              <a:spLocks noChangeArrowheads="1"/>
            </p:cNvSpPr>
            <p:nvPr/>
          </p:nvSpPr>
          <p:spPr bwMode="auto">
            <a:xfrm>
              <a:off x="1426459" y="3880972"/>
              <a:ext cx="157734" cy="355516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43" name="Line 37"/>
            <p:cNvSpPr>
              <a:spLocks noChangeShapeType="1"/>
            </p:cNvSpPr>
            <p:nvPr/>
          </p:nvSpPr>
          <p:spPr bwMode="auto">
            <a:xfrm>
              <a:off x="1584194" y="4059119"/>
              <a:ext cx="210311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44" name="AutoShape 41"/>
            <p:cNvSpPr>
              <a:spLocks noChangeArrowheads="1"/>
            </p:cNvSpPr>
            <p:nvPr/>
          </p:nvSpPr>
          <p:spPr bwMode="auto">
            <a:xfrm rot="16200000">
              <a:off x="1788584" y="3974603"/>
              <a:ext cx="187113" cy="175259"/>
            </a:xfrm>
            <a:prstGeom prst="flowChartManualOperation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351" name="Title 35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Readout components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idx="4294967295"/>
          </p:nvPr>
        </p:nvSpPr>
        <p:spPr>
          <a:xfrm>
            <a:off x="0" y="-3048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kern="1200" dirty="0" smtClean="0">
                <a:solidFill>
                  <a:srgbClr val="000000"/>
                </a:solidFill>
                <a:cs typeface="+mn-cs"/>
              </a:rPr>
              <a:t>Data formats</a:t>
            </a:r>
          </a:p>
        </p:txBody>
      </p:sp>
      <p:sp>
        <p:nvSpPr>
          <p:cNvPr id="23556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endParaRPr lang="en-US" sz="4400">
              <a:solidFill>
                <a:schemeClr val="tx2"/>
              </a:solidFill>
            </a:endParaRPr>
          </a:p>
        </p:txBody>
      </p:sp>
      <p:sp>
        <p:nvSpPr>
          <p:cNvPr id="23557" name="Rectangle 3"/>
          <p:cNvSpPr>
            <a:spLocks noChangeArrowheads="1"/>
          </p:cNvSpPr>
          <p:nvPr/>
        </p:nvSpPr>
        <p:spPr bwMode="auto">
          <a:xfrm>
            <a:off x="685800" y="12954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 eaLnBrk="1" hangingPunct="1">
              <a:spcBef>
                <a:spcPct val="20000"/>
              </a:spcBef>
            </a:pPr>
            <a:r>
              <a:rPr lang="en-US" sz="2800" u="sng" dirty="0">
                <a:solidFill>
                  <a:srgbClr val="000000"/>
                </a:solidFill>
              </a:rPr>
              <a:t>non zero-suppressed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 sz="2000" dirty="0">
                <a:solidFill>
                  <a:schemeClr val="tx2"/>
                </a:solidFill>
              </a:rPr>
              <a:t>3 10-bit ADC values to a 32-bit word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 sz="2000" dirty="0">
                <a:solidFill>
                  <a:schemeClr val="tx2"/>
                </a:solidFill>
              </a:rPr>
              <a:t>Fixed order: position in buffer/word -&gt; geographical position of strip</a:t>
            </a:r>
            <a:endParaRPr lang="en-US" sz="2800" dirty="0">
              <a:solidFill>
                <a:srgbClr val="FFFF00"/>
              </a:solidFill>
            </a:endParaRPr>
          </a:p>
          <a:p>
            <a:pPr marL="742950" lvl="1" indent="-285750" eaLnBrk="1" hangingPunct="1">
              <a:lnSpc>
                <a:spcPct val="200000"/>
              </a:lnSpc>
              <a:spcBef>
                <a:spcPct val="20000"/>
              </a:spcBef>
            </a:pPr>
            <a:r>
              <a:rPr lang="en-US" sz="2800" u="sng" dirty="0">
                <a:solidFill>
                  <a:srgbClr val="000000"/>
                </a:solidFill>
              </a:rPr>
              <a:t>zero suppressed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 sz="2000" dirty="0">
                <a:solidFill>
                  <a:schemeClr val="tx2"/>
                </a:solidFill>
              </a:rPr>
              <a:t>Only strips with ADC value above threshold are present 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 sz="2000" dirty="0">
                <a:solidFill>
                  <a:schemeClr val="tx2"/>
                </a:solidFill>
              </a:rPr>
              <a:t>ADC value (10 bits) + strip location (14 bits)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 sz="2000" dirty="0">
                <a:solidFill>
                  <a:schemeClr val="tx2"/>
                </a:solidFill>
              </a:rPr>
              <a:t>One strip per 32-bit word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Alleviates large memory access burden on DAQ PC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 sz="2000" dirty="0">
                <a:solidFill>
                  <a:schemeClr val="tx2"/>
                </a:solidFill>
              </a:rPr>
              <a:t>Doing this in real time in FPGA is simple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64" name="Rectangle 48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-3048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Ladder data path</a:t>
            </a:r>
          </a:p>
        </p:txBody>
      </p:sp>
      <p:sp>
        <p:nvSpPr>
          <p:cNvPr id="26628" name="Line 3"/>
          <p:cNvSpPr>
            <a:spLocks noChangeShapeType="1"/>
          </p:cNvSpPr>
          <p:nvPr/>
        </p:nvSpPr>
        <p:spPr bwMode="auto">
          <a:xfrm>
            <a:off x="7543800" y="3413125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29" name="Rectangle 4"/>
          <p:cNvSpPr>
            <a:spLocks noChangeArrowheads="1"/>
          </p:cNvSpPr>
          <p:nvPr/>
        </p:nvSpPr>
        <p:spPr bwMode="auto">
          <a:xfrm>
            <a:off x="381000" y="1889125"/>
            <a:ext cx="609600" cy="2286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/>
              <a:t>module</a:t>
            </a:r>
          </a:p>
        </p:txBody>
      </p:sp>
      <p:sp>
        <p:nvSpPr>
          <p:cNvPr id="26630" name="Rectangle 5"/>
          <p:cNvSpPr>
            <a:spLocks noChangeArrowheads="1"/>
          </p:cNvSpPr>
          <p:nvPr/>
        </p:nvSpPr>
        <p:spPr bwMode="auto">
          <a:xfrm>
            <a:off x="381000" y="4784725"/>
            <a:ext cx="609600" cy="2286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/>
              <a:t>module</a:t>
            </a:r>
          </a:p>
        </p:txBody>
      </p:sp>
      <p:sp>
        <p:nvSpPr>
          <p:cNvPr id="26631" name="Text Box 6"/>
          <p:cNvSpPr txBox="1">
            <a:spLocks noChangeArrowheads="1"/>
          </p:cNvSpPr>
          <p:nvPr/>
        </p:nvSpPr>
        <p:spPr bwMode="auto">
          <a:xfrm>
            <a:off x="457201" y="3184526"/>
            <a:ext cx="59538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/>
              <a:t>X16</a:t>
            </a:r>
            <a:endParaRPr lang="en-US"/>
          </a:p>
        </p:txBody>
      </p:sp>
      <p:sp>
        <p:nvSpPr>
          <p:cNvPr id="26632" name="Line 7"/>
          <p:cNvSpPr>
            <a:spLocks noChangeShapeType="1"/>
          </p:cNvSpPr>
          <p:nvPr/>
        </p:nvSpPr>
        <p:spPr bwMode="auto">
          <a:xfrm>
            <a:off x="990600" y="1965325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3" name="Line 8"/>
          <p:cNvSpPr>
            <a:spLocks noChangeShapeType="1"/>
          </p:cNvSpPr>
          <p:nvPr/>
        </p:nvSpPr>
        <p:spPr bwMode="auto">
          <a:xfrm>
            <a:off x="990600" y="4894263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4" name="Text Box 9"/>
          <p:cNvSpPr txBox="1">
            <a:spLocks noChangeArrowheads="1"/>
          </p:cNvSpPr>
          <p:nvPr/>
        </p:nvSpPr>
        <p:spPr bwMode="auto">
          <a:xfrm>
            <a:off x="1050925" y="1743075"/>
            <a:ext cx="62927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5 MHz</a:t>
            </a:r>
          </a:p>
        </p:txBody>
      </p:sp>
      <p:sp>
        <p:nvSpPr>
          <p:cNvPr id="26635" name="Text Box 10"/>
          <p:cNvSpPr txBox="1">
            <a:spLocks noChangeArrowheads="1"/>
          </p:cNvSpPr>
          <p:nvPr/>
        </p:nvSpPr>
        <p:spPr bwMode="auto">
          <a:xfrm>
            <a:off x="1066800" y="4656139"/>
            <a:ext cx="62927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5 MHz</a:t>
            </a:r>
          </a:p>
        </p:txBody>
      </p:sp>
      <p:sp>
        <p:nvSpPr>
          <p:cNvPr id="26636" name="AutoShape 11"/>
          <p:cNvSpPr>
            <a:spLocks noChangeArrowheads="1"/>
          </p:cNvSpPr>
          <p:nvPr/>
        </p:nvSpPr>
        <p:spPr bwMode="auto">
          <a:xfrm rot="-5400000">
            <a:off x="1790700" y="1812925"/>
            <a:ext cx="381000" cy="304800"/>
          </a:xfrm>
          <a:prstGeom prst="flowChartManualOperation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26637" name="AutoShape 12"/>
          <p:cNvSpPr>
            <a:spLocks noChangeArrowheads="1"/>
          </p:cNvSpPr>
          <p:nvPr/>
        </p:nvSpPr>
        <p:spPr bwMode="auto">
          <a:xfrm rot="-5400000">
            <a:off x="1801813" y="4735513"/>
            <a:ext cx="381000" cy="304800"/>
          </a:xfrm>
          <a:prstGeom prst="flowChartManualOperation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8" name="Text Box 13"/>
          <p:cNvSpPr txBox="1">
            <a:spLocks noChangeArrowheads="1"/>
          </p:cNvSpPr>
          <p:nvPr/>
        </p:nvSpPr>
        <p:spPr bwMode="auto">
          <a:xfrm>
            <a:off x="1524001" y="2193925"/>
            <a:ext cx="12362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/>
              <a:t>adc 12bit</a:t>
            </a:r>
          </a:p>
          <a:p>
            <a:r>
              <a:rPr lang="en-US" sz="1000"/>
              <a:t>16 bit serial output</a:t>
            </a:r>
          </a:p>
        </p:txBody>
      </p:sp>
      <p:sp>
        <p:nvSpPr>
          <p:cNvPr id="26639" name="Text Box 14"/>
          <p:cNvSpPr txBox="1">
            <a:spLocks noChangeArrowheads="1"/>
          </p:cNvSpPr>
          <p:nvPr/>
        </p:nvSpPr>
        <p:spPr bwMode="auto">
          <a:xfrm>
            <a:off x="1524001" y="5089525"/>
            <a:ext cx="12362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/>
              <a:t>adc 12bit</a:t>
            </a:r>
          </a:p>
          <a:p>
            <a:r>
              <a:rPr lang="en-US" sz="1000"/>
              <a:t>16 bit serial output</a:t>
            </a:r>
          </a:p>
        </p:txBody>
      </p:sp>
      <p:sp>
        <p:nvSpPr>
          <p:cNvPr id="26640" name="Line 15"/>
          <p:cNvSpPr>
            <a:spLocks noChangeShapeType="1"/>
          </p:cNvSpPr>
          <p:nvPr/>
        </p:nvSpPr>
        <p:spPr bwMode="auto">
          <a:xfrm>
            <a:off x="2968625" y="2803525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1" name="Line 16"/>
          <p:cNvSpPr>
            <a:spLocks noChangeShapeType="1"/>
          </p:cNvSpPr>
          <p:nvPr/>
        </p:nvSpPr>
        <p:spPr bwMode="auto">
          <a:xfrm>
            <a:off x="3048000" y="4022725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2" name="Text Box 17"/>
          <p:cNvSpPr txBox="1">
            <a:spLocks noChangeArrowheads="1"/>
          </p:cNvSpPr>
          <p:nvPr/>
        </p:nvSpPr>
        <p:spPr bwMode="auto">
          <a:xfrm>
            <a:off x="2176464" y="1747839"/>
            <a:ext cx="714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80 MHz</a:t>
            </a:r>
          </a:p>
        </p:txBody>
      </p:sp>
      <p:sp>
        <p:nvSpPr>
          <p:cNvPr id="26643" name="Text Box 18"/>
          <p:cNvSpPr txBox="1">
            <a:spLocks noChangeArrowheads="1"/>
          </p:cNvSpPr>
          <p:nvPr/>
        </p:nvSpPr>
        <p:spPr bwMode="auto">
          <a:xfrm>
            <a:off x="2166940" y="4641850"/>
            <a:ext cx="714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80 MHz</a:t>
            </a:r>
          </a:p>
        </p:txBody>
      </p:sp>
      <p:sp>
        <p:nvSpPr>
          <p:cNvPr id="26644" name="Line 19"/>
          <p:cNvSpPr>
            <a:spLocks noChangeShapeType="1"/>
          </p:cNvSpPr>
          <p:nvPr/>
        </p:nvSpPr>
        <p:spPr bwMode="auto">
          <a:xfrm>
            <a:off x="2133600" y="1965325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5" name="Line 20"/>
          <p:cNvSpPr>
            <a:spLocks noChangeShapeType="1"/>
          </p:cNvSpPr>
          <p:nvPr/>
        </p:nvSpPr>
        <p:spPr bwMode="auto">
          <a:xfrm>
            <a:off x="2154239" y="4881563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6" name="Line 21"/>
          <p:cNvSpPr>
            <a:spLocks noChangeShapeType="1"/>
          </p:cNvSpPr>
          <p:nvPr/>
        </p:nvSpPr>
        <p:spPr bwMode="auto">
          <a:xfrm>
            <a:off x="2971800" y="1965325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7" name="Line 22"/>
          <p:cNvSpPr>
            <a:spLocks noChangeShapeType="1"/>
          </p:cNvSpPr>
          <p:nvPr/>
        </p:nvSpPr>
        <p:spPr bwMode="auto">
          <a:xfrm>
            <a:off x="3025775" y="4033838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8" name="Rectangle 23"/>
          <p:cNvSpPr>
            <a:spLocks noChangeArrowheads="1"/>
          </p:cNvSpPr>
          <p:nvPr/>
        </p:nvSpPr>
        <p:spPr bwMode="auto">
          <a:xfrm>
            <a:off x="3810000" y="2574925"/>
            <a:ext cx="533400" cy="17526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9" name="Text Box 24"/>
          <p:cNvSpPr txBox="1">
            <a:spLocks noChangeArrowheads="1"/>
          </p:cNvSpPr>
          <p:nvPr/>
        </p:nvSpPr>
        <p:spPr bwMode="auto">
          <a:xfrm rot="5400000">
            <a:off x="3785655" y="3337511"/>
            <a:ext cx="65194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olidFill>
                  <a:schemeClr val="accent1"/>
                </a:solidFill>
              </a:rPr>
              <a:t>FIFO</a:t>
            </a:r>
            <a:endParaRPr lang="en-US" sz="1000"/>
          </a:p>
        </p:txBody>
      </p:sp>
      <p:grpSp>
        <p:nvGrpSpPr>
          <p:cNvPr id="26650" name="Group 25"/>
          <p:cNvGrpSpPr>
            <a:grpSpLocks/>
          </p:cNvGrpSpPr>
          <p:nvPr/>
        </p:nvGrpSpPr>
        <p:grpSpPr bwMode="auto">
          <a:xfrm>
            <a:off x="4327525" y="3095627"/>
            <a:ext cx="930275" cy="703264"/>
            <a:chOff x="2678" y="1240"/>
            <a:chExt cx="586" cy="443"/>
          </a:xfrm>
        </p:grpSpPr>
        <p:sp>
          <p:nvSpPr>
            <p:cNvPr id="26678" name="Line 26"/>
            <p:cNvSpPr>
              <a:spLocks noChangeShapeType="1"/>
            </p:cNvSpPr>
            <p:nvPr/>
          </p:nvSpPr>
          <p:spPr bwMode="auto">
            <a:xfrm>
              <a:off x="2688" y="1440"/>
              <a:ext cx="57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79" name="Line 27"/>
            <p:cNvSpPr>
              <a:spLocks noChangeShapeType="1"/>
            </p:cNvSpPr>
            <p:nvPr/>
          </p:nvSpPr>
          <p:spPr bwMode="auto">
            <a:xfrm>
              <a:off x="2784" y="1392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80" name="Text Box 28"/>
            <p:cNvSpPr txBox="1">
              <a:spLocks noChangeArrowheads="1"/>
            </p:cNvSpPr>
            <p:nvPr/>
          </p:nvSpPr>
          <p:spPr bwMode="auto">
            <a:xfrm>
              <a:off x="2678" y="1240"/>
              <a:ext cx="206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000"/>
                <a:t>16</a:t>
              </a:r>
            </a:p>
          </p:txBody>
        </p:sp>
        <p:sp>
          <p:nvSpPr>
            <p:cNvPr id="26681" name="Text Box 29"/>
            <p:cNvSpPr txBox="1">
              <a:spLocks noChangeArrowheads="1"/>
            </p:cNvSpPr>
            <p:nvPr/>
          </p:nvSpPr>
          <p:spPr bwMode="auto">
            <a:xfrm>
              <a:off x="2678" y="1528"/>
              <a:ext cx="395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000"/>
                <a:t>50 MHz</a:t>
              </a:r>
            </a:p>
          </p:txBody>
        </p:sp>
      </p:grpSp>
      <p:sp>
        <p:nvSpPr>
          <p:cNvPr id="26651" name="Rectangle 30"/>
          <p:cNvSpPr>
            <a:spLocks noChangeArrowheads="1"/>
          </p:cNvSpPr>
          <p:nvPr/>
        </p:nvSpPr>
        <p:spPr bwMode="auto">
          <a:xfrm>
            <a:off x="5257800" y="2684463"/>
            <a:ext cx="685800" cy="14478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52" name="Text Box 31"/>
          <p:cNvSpPr txBox="1">
            <a:spLocks noChangeArrowheads="1"/>
          </p:cNvSpPr>
          <p:nvPr/>
        </p:nvSpPr>
        <p:spPr bwMode="auto">
          <a:xfrm rot="5400000">
            <a:off x="5178215" y="3216861"/>
            <a:ext cx="80052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olidFill>
                  <a:schemeClr val="accent1"/>
                </a:solidFill>
              </a:rPr>
              <a:t>packer</a:t>
            </a:r>
            <a:endParaRPr lang="en-US" sz="1600"/>
          </a:p>
        </p:txBody>
      </p:sp>
      <p:sp>
        <p:nvSpPr>
          <p:cNvPr id="26653" name="Line 33"/>
          <p:cNvSpPr>
            <a:spLocks noChangeShapeType="1"/>
          </p:cNvSpPr>
          <p:nvPr/>
        </p:nvSpPr>
        <p:spPr bwMode="auto">
          <a:xfrm>
            <a:off x="6569075" y="4479925"/>
            <a:ext cx="15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54" name="Text Box 34"/>
          <p:cNvSpPr txBox="1">
            <a:spLocks noChangeArrowheads="1"/>
          </p:cNvSpPr>
          <p:nvPr/>
        </p:nvSpPr>
        <p:spPr bwMode="auto">
          <a:xfrm>
            <a:off x="6248401" y="4391026"/>
            <a:ext cx="25598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/>
              <a:t>2</a:t>
            </a:r>
          </a:p>
        </p:txBody>
      </p:sp>
      <p:sp>
        <p:nvSpPr>
          <p:cNvPr id="26655" name="Text Box 35"/>
          <p:cNvSpPr txBox="1">
            <a:spLocks noChangeArrowheads="1"/>
          </p:cNvSpPr>
          <p:nvPr/>
        </p:nvSpPr>
        <p:spPr bwMode="auto">
          <a:xfrm rot="5400000">
            <a:off x="6354232" y="4413965"/>
            <a:ext cx="87101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/>
              <a:t>JTAG TDOs</a:t>
            </a:r>
          </a:p>
        </p:txBody>
      </p:sp>
      <p:grpSp>
        <p:nvGrpSpPr>
          <p:cNvPr id="26656" name="Group 36"/>
          <p:cNvGrpSpPr>
            <a:grpSpLocks/>
          </p:cNvGrpSpPr>
          <p:nvPr/>
        </p:nvGrpSpPr>
        <p:grpSpPr bwMode="auto">
          <a:xfrm>
            <a:off x="5927725" y="3092452"/>
            <a:ext cx="930275" cy="703264"/>
            <a:chOff x="2678" y="1240"/>
            <a:chExt cx="586" cy="443"/>
          </a:xfrm>
        </p:grpSpPr>
        <p:sp>
          <p:nvSpPr>
            <p:cNvPr id="26674" name="Line 37"/>
            <p:cNvSpPr>
              <a:spLocks noChangeShapeType="1"/>
            </p:cNvSpPr>
            <p:nvPr/>
          </p:nvSpPr>
          <p:spPr bwMode="auto">
            <a:xfrm>
              <a:off x="2688" y="1440"/>
              <a:ext cx="57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75" name="Line 38"/>
            <p:cNvSpPr>
              <a:spLocks noChangeShapeType="1"/>
            </p:cNvSpPr>
            <p:nvPr/>
          </p:nvSpPr>
          <p:spPr bwMode="auto">
            <a:xfrm>
              <a:off x="2784" y="1392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76" name="Text Box 39"/>
            <p:cNvSpPr txBox="1">
              <a:spLocks noChangeArrowheads="1"/>
            </p:cNvSpPr>
            <p:nvPr/>
          </p:nvSpPr>
          <p:spPr bwMode="auto">
            <a:xfrm>
              <a:off x="2678" y="1240"/>
              <a:ext cx="206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000"/>
                <a:t>20</a:t>
              </a:r>
            </a:p>
          </p:txBody>
        </p:sp>
        <p:sp>
          <p:nvSpPr>
            <p:cNvPr id="26677" name="Text Box 40"/>
            <p:cNvSpPr txBox="1">
              <a:spLocks noChangeArrowheads="1"/>
            </p:cNvSpPr>
            <p:nvPr/>
          </p:nvSpPr>
          <p:spPr bwMode="auto">
            <a:xfrm>
              <a:off x="2678" y="1528"/>
              <a:ext cx="395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000"/>
                <a:t>40 MHz</a:t>
              </a:r>
            </a:p>
          </p:txBody>
        </p:sp>
      </p:grpSp>
      <p:sp>
        <p:nvSpPr>
          <p:cNvPr id="26657" name="AutoShape 41"/>
          <p:cNvSpPr>
            <a:spLocks noChangeArrowheads="1"/>
          </p:cNvSpPr>
          <p:nvPr/>
        </p:nvSpPr>
        <p:spPr bwMode="auto">
          <a:xfrm rot="-5400000">
            <a:off x="6858000" y="3041650"/>
            <a:ext cx="762000" cy="762000"/>
          </a:xfrm>
          <a:prstGeom prst="flowChartManualOperation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58" name="Text Box 42"/>
          <p:cNvSpPr txBox="1">
            <a:spLocks noChangeArrowheads="1"/>
          </p:cNvSpPr>
          <p:nvPr/>
        </p:nvSpPr>
        <p:spPr bwMode="auto">
          <a:xfrm>
            <a:off x="6781800" y="3276600"/>
            <a:ext cx="9144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chemeClr val="accent1"/>
                </a:solidFill>
              </a:rPr>
              <a:t>serializer</a:t>
            </a:r>
            <a:endParaRPr lang="en-US" sz="1400"/>
          </a:p>
        </p:txBody>
      </p:sp>
      <p:sp>
        <p:nvSpPr>
          <p:cNvPr id="26659" name="Text Box 43"/>
          <p:cNvSpPr txBox="1">
            <a:spLocks noChangeArrowheads="1"/>
          </p:cNvSpPr>
          <p:nvPr/>
        </p:nvSpPr>
        <p:spPr bwMode="auto">
          <a:xfrm>
            <a:off x="7985126" y="3298825"/>
            <a:ext cx="65915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to fiber</a:t>
            </a:r>
          </a:p>
        </p:txBody>
      </p:sp>
      <p:sp>
        <p:nvSpPr>
          <p:cNvPr id="26660" name="Text Box 44"/>
          <p:cNvSpPr txBox="1">
            <a:spLocks noChangeArrowheads="1"/>
          </p:cNvSpPr>
          <p:nvPr/>
        </p:nvSpPr>
        <p:spPr bwMode="auto">
          <a:xfrm>
            <a:off x="3505202" y="2117725"/>
            <a:ext cx="12731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/>
              <a:t>16 bit width</a:t>
            </a:r>
            <a:br>
              <a:rPr lang="en-US" sz="1200"/>
            </a:br>
            <a:r>
              <a:rPr lang="en-US" sz="1200"/>
              <a:t>32 words deep </a:t>
            </a:r>
          </a:p>
        </p:txBody>
      </p:sp>
      <p:sp>
        <p:nvSpPr>
          <p:cNvPr id="26661" name="Line 45"/>
          <p:cNvSpPr>
            <a:spLocks noChangeShapeType="1"/>
          </p:cNvSpPr>
          <p:nvPr/>
        </p:nvSpPr>
        <p:spPr bwMode="auto">
          <a:xfrm flipV="1">
            <a:off x="4114800" y="4327525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62" name="Text Box 46"/>
          <p:cNvSpPr txBox="1">
            <a:spLocks noChangeArrowheads="1"/>
          </p:cNvSpPr>
          <p:nvPr/>
        </p:nvSpPr>
        <p:spPr bwMode="auto">
          <a:xfrm>
            <a:off x="3352800" y="4860925"/>
            <a:ext cx="1676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/>
              <a:t>Write enable:</a:t>
            </a:r>
            <a:br>
              <a:rPr lang="en-US" sz="1200"/>
            </a:br>
            <a:r>
              <a:rPr lang="en-US" sz="1200"/>
              <a:t>true on 10 clocks only </a:t>
            </a:r>
          </a:p>
        </p:txBody>
      </p:sp>
      <p:sp>
        <p:nvSpPr>
          <p:cNvPr id="26663" name="Rectangle 47"/>
          <p:cNvSpPr>
            <a:spLocks noChangeArrowheads="1"/>
          </p:cNvSpPr>
          <p:nvPr/>
        </p:nvSpPr>
        <p:spPr bwMode="auto">
          <a:xfrm>
            <a:off x="3810000" y="609601"/>
            <a:ext cx="18466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2000"/>
          </a:p>
        </p:txBody>
      </p:sp>
      <p:sp>
        <p:nvSpPr>
          <p:cNvPr id="26665" name="Text Box 50"/>
          <p:cNvSpPr txBox="1">
            <a:spLocks noChangeArrowheads="1"/>
          </p:cNvSpPr>
          <p:nvPr/>
        </p:nvSpPr>
        <p:spPr bwMode="auto">
          <a:xfrm>
            <a:off x="2286000" y="5610225"/>
            <a:ext cx="2286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6666" name="Text Box 51"/>
          <p:cNvSpPr txBox="1">
            <a:spLocks noChangeArrowheads="1"/>
          </p:cNvSpPr>
          <p:nvPr/>
        </p:nvSpPr>
        <p:spPr bwMode="auto">
          <a:xfrm>
            <a:off x="1012826" y="5783264"/>
            <a:ext cx="40925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chemeClr val="tx2"/>
                </a:solidFill>
              </a:rPr>
              <a:t>1 set of adc samples: 10 </a:t>
            </a:r>
            <a:r>
              <a:rPr lang="en-US" sz="1800" i="1">
                <a:solidFill>
                  <a:schemeClr val="tx2"/>
                </a:solidFill>
                <a:sym typeface="Zapf Dingbats" pitchFamily="1" charset="2"/>
              </a:rPr>
              <a:t>X</a:t>
            </a:r>
            <a:r>
              <a:rPr lang="en-US" sz="1800">
                <a:solidFill>
                  <a:schemeClr val="tx2"/>
                </a:solidFill>
              </a:rPr>
              <a:t> 16 bits   =&gt;</a:t>
            </a:r>
          </a:p>
        </p:txBody>
      </p:sp>
      <p:sp>
        <p:nvSpPr>
          <p:cNvPr id="26667" name="Text Box 52"/>
          <p:cNvSpPr txBox="1">
            <a:spLocks noChangeArrowheads="1"/>
          </p:cNvSpPr>
          <p:nvPr/>
        </p:nvSpPr>
        <p:spPr bwMode="auto">
          <a:xfrm>
            <a:off x="5162551" y="5783264"/>
            <a:ext cx="40163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chemeClr val="tx2"/>
                </a:solidFill>
              </a:rPr>
              <a:t>repacked into: 2 </a:t>
            </a:r>
            <a:r>
              <a:rPr lang="en-US" sz="1800" i="1">
                <a:solidFill>
                  <a:schemeClr val="tx2"/>
                </a:solidFill>
                <a:sym typeface="Zapf Dingbats" pitchFamily="1" charset="2"/>
              </a:rPr>
              <a:t>X</a:t>
            </a:r>
            <a:r>
              <a:rPr lang="en-US" sz="1800">
                <a:solidFill>
                  <a:schemeClr val="tx2"/>
                </a:solidFill>
              </a:rPr>
              <a:t> 4 </a:t>
            </a:r>
            <a:r>
              <a:rPr lang="en-US" sz="1800" i="1">
                <a:solidFill>
                  <a:schemeClr val="tx2"/>
                </a:solidFill>
                <a:sym typeface="Zapf Dingbats" pitchFamily="1" charset="2"/>
              </a:rPr>
              <a:t>X</a:t>
            </a:r>
            <a:r>
              <a:rPr lang="en-US" sz="1800">
                <a:solidFill>
                  <a:schemeClr val="tx2"/>
                </a:solidFill>
              </a:rPr>
              <a:t> 20 bits</a:t>
            </a:r>
          </a:p>
        </p:txBody>
      </p:sp>
      <p:cxnSp>
        <p:nvCxnSpPr>
          <p:cNvPr id="26669" name="Straight Connector 66"/>
          <p:cNvCxnSpPr>
            <a:cxnSpLocks noChangeShapeType="1"/>
          </p:cNvCxnSpPr>
          <p:nvPr/>
        </p:nvCxnSpPr>
        <p:spPr bwMode="auto">
          <a:xfrm rot="5400000" flipH="1" flipV="1">
            <a:off x="6019801" y="4267201"/>
            <a:ext cx="1219200" cy="3175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6670" name="Straight Arrow Connector 68"/>
          <p:cNvCxnSpPr>
            <a:cxnSpLocks noChangeShapeType="1"/>
          </p:cNvCxnSpPr>
          <p:nvPr/>
        </p:nvCxnSpPr>
        <p:spPr bwMode="auto">
          <a:xfrm>
            <a:off x="6629400" y="3657600"/>
            <a:ext cx="228600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26671" name="Oval 54"/>
          <p:cNvSpPr>
            <a:spLocks noChangeArrowheads="1"/>
          </p:cNvSpPr>
          <p:nvPr/>
        </p:nvSpPr>
        <p:spPr bwMode="auto">
          <a:xfrm>
            <a:off x="3200400" y="2971800"/>
            <a:ext cx="152400" cy="152400"/>
          </a:xfrm>
          <a:prstGeom prst="ellipse">
            <a:avLst/>
          </a:prstGeom>
          <a:noFill/>
          <a:ln w="9525" algn="ctr">
            <a:solidFill>
              <a:srgbClr val="00646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72" name="Oval 55"/>
          <p:cNvSpPr>
            <a:spLocks noChangeArrowheads="1"/>
          </p:cNvSpPr>
          <p:nvPr/>
        </p:nvSpPr>
        <p:spPr bwMode="auto">
          <a:xfrm>
            <a:off x="3200400" y="3657600"/>
            <a:ext cx="152400" cy="152400"/>
          </a:xfrm>
          <a:prstGeom prst="ellipse">
            <a:avLst/>
          </a:prstGeom>
          <a:noFill/>
          <a:ln w="9525" algn="ctr">
            <a:solidFill>
              <a:srgbClr val="00646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73" name="Oval 56"/>
          <p:cNvSpPr>
            <a:spLocks noChangeArrowheads="1"/>
          </p:cNvSpPr>
          <p:nvPr/>
        </p:nvSpPr>
        <p:spPr bwMode="auto">
          <a:xfrm>
            <a:off x="3200400" y="3314700"/>
            <a:ext cx="152400" cy="152400"/>
          </a:xfrm>
          <a:prstGeom prst="ellipse">
            <a:avLst/>
          </a:prstGeom>
          <a:noFill/>
          <a:ln w="9525" algn="ctr">
            <a:solidFill>
              <a:srgbClr val="00646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26"/>
          <p:cNvSpPr>
            <a:spLocks noChangeShapeType="1"/>
          </p:cNvSpPr>
          <p:nvPr/>
        </p:nvSpPr>
        <p:spPr bwMode="auto">
          <a:xfrm>
            <a:off x="1371600" y="35052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srgbClr val="161616"/>
              </a:solidFill>
            </a:endParaRPr>
          </a:p>
        </p:txBody>
      </p:sp>
      <p:sp>
        <p:nvSpPr>
          <p:cNvPr id="7" name="Rectangle 71" descr="60%"/>
          <p:cNvSpPr>
            <a:spLocks noChangeArrowheads="1"/>
          </p:cNvSpPr>
          <p:nvPr/>
        </p:nvSpPr>
        <p:spPr bwMode="auto">
          <a:xfrm>
            <a:off x="2057400" y="1905000"/>
            <a:ext cx="4648200" cy="4114800"/>
          </a:xfrm>
          <a:prstGeom prst="rect">
            <a:avLst/>
          </a:prstGeom>
          <a:gradFill flip="none" rotWithShape="1">
            <a:gsLst>
              <a:gs pos="21000">
                <a:srgbClr val="62C260"/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16200000" scaled="0"/>
            <a:tileRect/>
          </a:gradFill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srgbClr val="161616"/>
              </a:solidFill>
            </a:endParaRPr>
          </a:p>
        </p:txBody>
      </p:sp>
      <p:sp>
        <p:nvSpPr>
          <p:cNvPr id="8" name="AutoShape 4"/>
          <p:cNvSpPr>
            <a:spLocks noChangeArrowheads="1"/>
          </p:cNvSpPr>
          <p:nvPr/>
        </p:nvSpPr>
        <p:spPr bwMode="auto">
          <a:xfrm rot="5400000" flipH="1">
            <a:off x="604044" y="3434556"/>
            <a:ext cx="1066800" cy="750888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rot="10800000" vert="eaVert" wrap="none" anchor="ctr">
            <a:prstTxWarp prst="textNoShape">
              <a:avLst/>
            </a:prstTxWarp>
          </a:bodyPr>
          <a:lstStyle/>
          <a:p>
            <a:pPr algn="ctr"/>
            <a:r>
              <a:rPr lang="en-US" sz="1000">
                <a:solidFill>
                  <a:srgbClr val="161616"/>
                </a:solidFill>
              </a:rPr>
              <a:t>deserialize</a:t>
            </a: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 rot="5400000">
            <a:off x="2046288" y="3581400"/>
            <a:ext cx="990600" cy="5334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200">
                <a:solidFill>
                  <a:srgbClr val="161616"/>
                </a:solidFill>
              </a:rPr>
              <a:t>demux</a:t>
            </a:r>
          </a:p>
        </p:txBody>
      </p:sp>
      <p:grpSp>
        <p:nvGrpSpPr>
          <p:cNvPr id="10" name="Group 11"/>
          <p:cNvGrpSpPr>
            <a:grpSpLocks/>
          </p:cNvGrpSpPr>
          <p:nvPr/>
        </p:nvGrpSpPr>
        <p:grpSpPr bwMode="auto">
          <a:xfrm>
            <a:off x="3429000" y="2133600"/>
            <a:ext cx="381000" cy="3429000"/>
            <a:chOff x="2112" y="1344"/>
            <a:chExt cx="240" cy="2160"/>
          </a:xfrm>
        </p:grpSpPr>
        <p:sp>
          <p:nvSpPr>
            <p:cNvPr id="68" name="Rectangle 6"/>
            <p:cNvSpPr>
              <a:spLocks noChangeArrowheads="1"/>
            </p:cNvSpPr>
            <p:nvPr/>
          </p:nvSpPr>
          <p:spPr bwMode="auto">
            <a:xfrm rot="5400000">
              <a:off x="1992" y="1464"/>
              <a:ext cx="480" cy="240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endParaRPr lang="en-US" sz="1200">
                <a:solidFill>
                  <a:srgbClr val="161616"/>
                </a:solidFill>
              </a:endParaRPr>
            </a:p>
            <a:p>
              <a:pPr algn="ctr"/>
              <a:r>
                <a:rPr lang="en-US" sz="1200">
                  <a:solidFill>
                    <a:srgbClr val="161616"/>
                  </a:solidFill>
                </a:rPr>
                <a:t>FIFO1</a:t>
              </a:r>
            </a:p>
            <a:p>
              <a:pPr algn="ctr"/>
              <a:endParaRPr lang="en-US" sz="1200">
                <a:solidFill>
                  <a:srgbClr val="161616"/>
                </a:solidFill>
              </a:endParaRPr>
            </a:p>
          </p:txBody>
        </p:sp>
        <p:sp>
          <p:nvSpPr>
            <p:cNvPr id="69" name="Rectangle 7"/>
            <p:cNvSpPr>
              <a:spLocks noChangeArrowheads="1"/>
            </p:cNvSpPr>
            <p:nvPr/>
          </p:nvSpPr>
          <p:spPr bwMode="auto">
            <a:xfrm rot="5400000">
              <a:off x="1992" y="2024"/>
              <a:ext cx="480" cy="240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endParaRPr lang="en-US" sz="1200">
                <a:solidFill>
                  <a:srgbClr val="161616"/>
                </a:solidFill>
              </a:endParaRPr>
            </a:p>
            <a:p>
              <a:pPr algn="ctr"/>
              <a:r>
                <a:rPr lang="en-US" sz="1200">
                  <a:solidFill>
                    <a:srgbClr val="161616"/>
                  </a:solidFill>
                </a:rPr>
                <a:t>FIFO2</a:t>
              </a:r>
            </a:p>
            <a:p>
              <a:pPr algn="ctr"/>
              <a:endParaRPr lang="en-US" sz="1200">
                <a:solidFill>
                  <a:srgbClr val="161616"/>
                </a:solidFill>
              </a:endParaRPr>
            </a:p>
          </p:txBody>
        </p:sp>
        <p:sp>
          <p:nvSpPr>
            <p:cNvPr id="70" name="Rectangle 8"/>
            <p:cNvSpPr>
              <a:spLocks noChangeArrowheads="1"/>
            </p:cNvSpPr>
            <p:nvPr/>
          </p:nvSpPr>
          <p:spPr bwMode="auto">
            <a:xfrm rot="5400000">
              <a:off x="1992" y="2584"/>
              <a:ext cx="480" cy="240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endParaRPr lang="en-US" sz="1200">
                <a:solidFill>
                  <a:srgbClr val="161616"/>
                </a:solidFill>
              </a:endParaRPr>
            </a:p>
            <a:p>
              <a:pPr algn="ctr"/>
              <a:r>
                <a:rPr lang="en-US" sz="1200">
                  <a:solidFill>
                    <a:srgbClr val="161616"/>
                  </a:solidFill>
                </a:rPr>
                <a:t>FIFO3</a:t>
              </a:r>
            </a:p>
            <a:p>
              <a:pPr algn="ctr"/>
              <a:endParaRPr lang="en-US" sz="1200">
                <a:solidFill>
                  <a:srgbClr val="161616"/>
                </a:solidFill>
              </a:endParaRPr>
            </a:p>
          </p:txBody>
        </p:sp>
        <p:sp>
          <p:nvSpPr>
            <p:cNvPr id="71" name="Rectangle 10"/>
            <p:cNvSpPr>
              <a:spLocks noChangeArrowheads="1"/>
            </p:cNvSpPr>
            <p:nvPr/>
          </p:nvSpPr>
          <p:spPr bwMode="auto">
            <a:xfrm rot="5400000">
              <a:off x="1992" y="3144"/>
              <a:ext cx="480" cy="240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endParaRPr lang="en-US" sz="1200">
                <a:solidFill>
                  <a:srgbClr val="161616"/>
                </a:solidFill>
              </a:endParaRPr>
            </a:p>
            <a:p>
              <a:pPr algn="ctr"/>
              <a:r>
                <a:rPr lang="en-US" sz="1200">
                  <a:solidFill>
                    <a:srgbClr val="161616"/>
                  </a:solidFill>
                </a:rPr>
                <a:t>FIFO4</a:t>
              </a:r>
            </a:p>
            <a:p>
              <a:pPr algn="ctr"/>
              <a:endParaRPr lang="en-US" sz="1200">
                <a:solidFill>
                  <a:srgbClr val="161616"/>
                </a:solidFill>
              </a:endParaRPr>
            </a:p>
          </p:txBody>
        </p:sp>
      </p:grpSp>
      <p:grpSp>
        <p:nvGrpSpPr>
          <p:cNvPr id="11" name="Group 14"/>
          <p:cNvGrpSpPr>
            <a:grpSpLocks/>
          </p:cNvGrpSpPr>
          <p:nvPr/>
        </p:nvGrpSpPr>
        <p:grpSpPr bwMode="auto">
          <a:xfrm>
            <a:off x="4694242" y="2209800"/>
            <a:ext cx="483972" cy="3276600"/>
            <a:chOff x="2964" y="1440"/>
            <a:chExt cx="226" cy="1392"/>
          </a:xfrm>
        </p:grpSpPr>
        <p:sp>
          <p:nvSpPr>
            <p:cNvPr id="66" name="AutoShape 12"/>
            <p:cNvSpPr>
              <a:spLocks noChangeArrowheads="1"/>
            </p:cNvSpPr>
            <p:nvPr/>
          </p:nvSpPr>
          <p:spPr bwMode="auto">
            <a:xfrm rot="-5400000">
              <a:off x="2364" y="2040"/>
              <a:ext cx="1392" cy="192"/>
            </a:xfrm>
            <a:custGeom>
              <a:avLst/>
              <a:gdLst>
                <a:gd name="G0" fmla="+- 7965 0 0"/>
                <a:gd name="G1" fmla="+- 21600 0 7965"/>
                <a:gd name="G2" fmla="*/ 7965 1 2"/>
                <a:gd name="G3" fmla="+- 21600 0 G2"/>
                <a:gd name="G4" fmla="+/ 7965 21600 2"/>
                <a:gd name="G5" fmla="+/ G1 0 2"/>
                <a:gd name="G6" fmla="*/ 21600 21600 7965"/>
                <a:gd name="G7" fmla="*/ G6 1 2"/>
                <a:gd name="G8" fmla="+- 21600 0 G7"/>
                <a:gd name="G9" fmla="*/ 21600 1 2"/>
                <a:gd name="G10" fmla="+- 7965 0 G9"/>
                <a:gd name="G11" fmla="?: G10 G8 0"/>
                <a:gd name="G12" fmla="?: G10 G7 21600"/>
                <a:gd name="T0" fmla="*/ 17617 w 21600"/>
                <a:gd name="T1" fmla="*/ 10800 h 21600"/>
                <a:gd name="T2" fmla="*/ 10800 w 21600"/>
                <a:gd name="T3" fmla="*/ 21600 h 21600"/>
                <a:gd name="T4" fmla="*/ 3983 w 21600"/>
                <a:gd name="T5" fmla="*/ 10800 h 21600"/>
                <a:gd name="T6" fmla="*/ 10800 w 21600"/>
                <a:gd name="T7" fmla="*/ 0 h 21600"/>
                <a:gd name="T8" fmla="*/ 5783 w 21600"/>
                <a:gd name="T9" fmla="*/ 5783 h 21600"/>
                <a:gd name="T10" fmla="*/ 15817 w 21600"/>
                <a:gd name="T11" fmla="*/ 1581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7965" y="21600"/>
                  </a:lnTo>
                  <a:lnTo>
                    <a:pt x="1363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wrap="none" anchor="ctr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161616"/>
                </a:solidFill>
              </a:endParaRPr>
            </a:p>
          </p:txBody>
        </p:sp>
        <p:sp>
          <p:nvSpPr>
            <p:cNvPr id="67" name="Text Box 13"/>
            <p:cNvSpPr txBox="1">
              <a:spLocks noChangeArrowheads="1"/>
            </p:cNvSpPr>
            <p:nvPr/>
          </p:nvSpPr>
          <p:spPr bwMode="auto">
            <a:xfrm rot="5400000">
              <a:off x="2913" y="2026"/>
              <a:ext cx="338" cy="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161616"/>
                  </a:solidFill>
                </a:rPr>
                <a:t>mux</a:t>
              </a:r>
            </a:p>
          </p:txBody>
        </p:sp>
      </p:grpSp>
      <p:sp>
        <p:nvSpPr>
          <p:cNvPr id="12" name="Rectangle 15"/>
          <p:cNvSpPr>
            <a:spLocks noChangeArrowheads="1"/>
          </p:cNvSpPr>
          <p:nvPr/>
        </p:nvSpPr>
        <p:spPr bwMode="auto">
          <a:xfrm rot="5400000">
            <a:off x="5410200" y="3581400"/>
            <a:ext cx="990600" cy="5334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rgbClr val="161616"/>
                </a:solidFill>
              </a:rPr>
              <a:t>FIFO</a:t>
            </a:r>
          </a:p>
        </p:txBody>
      </p:sp>
      <p:grpSp>
        <p:nvGrpSpPr>
          <p:cNvPr id="13" name="Group 19"/>
          <p:cNvGrpSpPr>
            <a:grpSpLocks/>
          </p:cNvGrpSpPr>
          <p:nvPr/>
        </p:nvGrpSpPr>
        <p:grpSpPr bwMode="auto">
          <a:xfrm>
            <a:off x="6888163" y="3467100"/>
            <a:ext cx="990600" cy="762000"/>
            <a:chOff x="4128" y="1584"/>
            <a:chExt cx="624" cy="480"/>
          </a:xfrm>
        </p:grpSpPr>
        <p:sp>
          <p:nvSpPr>
            <p:cNvPr id="64" name="AutoShape 18"/>
            <p:cNvSpPr>
              <a:spLocks noChangeArrowheads="1"/>
            </p:cNvSpPr>
            <p:nvPr/>
          </p:nvSpPr>
          <p:spPr bwMode="auto">
            <a:xfrm rot="5400000" flipH="1">
              <a:off x="4320" y="1632"/>
              <a:ext cx="288" cy="576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>
              <a:prstTxWarp prst="textNoShape">
                <a:avLst/>
              </a:prstTxWarp>
            </a:bodyPr>
            <a:lstStyle/>
            <a:p>
              <a:pPr algn="ctr"/>
              <a:endParaRPr lang="en-US" sz="1000">
                <a:solidFill>
                  <a:srgbClr val="161616"/>
                </a:solidFill>
              </a:endParaRPr>
            </a:p>
          </p:txBody>
        </p:sp>
        <p:sp>
          <p:nvSpPr>
            <p:cNvPr id="65" name="AutoShape 16"/>
            <p:cNvSpPr>
              <a:spLocks noChangeArrowheads="1"/>
            </p:cNvSpPr>
            <p:nvPr/>
          </p:nvSpPr>
          <p:spPr bwMode="auto">
            <a:xfrm rot="5400000" flipH="1">
              <a:off x="4224" y="1488"/>
              <a:ext cx="384" cy="576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1000" dirty="0">
                  <a:solidFill>
                    <a:srgbClr val="161616"/>
                  </a:solidFill>
                </a:rPr>
                <a:t>1:10 </a:t>
              </a:r>
              <a:r>
                <a:rPr lang="en-US" sz="1000" dirty="0" err="1">
                  <a:solidFill>
                    <a:srgbClr val="161616"/>
                  </a:solidFill>
                </a:rPr>
                <a:t>deserialize</a:t>
              </a:r>
              <a:endParaRPr lang="en-US" sz="1000" dirty="0">
                <a:solidFill>
                  <a:srgbClr val="161616"/>
                </a:solidFill>
              </a:endParaRPr>
            </a:p>
          </p:txBody>
        </p:sp>
      </p:grpSp>
      <p:sp>
        <p:nvSpPr>
          <p:cNvPr id="14" name="Line 21"/>
          <p:cNvSpPr>
            <a:spLocks noChangeShapeType="1"/>
          </p:cNvSpPr>
          <p:nvPr/>
        </p:nvSpPr>
        <p:spPr bwMode="auto">
          <a:xfrm>
            <a:off x="228600" y="38481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srgbClr val="161616"/>
              </a:solidFill>
            </a:endParaRPr>
          </a:p>
        </p:txBody>
      </p:sp>
      <p:sp>
        <p:nvSpPr>
          <p:cNvPr id="15" name="Line 22"/>
          <p:cNvSpPr>
            <a:spLocks noChangeShapeType="1"/>
          </p:cNvSpPr>
          <p:nvPr/>
        </p:nvSpPr>
        <p:spPr bwMode="auto">
          <a:xfrm>
            <a:off x="1524000" y="3848100"/>
            <a:ext cx="762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srgbClr val="161616"/>
              </a:solidFill>
            </a:endParaRPr>
          </a:p>
        </p:txBody>
      </p:sp>
      <p:sp>
        <p:nvSpPr>
          <p:cNvPr id="16" name="Line 23"/>
          <p:cNvSpPr>
            <a:spLocks noChangeShapeType="1"/>
          </p:cNvSpPr>
          <p:nvPr/>
        </p:nvSpPr>
        <p:spPr bwMode="auto">
          <a:xfrm>
            <a:off x="1524000" y="41148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srgbClr val="161616"/>
              </a:solidFill>
            </a:endParaRPr>
          </a:p>
        </p:txBody>
      </p:sp>
      <p:sp>
        <p:nvSpPr>
          <p:cNvPr id="17" name="Line 27"/>
          <p:cNvSpPr>
            <a:spLocks noChangeShapeType="1"/>
          </p:cNvSpPr>
          <p:nvPr/>
        </p:nvSpPr>
        <p:spPr bwMode="auto">
          <a:xfrm flipV="1">
            <a:off x="1752600" y="3048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srgbClr val="161616"/>
              </a:solidFill>
            </a:endParaRPr>
          </a:p>
        </p:txBody>
      </p:sp>
      <p:sp>
        <p:nvSpPr>
          <p:cNvPr id="18" name="Line 28"/>
          <p:cNvSpPr>
            <a:spLocks noChangeShapeType="1"/>
          </p:cNvSpPr>
          <p:nvPr/>
        </p:nvSpPr>
        <p:spPr bwMode="auto">
          <a:xfrm>
            <a:off x="2819400" y="3848100"/>
            <a:ext cx="304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srgbClr val="161616"/>
              </a:solidFill>
            </a:endParaRPr>
          </a:p>
        </p:txBody>
      </p:sp>
      <p:sp>
        <p:nvSpPr>
          <p:cNvPr id="19" name="Line 29"/>
          <p:cNvSpPr>
            <a:spLocks noChangeShapeType="1"/>
          </p:cNvSpPr>
          <p:nvPr/>
        </p:nvSpPr>
        <p:spPr bwMode="auto">
          <a:xfrm>
            <a:off x="3124200" y="2514600"/>
            <a:ext cx="0" cy="2743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srgbClr val="161616"/>
              </a:solidFill>
            </a:endParaRPr>
          </a:p>
        </p:txBody>
      </p:sp>
      <p:sp>
        <p:nvSpPr>
          <p:cNvPr id="20" name="Line 30"/>
          <p:cNvSpPr>
            <a:spLocks noChangeShapeType="1"/>
          </p:cNvSpPr>
          <p:nvPr/>
        </p:nvSpPr>
        <p:spPr bwMode="auto">
          <a:xfrm>
            <a:off x="3124200" y="2514600"/>
            <a:ext cx="304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srgbClr val="161616"/>
              </a:solidFill>
            </a:endParaRPr>
          </a:p>
        </p:txBody>
      </p:sp>
      <p:sp>
        <p:nvSpPr>
          <p:cNvPr id="21" name="Line 31"/>
          <p:cNvSpPr>
            <a:spLocks noChangeShapeType="1"/>
          </p:cNvSpPr>
          <p:nvPr/>
        </p:nvSpPr>
        <p:spPr bwMode="auto">
          <a:xfrm>
            <a:off x="3124200" y="3429000"/>
            <a:ext cx="304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srgbClr val="161616"/>
              </a:solidFill>
            </a:endParaRPr>
          </a:p>
        </p:txBody>
      </p:sp>
      <p:sp>
        <p:nvSpPr>
          <p:cNvPr id="22" name="Line 32"/>
          <p:cNvSpPr>
            <a:spLocks noChangeShapeType="1"/>
          </p:cNvSpPr>
          <p:nvPr/>
        </p:nvSpPr>
        <p:spPr bwMode="auto">
          <a:xfrm>
            <a:off x="3124200" y="4267200"/>
            <a:ext cx="304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srgbClr val="161616"/>
              </a:solidFill>
            </a:endParaRPr>
          </a:p>
        </p:txBody>
      </p:sp>
      <p:sp>
        <p:nvSpPr>
          <p:cNvPr id="23" name="Line 33"/>
          <p:cNvSpPr>
            <a:spLocks noChangeShapeType="1"/>
          </p:cNvSpPr>
          <p:nvPr/>
        </p:nvSpPr>
        <p:spPr bwMode="auto">
          <a:xfrm>
            <a:off x="3124200" y="5257800"/>
            <a:ext cx="304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srgbClr val="161616"/>
              </a:solidFill>
            </a:endParaRPr>
          </a:p>
        </p:txBody>
      </p:sp>
      <p:sp>
        <p:nvSpPr>
          <p:cNvPr id="24" name="AutoShape 34"/>
          <p:cNvSpPr>
            <a:spLocks/>
          </p:cNvSpPr>
          <p:nvPr/>
        </p:nvSpPr>
        <p:spPr bwMode="auto">
          <a:xfrm>
            <a:off x="3810000" y="2133600"/>
            <a:ext cx="228600" cy="609600"/>
          </a:xfrm>
          <a:prstGeom prst="rightBrace">
            <a:avLst>
              <a:gd name="adj1" fmla="val 2222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srgbClr val="161616"/>
              </a:solidFill>
            </a:endParaRPr>
          </a:p>
        </p:txBody>
      </p:sp>
      <p:sp>
        <p:nvSpPr>
          <p:cNvPr id="25" name="AutoShape 35"/>
          <p:cNvSpPr>
            <a:spLocks/>
          </p:cNvSpPr>
          <p:nvPr/>
        </p:nvSpPr>
        <p:spPr bwMode="auto">
          <a:xfrm>
            <a:off x="3810000" y="2752726"/>
            <a:ext cx="228600" cy="676275"/>
          </a:xfrm>
          <a:prstGeom prst="rightBrace">
            <a:avLst>
              <a:gd name="adj1" fmla="val 2465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srgbClr val="161616"/>
              </a:solidFill>
            </a:endParaRPr>
          </a:p>
        </p:txBody>
      </p:sp>
      <p:sp>
        <p:nvSpPr>
          <p:cNvPr id="26" name="AutoShape 36"/>
          <p:cNvSpPr>
            <a:spLocks/>
          </p:cNvSpPr>
          <p:nvPr/>
        </p:nvSpPr>
        <p:spPr bwMode="auto">
          <a:xfrm>
            <a:off x="3810000" y="3457576"/>
            <a:ext cx="228600" cy="733425"/>
          </a:xfrm>
          <a:prstGeom prst="rightBrace">
            <a:avLst>
              <a:gd name="adj1" fmla="val 26736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srgbClr val="161616"/>
              </a:solidFill>
            </a:endParaRPr>
          </a:p>
        </p:txBody>
      </p:sp>
      <p:sp>
        <p:nvSpPr>
          <p:cNvPr id="27" name="AutoShape 37"/>
          <p:cNvSpPr>
            <a:spLocks/>
          </p:cNvSpPr>
          <p:nvPr/>
        </p:nvSpPr>
        <p:spPr bwMode="auto">
          <a:xfrm>
            <a:off x="3810000" y="4229100"/>
            <a:ext cx="228600" cy="723900"/>
          </a:xfrm>
          <a:prstGeom prst="rightBrace">
            <a:avLst>
              <a:gd name="adj1" fmla="val 26389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srgbClr val="161616"/>
              </a:solidFill>
            </a:endParaRPr>
          </a:p>
        </p:txBody>
      </p:sp>
      <p:sp>
        <p:nvSpPr>
          <p:cNvPr id="28" name="Line 39"/>
          <p:cNvSpPr>
            <a:spLocks noChangeShapeType="1"/>
          </p:cNvSpPr>
          <p:nvPr/>
        </p:nvSpPr>
        <p:spPr bwMode="auto">
          <a:xfrm>
            <a:off x="4038600" y="24384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srgbClr val="161616"/>
              </a:solidFill>
            </a:endParaRPr>
          </a:p>
        </p:txBody>
      </p:sp>
      <p:sp>
        <p:nvSpPr>
          <p:cNvPr id="29" name="Line 40"/>
          <p:cNvSpPr>
            <a:spLocks noChangeShapeType="1"/>
          </p:cNvSpPr>
          <p:nvPr/>
        </p:nvSpPr>
        <p:spPr bwMode="auto">
          <a:xfrm>
            <a:off x="4038600" y="30988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srgbClr val="161616"/>
              </a:solidFill>
            </a:endParaRPr>
          </a:p>
        </p:txBody>
      </p:sp>
      <p:sp>
        <p:nvSpPr>
          <p:cNvPr id="30" name="Line 41"/>
          <p:cNvSpPr>
            <a:spLocks noChangeShapeType="1"/>
          </p:cNvSpPr>
          <p:nvPr/>
        </p:nvSpPr>
        <p:spPr bwMode="auto">
          <a:xfrm>
            <a:off x="4038600" y="38354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srgbClr val="161616"/>
              </a:solidFill>
            </a:endParaRPr>
          </a:p>
        </p:txBody>
      </p:sp>
      <p:sp>
        <p:nvSpPr>
          <p:cNvPr id="31" name="Line 42"/>
          <p:cNvSpPr>
            <a:spLocks noChangeShapeType="1"/>
          </p:cNvSpPr>
          <p:nvPr/>
        </p:nvSpPr>
        <p:spPr bwMode="auto">
          <a:xfrm>
            <a:off x="4038600" y="45720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srgbClr val="161616"/>
              </a:solidFill>
            </a:endParaRPr>
          </a:p>
        </p:txBody>
      </p:sp>
      <p:sp>
        <p:nvSpPr>
          <p:cNvPr id="32" name="Line 43"/>
          <p:cNvSpPr>
            <a:spLocks noChangeShapeType="1"/>
          </p:cNvSpPr>
          <p:nvPr/>
        </p:nvSpPr>
        <p:spPr bwMode="auto">
          <a:xfrm>
            <a:off x="5105400" y="3848100"/>
            <a:ext cx="533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srgbClr val="161616"/>
              </a:solidFill>
            </a:endParaRPr>
          </a:p>
        </p:txBody>
      </p:sp>
      <p:sp>
        <p:nvSpPr>
          <p:cNvPr id="33" name="Line 44"/>
          <p:cNvSpPr>
            <a:spLocks noChangeShapeType="1"/>
          </p:cNvSpPr>
          <p:nvPr/>
        </p:nvSpPr>
        <p:spPr bwMode="auto">
          <a:xfrm>
            <a:off x="6172200" y="37338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srgbClr val="161616"/>
              </a:solidFill>
            </a:endParaRPr>
          </a:p>
        </p:txBody>
      </p:sp>
      <p:sp>
        <p:nvSpPr>
          <p:cNvPr id="34" name="Line 45"/>
          <p:cNvSpPr>
            <a:spLocks noChangeShapeType="1"/>
          </p:cNvSpPr>
          <p:nvPr/>
        </p:nvSpPr>
        <p:spPr bwMode="auto">
          <a:xfrm>
            <a:off x="6172200" y="4038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srgbClr val="161616"/>
              </a:solidFill>
            </a:endParaRPr>
          </a:p>
        </p:txBody>
      </p:sp>
      <p:sp>
        <p:nvSpPr>
          <p:cNvPr id="35" name="Line 46"/>
          <p:cNvSpPr>
            <a:spLocks noChangeShapeType="1"/>
          </p:cNvSpPr>
          <p:nvPr/>
        </p:nvSpPr>
        <p:spPr bwMode="auto">
          <a:xfrm>
            <a:off x="7802563" y="36576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srgbClr val="161616"/>
              </a:solidFill>
            </a:endParaRPr>
          </a:p>
        </p:txBody>
      </p:sp>
      <p:sp>
        <p:nvSpPr>
          <p:cNvPr id="36" name="Line 47"/>
          <p:cNvSpPr>
            <a:spLocks noChangeShapeType="1"/>
          </p:cNvSpPr>
          <p:nvPr/>
        </p:nvSpPr>
        <p:spPr bwMode="auto">
          <a:xfrm>
            <a:off x="7878763" y="40386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srgbClr val="161616"/>
              </a:solidFill>
            </a:endParaRPr>
          </a:p>
        </p:txBody>
      </p:sp>
      <p:sp>
        <p:nvSpPr>
          <p:cNvPr id="37" name="Text Box 48"/>
          <p:cNvSpPr txBox="1">
            <a:spLocks noChangeArrowheads="1"/>
          </p:cNvSpPr>
          <p:nvPr/>
        </p:nvSpPr>
        <p:spPr bwMode="auto">
          <a:xfrm rot="5400000">
            <a:off x="1307218" y="2542303"/>
            <a:ext cx="90664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000">
                <a:solidFill>
                  <a:srgbClr val="161616"/>
                </a:solidFill>
              </a:rPr>
              <a:t>JTAG  TDOs</a:t>
            </a:r>
          </a:p>
        </p:txBody>
      </p:sp>
      <p:sp>
        <p:nvSpPr>
          <p:cNvPr id="38" name="Text Box 49"/>
          <p:cNvSpPr txBox="1">
            <a:spLocks noChangeArrowheads="1"/>
          </p:cNvSpPr>
          <p:nvPr/>
        </p:nvSpPr>
        <p:spPr bwMode="auto">
          <a:xfrm>
            <a:off x="1716089" y="3124201"/>
            <a:ext cx="25598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000">
                <a:solidFill>
                  <a:srgbClr val="161616"/>
                </a:solidFill>
              </a:rPr>
              <a:t>2</a:t>
            </a:r>
          </a:p>
        </p:txBody>
      </p:sp>
      <p:sp>
        <p:nvSpPr>
          <p:cNvPr id="39" name="Line 50"/>
          <p:cNvSpPr>
            <a:spLocks noChangeShapeType="1"/>
          </p:cNvSpPr>
          <p:nvPr/>
        </p:nvSpPr>
        <p:spPr bwMode="auto">
          <a:xfrm>
            <a:off x="1666875" y="3276600"/>
            <a:ext cx="152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srgbClr val="161616"/>
              </a:solidFill>
            </a:endParaRPr>
          </a:p>
        </p:txBody>
      </p:sp>
      <p:sp>
        <p:nvSpPr>
          <p:cNvPr id="40" name="Line 51"/>
          <p:cNvSpPr>
            <a:spLocks noChangeShapeType="1"/>
          </p:cNvSpPr>
          <p:nvPr/>
        </p:nvSpPr>
        <p:spPr bwMode="auto">
          <a:xfrm>
            <a:off x="1676400" y="3767138"/>
            <a:ext cx="15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srgbClr val="161616"/>
              </a:solidFill>
            </a:endParaRPr>
          </a:p>
        </p:txBody>
      </p:sp>
      <p:sp>
        <p:nvSpPr>
          <p:cNvPr id="41" name="Text Box 52"/>
          <p:cNvSpPr txBox="1">
            <a:spLocks noChangeArrowheads="1"/>
          </p:cNvSpPr>
          <p:nvPr/>
        </p:nvSpPr>
        <p:spPr bwMode="auto">
          <a:xfrm>
            <a:off x="1731963" y="3641726"/>
            <a:ext cx="32730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000" dirty="0" smtClean="0">
                <a:solidFill>
                  <a:srgbClr val="161616"/>
                </a:solidFill>
              </a:rPr>
              <a:t>20</a:t>
            </a:r>
            <a:endParaRPr lang="en-US" sz="1000" dirty="0">
              <a:solidFill>
                <a:srgbClr val="161616"/>
              </a:solidFill>
            </a:endParaRPr>
          </a:p>
        </p:txBody>
      </p:sp>
      <p:sp>
        <p:nvSpPr>
          <p:cNvPr id="42" name="Text Box 53"/>
          <p:cNvSpPr txBox="1">
            <a:spLocks noChangeArrowheads="1"/>
          </p:cNvSpPr>
          <p:nvPr/>
        </p:nvSpPr>
        <p:spPr bwMode="auto">
          <a:xfrm>
            <a:off x="1447801" y="4114801"/>
            <a:ext cx="67202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>
                <a:solidFill>
                  <a:srgbClr val="161616"/>
                </a:solidFill>
              </a:rPr>
              <a:t>first wd</a:t>
            </a:r>
          </a:p>
        </p:txBody>
      </p:sp>
      <p:sp>
        <p:nvSpPr>
          <p:cNvPr id="43" name="Text Box 54"/>
          <p:cNvSpPr txBox="1">
            <a:spLocks noChangeArrowheads="1"/>
          </p:cNvSpPr>
          <p:nvPr/>
        </p:nvSpPr>
        <p:spPr bwMode="auto">
          <a:xfrm rot="10800000">
            <a:off x="2800290" y="2565708"/>
            <a:ext cx="400110" cy="710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vert" wrap="none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rgbClr val="161616"/>
                </a:solidFill>
              </a:rPr>
              <a:t>40 MHz</a:t>
            </a:r>
          </a:p>
        </p:txBody>
      </p:sp>
      <p:sp>
        <p:nvSpPr>
          <p:cNvPr id="44" name="Text Box 55"/>
          <p:cNvSpPr txBox="1">
            <a:spLocks noChangeArrowheads="1"/>
          </p:cNvSpPr>
          <p:nvPr/>
        </p:nvSpPr>
        <p:spPr bwMode="auto">
          <a:xfrm>
            <a:off x="5029201" y="3456802"/>
            <a:ext cx="714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solidFill>
                  <a:srgbClr val="161616"/>
                </a:solidFill>
              </a:rPr>
              <a:t>50 MHz</a:t>
            </a:r>
          </a:p>
        </p:txBody>
      </p:sp>
      <p:sp>
        <p:nvSpPr>
          <p:cNvPr id="45" name="Text Box 56"/>
          <p:cNvSpPr txBox="1">
            <a:spLocks noChangeArrowheads="1"/>
          </p:cNvSpPr>
          <p:nvPr/>
        </p:nvSpPr>
        <p:spPr bwMode="auto">
          <a:xfrm>
            <a:off x="3946525" y="2133600"/>
            <a:ext cx="80052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rgbClr val="161616"/>
                </a:solidFill>
              </a:rPr>
              <a:t>word 1</a:t>
            </a:r>
          </a:p>
        </p:txBody>
      </p:sp>
      <p:sp>
        <p:nvSpPr>
          <p:cNvPr id="46" name="Text Box 57"/>
          <p:cNvSpPr txBox="1">
            <a:spLocks noChangeArrowheads="1"/>
          </p:cNvSpPr>
          <p:nvPr/>
        </p:nvSpPr>
        <p:spPr bwMode="auto">
          <a:xfrm>
            <a:off x="3946525" y="2743200"/>
            <a:ext cx="80052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rgbClr val="161616"/>
                </a:solidFill>
              </a:rPr>
              <a:t>word 2</a:t>
            </a:r>
          </a:p>
        </p:txBody>
      </p:sp>
      <p:sp>
        <p:nvSpPr>
          <p:cNvPr id="47" name="Text Box 58"/>
          <p:cNvSpPr txBox="1">
            <a:spLocks noChangeArrowheads="1"/>
          </p:cNvSpPr>
          <p:nvPr/>
        </p:nvSpPr>
        <p:spPr bwMode="auto">
          <a:xfrm>
            <a:off x="3946525" y="3505200"/>
            <a:ext cx="80052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>
                <a:solidFill>
                  <a:srgbClr val="161616"/>
                </a:solidFill>
              </a:rPr>
              <a:t>word 3</a:t>
            </a:r>
          </a:p>
        </p:txBody>
      </p:sp>
      <p:sp>
        <p:nvSpPr>
          <p:cNvPr id="48" name="Text Box 59"/>
          <p:cNvSpPr txBox="1">
            <a:spLocks noChangeArrowheads="1"/>
          </p:cNvSpPr>
          <p:nvPr/>
        </p:nvSpPr>
        <p:spPr bwMode="auto">
          <a:xfrm>
            <a:off x="3962400" y="4233446"/>
            <a:ext cx="80052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rgbClr val="161616"/>
                </a:solidFill>
              </a:rPr>
              <a:t>word 4</a:t>
            </a:r>
          </a:p>
        </p:txBody>
      </p:sp>
      <p:sp>
        <p:nvSpPr>
          <p:cNvPr id="49" name="Text Box 60"/>
          <p:cNvSpPr txBox="1">
            <a:spLocks noChangeArrowheads="1"/>
          </p:cNvSpPr>
          <p:nvPr/>
        </p:nvSpPr>
        <p:spPr bwMode="auto">
          <a:xfrm>
            <a:off x="3325081" y="5638801"/>
            <a:ext cx="56112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solidFill>
                  <a:srgbClr val="161616"/>
                </a:solidFill>
              </a:rPr>
              <a:t>20 </a:t>
            </a:r>
            <a:r>
              <a:rPr lang="en-US" sz="1200" dirty="0" smtClean="0">
                <a:solidFill>
                  <a:srgbClr val="161616"/>
                </a:solidFill>
              </a:rPr>
              <a:t>bit</a:t>
            </a:r>
            <a:endParaRPr lang="en-US" sz="1200" dirty="0">
              <a:solidFill>
                <a:srgbClr val="161616"/>
              </a:solidFill>
            </a:endParaRPr>
          </a:p>
        </p:txBody>
      </p:sp>
      <p:sp>
        <p:nvSpPr>
          <p:cNvPr id="50" name="Text Box 61"/>
          <p:cNvSpPr txBox="1">
            <a:spLocks noChangeArrowheads="1"/>
          </p:cNvSpPr>
          <p:nvPr/>
        </p:nvSpPr>
        <p:spPr bwMode="auto">
          <a:xfrm>
            <a:off x="5635138" y="4419602"/>
            <a:ext cx="76566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161616"/>
                </a:solidFill>
              </a:rPr>
              <a:t>16 bit</a:t>
            </a:r>
            <a:endParaRPr lang="en-US" sz="1200" dirty="0">
              <a:solidFill>
                <a:srgbClr val="161616"/>
              </a:solidFill>
            </a:endParaRPr>
          </a:p>
        </p:txBody>
      </p:sp>
      <p:sp>
        <p:nvSpPr>
          <p:cNvPr id="51" name="Text Box 62"/>
          <p:cNvSpPr txBox="1">
            <a:spLocks noChangeArrowheads="1"/>
          </p:cNvSpPr>
          <p:nvPr/>
        </p:nvSpPr>
        <p:spPr bwMode="auto">
          <a:xfrm>
            <a:off x="6143142" y="3456802"/>
            <a:ext cx="714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solidFill>
                  <a:srgbClr val="161616"/>
                </a:solidFill>
              </a:rPr>
              <a:t>50 MHz</a:t>
            </a:r>
          </a:p>
        </p:txBody>
      </p:sp>
      <p:grpSp>
        <p:nvGrpSpPr>
          <p:cNvPr id="52" name="Group 65"/>
          <p:cNvGrpSpPr>
            <a:grpSpLocks/>
          </p:cNvGrpSpPr>
          <p:nvPr/>
        </p:nvGrpSpPr>
        <p:grpSpPr bwMode="auto">
          <a:xfrm>
            <a:off x="7977208" y="3424250"/>
            <a:ext cx="327026" cy="309563"/>
            <a:chOff x="4958" y="2157"/>
            <a:chExt cx="206" cy="195"/>
          </a:xfrm>
        </p:grpSpPr>
        <p:sp>
          <p:nvSpPr>
            <p:cNvPr id="62" name="Line 63"/>
            <p:cNvSpPr>
              <a:spLocks noChangeShapeType="1"/>
            </p:cNvSpPr>
            <p:nvPr/>
          </p:nvSpPr>
          <p:spPr bwMode="auto">
            <a:xfrm>
              <a:off x="4992" y="225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161616"/>
                </a:solidFill>
              </a:endParaRPr>
            </a:p>
          </p:txBody>
        </p:sp>
        <p:sp>
          <p:nvSpPr>
            <p:cNvPr id="63" name="Text Box 64"/>
            <p:cNvSpPr txBox="1">
              <a:spLocks noChangeArrowheads="1"/>
            </p:cNvSpPr>
            <p:nvPr/>
          </p:nvSpPr>
          <p:spPr bwMode="auto">
            <a:xfrm>
              <a:off x="4958" y="2157"/>
              <a:ext cx="206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000">
                  <a:solidFill>
                    <a:srgbClr val="161616"/>
                  </a:solidFill>
                </a:rPr>
                <a:t>10</a:t>
              </a:r>
            </a:p>
          </p:txBody>
        </p:sp>
      </p:grpSp>
      <p:grpSp>
        <p:nvGrpSpPr>
          <p:cNvPr id="53" name="Group 66"/>
          <p:cNvGrpSpPr>
            <a:grpSpLocks/>
          </p:cNvGrpSpPr>
          <p:nvPr/>
        </p:nvGrpSpPr>
        <p:grpSpPr bwMode="auto">
          <a:xfrm>
            <a:off x="8010522" y="3805250"/>
            <a:ext cx="327026" cy="309563"/>
            <a:chOff x="4958" y="2157"/>
            <a:chExt cx="206" cy="195"/>
          </a:xfrm>
        </p:grpSpPr>
        <p:sp>
          <p:nvSpPr>
            <p:cNvPr id="60" name="Line 67"/>
            <p:cNvSpPr>
              <a:spLocks noChangeShapeType="1"/>
            </p:cNvSpPr>
            <p:nvPr/>
          </p:nvSpPr>
          <p:spPr bwMode="auto">
            <a:xfrm>
              <a:off x="4992" y="2256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161616"/>
                </a:solidFill>
              </a:endParaRPr>
            </a:p>
          </p:txBody>
        </p:sp>
        <p:sp>
          <p:nvSpPr>
            <p:cNvPr id="61" name="Text Box 68"/>
            <p:cNvSpPr txBox="1">
              <a:spLocks noChangeArrowheads="1"/>
            </p:cNvSpPr>
            <p:nvPr/>
          </p:nvSpPr>
          <p:spPr bwMode="auto">
            <a:xfrm>
              <a:off x="4958" y="2157"/>
              <a:ext cx="206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000">
                  <a:solidFill>
                    <a:srgbClr val="161616"/>
                  </a:solidFill>
                </a:rPr>
                <a:t>10</a:t>
              </a:r>
            </a:p>
          </p:txBody>
        </p:sp>
      </p:grpSp>
      <p:sp>
        <p:nvSpPr>
          <p:cNvPr id="54" name="Text Box 69"/>
          <p:cNvSpPr txBox="1">
            <a:spLocks noChangeArrowheads="1"/>
          </p:cNvSpPr>
          <p:nvPr/>
        </p:nvSpPr>
        <p:spPr bwMode="auto">
          <a:xfrm>
            <a:off x="7878763" y="2971800"/>
            <a:ext cx="77747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rgbClr val="161616"/>
                </a:solidFill>
              </a:rPr>
              <a:t>5 MHz</a:t>
            </a:r>
          </a:p>
        </p:txBody>
      </p:sp>
      <p:sp>
        <p:nvSpPr>
          <p:cNvPr id="55" name="Text Box 70"/>
          <p:cNvSpPr txBox="1">
            <a:spLocks noChangeArrowheads="1"/>
          </p:cNvSpPr>
          <p:nvPr/>
        </p:nvSpPr>
        <p:spPr bwMode="auto">
          <a:xfrm rot="16200000">
            <a:off x="8385723" y="3908792"/>
            <a:ext cx="430887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vert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rgbClr val="161616"/>
                </a:solidFill>
              </a:rPr>
              <a:t>x16</a:t>
            </a:r>
          </a:p>
        </p:txBody>
      </p:sp>
      <p:sp>
        <p:nvSpPr>
          <p:cNvPr id="56" name="Text Box 72"/>
          <p:cNvSpPr txBox="1">
            <a:spLocks noChangeArrowheads="1"/>
          </p:cNvSpPr>
          <p:nvPr/>
        </p:nvSpPr>
        <p:spPr bwMode="auto">
          <a:xfrm rot="16200000">
            <a:off x="6463844" y="3746957"/>
            <a:ext cx="40011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vert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rgbClr val="161616"/>
                </a:solidFill>
              </a:rPr>
              <a:t>x16</a:t>
            </a:r>
          </a:p>
        </p:txBody>
      </p:sp>
      <p:sp>
        <p:nvSpPr>
          <p:cNvPr id="57" name="AutoShape 73"/>
          <p:cNvSpPr>
            <a:spLocks/>
          </p:cNvSpPr>
          <p:nvPr/>
        </p:nvSpPr>
        <p:spPr bwMode="auto">
          <a:xfrm>
            <a:off x="3810000" y="4953000"/>
            <a:ext cx="228600" cy="609600"/>
          </a:xfrm>
          <a:prstGeom prst="rightBrace">
            <a:avLst>
              <a:gd name="adj1" fmla="val 2222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srgbClr val="161616"/>
              </a:solidFill>
            </a:endParaRPr>
          </a:p>
        </p:txBody>
      </p:sp>
      <p:sp>
        <p:nvSpPr>
          <p:cNvPr id="58" name="Line 74"/>
          <p:cNvSpPr>
            <a:spLocks noChangeShapeType="1"/>
          </p:cNvSpPr>
          <p:nvPr/>
        </p:nvSpPr>
        <p:spPr bwMode="auto">
          <a:xfrm>
            <a:off x="4038600" y="52578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srgbClr val="161616"/>
              </a:solidFill>
            </a:endParaRPr>
          </a:p>
        </p:txBody>
      </p:sp>
      <p:sp>
        <p:nvSpPr>
          <p:cNvPr id="59" name="Text Box 75"/>
          <p:cNvSpPr txBox="1">
            <a:spLocks noChangeArrowheads="1"/>
          </p:cNvSpPr>
          <p:nvPr/>
        </p:nvSpPr>
        <p:spPr bwMode="auto">
          <a:xfrm>
            <a:off x="3962400" y="4919246"/>
            <a:ext cx="80052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rgbClr val="161616"/>
                </a:solidFill>
              </a:rPr>
              <a:t>word 5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1600200" y="1066801"/>
            <a:ext cx="701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kern="0" dirty="0" smtClean="0">
                <a:solidFill>
                  <a:srgbClr val="000000"/>
                </a:solidFill>
              </a:rPr>
              <a:t>unpacking 4 20-bit words to 5 16-bit words</a:t>
            </a:r>
          </a:p>
          <a:p>
            <a:endParaRPr lang="en-US" dirty="0"/>
          </a:p>
        </p:txBody>
      </p:sp>
      <p:sp>
        <p:nvSpPr>
          <p:cNvPr id="75" name="Title 7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RDO slave - </a:t>
            </a:r>
            <a:r>
              <a:rPr lang="en-US" dirty="0" err="1" smtClean="0"/>
              <a:t>unpacker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8" name="Rectangle 11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0"/>
            <a:ext cx="7772400" cy="838200"/>
          </a:xfrm>
        </p:spPr>
        <p:txBody>
          <a:bodyPr/>
          <a:lstStyle/>
          <a:p>
            <a:pPr eaLnBrk="1" hangingPunct="1">
              <a:lnSpc>
                <a:spcPts val="2500"/>
              </a:lnSpc>
            </a:pPr>
            <a:r>
              <a:rPr lang="en-US" dirty="0" smtClean="0"/>
              <a:t>Slave FPGA – </a:t>
            </a:r>
            <a:r>
              <a:rPr lang="en-US" sz="2400" dirty="0" smtClean="0"/>
              <a:t>ADC processing</a:t>
            </a:r>
          </a:p>
        </p:txBody>
      </p:sp>
      <p:sp>
        <p:nvSpPr>
          <p:cNvPr id="28676" name="Rectangle 109"/>
          <p:cNvSpPr>
            <a:spLocks noChangeArrowheads="1"/>
          </p:cNvSpPr>
          <p:nvPr/>
        </p:nvSpPr>
        <p:spPr bwMode="auto">
          <a:xfrm>
            <a:off x="914400" y="6553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endParaRPr lang="en-US" sz="1600"/>
          </a:p>
        </p:txBody>
      </p:sp>
      <p:sp>
        <p:nvSpPr>
          <p:cNvPr id="28681" name="Text Box 62"/>
          <p:cNvSpPr txBox="1">
            <a:spLocks noChangeArrowheads="1"/>
          </p:cNvSpPr>
          <p:nvPr/>
        </p:nvSpPr>
        <p:spPr bwMode="auto">
          <a:xfrm>
            <a:off x="1479549" y="6086476"/>
            <a:ext cx="1314451" cy="226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5000"/>
              </a:lnSpc>
            </a:pPr>
            <a:r>
              <a:rPr lang="en-US" sz="1000" dirty="0">
                <a:solidFill>
                  <a:srgbClr val="000000"/>
                </a:solidFill>
              </a:rPr>
              <a:t>Pedestal write</a:t>
            </a:r>
          </a:p>
        </p:txBody>
      </p:sp>
      <p:grpSp>
        <p:nvGrpSpPr>
          <p:cNvPr id="115" name="Group 114"/>
          <p:cNvGrpSpPr/>
          <p:nvPr/>
        </p:nvGrpSpPr>
        <p:grpSpPr>
          <a:xfrm>
            <a:off x="609601" y="1295401"/>
            <a:ext cx="7487524" cy="4829175"/>
            <a:chOff x="609600" y="1295400"/>
            <a:chExt cx="7487524" cy="4829175"/>
          </a:xfrm>
        </p:grpSpPr>
        <p:sp>
          <p:nvSpPr>
            <p:cNvPr id="28682" name="Line 2"/>
            <p:cNvSpPr>
              <a:spLocks noChangeShapeType="1"/>
            </p:cNvSpPr>
            <p:nvPr/>
          </p:nvSpPr>
          <p:spPr bwMode="auto">
            <a:xfrm flipV="1">
              <a:off x="4197350" y="2600325"/>
              <a:ext cx="0" cy="19431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8683" name="Line 3"/>
            <p:cNvSpPr>
              <a:spLocks noChangeShapeType="1"/>
            </p:cNvSpPr>
            <p:nvPr/>
          </p:nvSpPr>
          <p:spPr bwMode="auto">
            <a:xfrm flipV="1">
              <a:off x="3425825" y="2413000"/>
              <a:ext cx="0" cy="2768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8684" name="Line 4"/>
            <p:cNvSpPr>
              <a:spLocks noChangeShapeType="1"/>
            </p:cNvSpPr>
            <p:nvPr/>
          </p:nvSpPr>
          <p:spPr bwMode="auto">
            <a:xfrm flipV="1">
              <a:off x="2301875" y="2098675"/>
              <a:ext cx="0" cy="289401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grpSp>
          <p:nvGrpSpPr>
            <p:cNvPr id="28685" name="Group 5"/>
            <p:cNvGrpSpPr>
              <a:grpSpLocks/>
            </p:cNvGrpSpPr>
            <p:nvPr/>
          </p:nvGrpSpPr>
          <p:grpSpPr bwMode="auto">
            <a:xfrm>
              <a:off x="609600" y="2079626"/>
              <a:ext cx="674790" cy="287067"/>
              <a:chOff x="283" y="802"/>
              <a:chExt cx="461" cy="218"/>
            </a:xfrm>
          </p:grpSpPr>
          <p:sp>
            <p:nvSpPr>
              <p:cNvPr id="28783" name="Rectangle 6"/>
              <p:cNvSpPr>
                <a:spLocks noChangeArrowheads="1"/>
              </p:cNvSpPr>
              <p:nvPr/>
            </p:nvSpPr>
            <p:spPr bwMode="auto">
              <a:xfrm>
                <a:off x="283" y="802"/>
                <a:ext cx="432" cy="192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646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8784" name="Text Box 7"/>
              <p:cNvSpPr txBox="1">
                <a:spLocks noChangeArrowheads="1"/>
              </p:cNvSpPr>
              <p:nvPr/>
            </p:nvSpPr>
            <p:spPr bwMode="auto">
              <a:xfrm>
                <a:off x="299" y="810"/>
                <a:ext cx="445" cy="2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200">
                    <a:solidFill>
                      <a:srgbClr val="000000"/>
                    </a:solidFill>
                  </a:rPr>
                  <a:t>ADC 1</a:t>
                </a:r>
              </a:p>
            </p:txBody>
          </p:sp>
        </p:grpSp>
        <p:grpSp>
          <p:nvGrpSpPr>
            <p:cNvPr id="28686" name="Group 8"/>
            <p:cNvGrpSpPr>
              <a:grpSpLocks/>
            </p:cNvGrpSpPr>
            <p:nvPr/>
          </p:nvGrpSpPr>
          <p:grpSpPr bwMode="auto">
            <a:xfrm>
              <a:off x="609600" y="3829052"/>
              <a:ext cx="736548" cy="287055"/>
              <a:chOff x="504" y="2136"/>
              <a:chExt cx="504" cy="220"/>
            </a:xfrm>
          </p:grpSpPr>
          <p:sp>
            <p:nvSpPr>
              <p:cNvPr id="28781" name="Rectangle 9"/>
              <p:cNvSpPr>
                <a:spLocks noChangeArrowheads="1"/>
              </p:cNvSpPr>
              <p:nvPr/>
            </p:nvSpPr>
            <p:spPr bwMode="auto">
              <a:xfrm>
                <a:off x="514" y="2136"/>
                <a:ext cx="432" cy="192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8782" name="Text Box 10"/>
              <p:cNvSpPr txBox="1">
                <a:spLocks noChangeArrowheads="1"/>
              </p:cNvSpPr>
              <p:nvPr/>
            </p:nvSpPr>
            <p:spPr bwMode="auto">
              <a:xfrm>
                <a:off x="504" y="2144"/>
                <a:ext cx="504" cy="212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6462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200" dirty="0">
                    <a:solidFill>
                      <a:srgbClr val="000000"/>
                    </a:solidFill>
                  </a:rPr>
                  <a:t>ADC 16</a:t>
                </a:r>
              </a:p>
            </p:txBody>
          </p:sp>
        </p:grpSp>
        <p:sp>
          <p:nvSpPr>
            <p:cNvPr id="28687" name="Line 11"/>
            <p:cNvSpPr>
              <a:spLocks noChangeShapeType="1"/>
            </p:cNvSpPr>
            <p:nvPr/>
          </p:nvSpPr>
          <p:spPr bwMode="auto">
            <a:xfrm>
              <a:off x="1249363" y="2224088"/>
              <a:ext cx="18954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8688" name="Line 12"/>
            <p:cNvSpPr>
              <a:spLocks noChangeShapeType="1"/>
            </p:cNvSpPr>
            <p:nvPr/>
          </p:nvSpPr>
          <p:spPr bwMode="auto">
            <a:xfrm>
              <a:off x="1249363" y="3922713"/>
              <a:ext cx="182403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grpSp>
          <p:nvGrpSpPr>
            <p:cNvPr id="28689" name="Group 13"/>
            <p:cNvGrpSpPr>
              <a:grpSpLocks/>
            </p:cNvGrpSpPr>
            <p:nvPr/>
          </p:nvGrpSpPr>
          <p:grpSpPr bwMode="auto">
            <a:xfrm>
              <a:off x="1951038" y="4992688"/>
              <a:ext cx="1173163" cy="754063"/>
              <a:chOff x="720" y="3024"/>
              <a:chExt cx="802" cy="576"/>
            </a:xfrm>
          </p:grpSpPr>
          <p:sp>
            <p:nvSpPr>
              <p:cNvPr id="28779" name="Rectangle 14"/>
              <p:cNvSpPr>
                <a:spLocks noChangeArrowheads="1"/>
              </p:cNvSpPr>
              <p:nvPr/>
            </p:nvSpPr>
            <p:spPr bwMode="auto">
              <a:xfrm>
                <a:off x="720" y="3024"/>
                <a:ext cx="528" cy="576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646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8780" name="Text Box 15"/>
              <p:cNvSpPr txBox="1">
                <a:spLocks noChangeArrowheads="1"/>
              </p:cNvSpPr>
              <p:nvPr/>
            </p:nvSpPr>
            <p:spPr bwMode="auto">
              <a:xfrm>
                <a:off x="768" y="3168"/>
                <a:ext cx="754" cy="4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200" dirty="0">
                    <a:solidFill>
                      <a:srgbClr val="000000"/>
                    </a:solidFill>
                  </a:rPr>
                  <a:t>counter</a:t>
                </a:r>
              </a:p>
              <a:p>
                <a:pPr>
                  <a:spcBef>
                    <a:spcPct val="50000"/>
                  </a:spcBef>
                </a:pPr>
                <a:r>
                  <a:rPr lang="en-US" sz="1200" dirty="0">
                    <a:solidFill>
                      <a:srgbClr val="000000"/>
                    </a:solidFill>
                  </a:rPr>
                  <a:t>0-767</a:t>
                </a:r>
              </a:p>
            </p:txBody>
          </p:sp>
        </p:grpSp>
        <p:sp>
          <p:nvSpPr>
            <p:cNvPr id="28690" name="Rectangle 16"/>
            <p:cNvSpPr>
              <a:spLocks noChangeArrowheads="1"/>
            </p:cNvSpPr>
            <p:nvPr/>
          </p:nvSpPr>
          <p:spPr bwMode="auto">
            <a:xfrm>
              <a:off x="2020888" y="1595438"/>
              <a:ext cx="631825" cy="50323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646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200" dirty="0">
                  <a:solidFill>
                    <a:srgbClr val="000000"/>
                  </a:solidFill>
                </a:rPr>
                <a:t>Pedestal</a:t>
              </a:r>
            </a:p>
            <a:p>
              <a:pPr algn="ctr"/>
              <a:r>
                <a:rPr lang="en-US" sz="1200" dirty="0">
                  <a:solidFill>
                    <a:srgbClr val="000000"/>
                  </a:solidFill>
                </a:rPr>
                <a:t>memory</a:t>
              </a:r>
            </a:p>
          </p:txBody>
        </p:sp>
        <p:sp>
          <p:nvSpPr>
            <p:cNvPr id="28691" name="Rectangle 17"/>
            <p:cNvSpPr>
              <a:spLocks noChangeArrowheads="1"/>
            </p:cNvSpPr>
            <p:nvPr/>
          </p:nvSpPr>
          <p:spPr bwMode="auto">
            <a:xfrm>
              <a:off x="2020888" y="3294063"/>
              <a:ext cx="631825" cy="50323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646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200" dirty="0">
                  <a:solidFill>
                    <a:srgbClr val="000000"/>
                  </a:solidFill>
                </a:rPr>
                <a:t>Pedestal</a:t>
              </a:r>
            </a:p>
            <a:p>
              <a:pPr algn="ctr"/>
              <a:r>
                <a:rPr lang="en-US" sz="1200" dirty="0">
                  <a:solidFill>
                    <a:srgbClr val="000000"/>
                  </a:solidFill>
                </a:rPr>
                <a:t>memory</a:t>
              </a:r>
            </a:p>
          </p:txBody>
        </p:sp>
        <p:sp>
          <p:nvSpPr>
            <p:cNvPr id="28692" name="Text Box 18"/>
            <p:cNvSpPr txBox="1">
              <a:spLocks noChangeArrowheads="1"/>
            </p:cNvSpPr>
            <p:nvPr/>
          </p:nvSpPr>
          <p:spPr bwMode="auto">
            <a:xfrm rot="16200000">
              <a:off x="1657240" y="4129494"/>
              <a:ext cx="1082899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</a:rPr>
                <a:t>read address</a:t>
              </a:r>
            </a:p>
          </p:txBody>
        </p:sp>
        <p:sp>
          <p:nvSpPr>
            <p:cNvPr id="28693" name="Line 19"/>
            <p:cNvSpPr>
              <a:spLocks noChangeShapeType="1"/>
            </p:cNvSpPr>
            <p:nvPr/>
          </p:nvSpPr>
          <p:spPr bwMode="auto">
            <a:xfrm>
              <a:off x="2232025" y="4792663"/>
              <a:ext cx="139700" cy="127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8694" name="Text Box 20"/>
            <p:cNvSpPr txBox="1">
              <a:spLocks noChangeArrowheads="1"/>
            </p:cNvSpPr>
            <p:nvPr/>
          </p:nvSpPr>
          <p:spPr bwMode="auto">
            <a:xfrm>
              <a:off x="2259013" y="4727575"/>
              <a:ext cx="327308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000">
                  <a:solidFill>
                    <a:srgbClr val="000000"/>
                  </a:solidFill>
                </a:rPr>
                <a:t>10</a:t>
              </a:r>
            </a:p>
          </p:txBody>
        </p:sp>
        <p:sp>
          <p:nvSpPr>
            <p:cNvPr id="28695" name="Line 21"/>
            <p:cNvSpPr>
              <a:spLocks noChangeShapeType="1"/>
            </p:cNvSpPr>
            <p:nvPr/>
          </p:nvSpPr>
          <p:spPr bwMode="auto">
            <a:xfrm>
              <a:off x="2652713" y="1846263"/>
              <a:ext cx="4921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8696" name="Line 22"/>
            <p:cNvSpPr>
              <a:spLocks noChangeShapeType="1"/>
            </p:cNvSpPr>
            <p:nvPr/>
          </p:nvSpPr>
          <p:spPr bwMode="auto">
            <a:xfrm>
              <a:off x="2652713" y="3544888"/>
              <a:ext cx="4206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8697" name="AutoShape 23"/>
            <p:cNvSpPr>
              <a:spLocks noChangeArrowheads="1"/>
            </p:cNvSpPr>
            <p:nvPr/>
          </p:nvSpPr>
          <p:spPr bwMode="auto">
            <a:xfrm rot="16200000">
              <a:off x="2984500" y="1817688"/>
              <a:ext cx="881063" cy="560388"/>
            </a:xfrm>
            <a:custGeom>
              <a:avLst/>
              <a:gdLst>
                <a:gd name="T0" fmla="*/ 35970128 w 21600"/>
                <a:gd name="T1" fmla="*/ 1362314 h 21600"/>
                <a:gd name="T2" fmla="*/ 19410142 w 21600"/>
                <a:gd name="T3" fmla="*/ 2723978 h 21600"/>
                <a:gd name="T4" fmla="*/ 5565463 w 21600"/>
                <a:gd name="T5" fmla="*/ 1362314 h 21600"/>
                <a:gd name="T6" fmla="*/ 19410142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76 w 21600"/>
                <a:gd name="T13" fmla="*/ 4467 h 21600"/>
                <a:gd name="T14" fmla="*/ 17124 w 21600"/>
                <a:gd name="T15" fmla="*/ 1713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006462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en-US" sz="1000">
                <a:solidFill>
                  <a:srgbClr val="000000"/>
                </a:solidFill>
              </a:endParaRPr>
            </a:p>
          </p:txBody>
        </p:sp>
        <p:sp>
          <p:nvSpPr>
            <p:cNvPr id="28698" name="AutoShape 24"/>
            <p:cNvSpPr>
              <a:spLocks noChangeArrowheads="1"/>
            </p:cNvSpPr>
            <p:nvPr/>
          </p:nvSpPr>
          <p:spPr bwMode="auto">
            <a:xfrm rot="16200000">
              <a:off x="2913063" y="3454400"/>
              <a:ext cx="881063" cy="561975"/>
            </a:xfrm>
            <a:custGeom>
              <a:avLst/>
              <a:gdLst>
                <a:gd name="T0" fmla="*/ 35970128 w 21600"/>
                <a:gd name="T1" fmla="*/ 1373430 h 21600"/>
                <a:gd name="T2" fmla="*/ 19410142 w 21600"/>
                <a:gd name="T3" fmla="*/ 2747537 h 21600"/>
                <a:gd name="T4" fmla="*/ 5565463 w 21600"/>
                <a:gd name="T5" fmla="*/ 1373430 h 21600"/>
                <a:gd name="T6" fmla="*/ 19410142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76 w 21600"/>
                <a:gd name="T13" fmla="*/ 4515 h 21600"/>
                <a:gd name="T14" fmla="*/ 17124 w 21600"/>
                <a:gd name="T15" fmla="*/ 17085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006462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8699" name="Text Box 25"/>
            <p:cNvSpPr txBox="1">
              <a:spLocks noChangeArrowheads="1"/>
            </p:cNvSpPr>
            <p:nvPr/>
          </p:nvSpPr>
          <p:spPr bwMode="auto">
            <a:xfrm>
              <a:off x="3090863" y="1963738"/>
              <a:ext cx="697877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000" dirty="0">
                  <a:solidFill>
                    <a:srgbClr val="000000"/>
                  </a:solidFill>
                </a:rPr>
                <a:t>Subtract/</a:t>
              </a:r>
            </a:p>
            <a:p>
              <a:r>
                <a:rPr lang="en-US" sz="1000" dirty="0">
                  <a:solidFill>
                    <a:srgbClr val="000000"/>
                  </a:solidFill>
                </a:rPr>
                <a:t>multiplex</a:t>
              </a:r>
            </a:p>
          </p:txBody>
        </p:sp>
        <p:sp>
          <p:nvSpPr>
            <p:cNvPr id="28700" name="Text Box 26"/>
            <p:cNvSpPr txBox="1">
              <a:spLocks noChangeArrowheads="1"/>
            </p:cNvSpPr>
            <p:nvPr/>
          </p:nvSpPr>
          <p:spPr bwMode="auto">
            <a:xfrm>
              <a:off x="3040063" y="3579813"/>
              <a:ext cx="697877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000">
                  <a:solidFill>
                    <a:srgbClr val="000000"/>
                  </a:solidFill>
                </a:rPr>
                <a:t>Subtract/</a:t>
              </a:r>
            </a:p>
            <a:p>
              <a:r>
                <a:rPr lang="en-US" sz="1000">
                  <a:solidFill>
                    <a:srgbClr val="000000"/>
                  </a:solidFill>
                </a:rPr>
                <a:t>multiplex</a:t>
              </a:r>
            </a:p>
          </p:txBody>
        </p:sp>
        <p:sp>
          <p:nvSpPr>
            <p:cNvPr id="28701" name="Line 27"/>
            <p:cNvSpPr>
              <a:spLocks noChangeShapeType="1"/>
            </p:cNvSpPr>
            <p:nvPr/>
          </p:nvSpPr>
          <p:spPr bwMode="auto">
            <a:xfrm>
              <a:off x="3355975" y="4679950"/>
              <a:ext cx="139700" cy="127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8702" name="Text Box 28"/>
            <p:cNvSpPr txBox="1">
              <a:spLocks noChangeArrowheads="1"/>
            </p:cNvSpPr>
            <p:nvPr/>
          </p:nvSpPr>
          <p:spPr bwMode="auto">
            <a:xfrm>
              <a:off x="3381375" y="4614863"/>
              <a:ext cx="255987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000">
                  <a:solidFill>
                    <a:srgbClr val="000000"/>
                  </a:solidFill>
                </a:rPr>
                <a:t>2</a:t>
              </a:r>
            </a:p>
          </p:txBody>
        </p:sp>
        <p:sp>
          <p:nvSpPr>
            <p:cNvPr id="28703" name="Text Box 29"/>
            <p:cNvSpPr txBox="1">
              <a:spLocks noChangeArrowheads="1"/>
            </p:cNvSpPr>
            <p:nvPr/>
          </p:nvSpPr>
          <p:spPr bwMode="auto">
            <a:xfrm rot="16200000">
              <a:off x="3064819" y="4213632"/>
              <a:ext cx="569612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</a:rPr>
                <a:t>mode</a:t>
              </a:r>
            </a:p>
          </p:txBody>
        </p:sp>
        <p:sp>
          <p:nvSpPr>
            <p:cNvPr id="28704" name="Text Box 30"/>
            <p:cNvSpPr txBox="1">
              <a:spLocks noChangeArrowheads="1"/>
            </p:cNvSpPr>
            <p:nvPr/>
          </p:nvSpPr>
          <p:spPr bwMode="auto">
            <a:xfrm>
              <a:off x="3130549" y="5295900"/>
              <a:ext cx="876024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000">
                  <a:solidFill>
                    <a:srgbClr val="000000"/>
                  </a:solidFill>
                </a:rPr>
                <a:t>Mode: ADC,</a:t>
              </a:r>
            </a:p>
            <a:p>
              <a:r>
                <a:rPr lang="en-US" sz="1000">
                  <a:solidFill>
                    <a:srgbClr val="000000"/>
                  </a:solidFill>
                </a:rPr>
                <a:t>pedestal, or</a:t>
              </a:r>
            </a:p>
            <a:p>
              <a:r>
                <a:rPr lang="en-US" sz="1000">
                  <a:solidFill>
                    <a:srgbClr val="000000"/>
                  </a:solidFill>
                </a:rPr>
                <a:t>difference</a:t>
              </a:r>
            </a:p>
          </p:txBody>
        </p:sp>
        <p:grpSp>
          <p:nvGrpSpPr>
            <p:cNvPr id="28705" name="Group 31"/>
            <p:cNvGrpSpPr>
              <a:grpSpLocks/>
            </p:cNvGrpSpPr>
            <p:nvPr/>
          </p:nvGrpSpPr>
          <p:grpSpPr bwMode="auto">
            <a:xfrm>
              <a:off x="2847973" y="1646238"/>
              <a:ext cx="260233" cy="623610"/>
              <a:chOff x="1814" y="471"/>
              <a:chExt cx="177" cy="476"/>
            </a:xfrm>
          </p:grpSpPr>
          <p:sp>
            <p:nvSpPr>
              <p:cNvPr id="28777" name="Text Box 32"/>
              <p:cNvSpPr txBox="1">
                <a:spLocks noChangeArrowheads="1"/>
              </p:cNvSpPr>
              <p:nvPr/>
            </p:nvSpPr>
            <p:spPr bwMode="auto">
              <a:xfrm>
                <a:off x="1814" y="471"/>
                <a:ext cx="155" cy="1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000">
                    <a:solidFill>
                      <a:srgbClr val="000000"/>
                    </a:solidFill>
                  </a:rPr>
                  <a:t>-</a:t>
                </a:r>
              </a:p>
            </p:txBody>
          </p:sp>
          <p:sp>
            <p:nvSpPr>
              <p:cNvPr id="28778" name="Text Box 33"/>
              <p:cNvSpPr txBox="1">
                <a:spLocks noChangeArrowheads="1"/>
              </p:cNvSpPr>
              <p:nvPr/>
            </p:nvSpPr>
            <p:spPr bwMode="auto">
              <a:xfrm>
                <a:off x="1814" y="759"/>
                <a:ext cx="177" cy="1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000">
                    <a:solidFill>
                      <a:srgbClr val="000000"/>
                    </a:solidFill>
                  </a:rPr>
                  <a:t>+</a:t>
                </a:r>
              </a:p>
            </p:txBody>
          </p:sp>
        </p:grpSp>
        <p:grpSp>
          <p:nvGrpSpPr>
            <p:cNvPr id="28706" name="Group 34"/>
            <p:cNvGrpSpPr>
              <a:grpSpLocks/>
            </p:cNvGrpSpPr>
            <p:nvPr/>
          </p:nvGrpSpPr>
          <p:grpSpPr bwMode="auto">
            <a:xfrm>
              <a:off x="2835273" y="3355975"/>
              <a:ext cx="260233" cy="625202"/>
              <a:chOff x="1814" y="472"/>
              <a:chExt cx="177" cy="476"/>
            </a:xfrm>
          </p:grpSpPr>
          <p:sp>
            <p:nvSpPr>
              <p:cNvPr id="28775" name="Text Box 35"/>
              <p:cNvSpPr txBox="1">
                <a:spLocks noChangeArrowheads="1"/>
              </p:cNvSpPr>
              <p:nvPr/>
            </p:nvSpPr>
            <p:spPr bwMode="auto">
              <a:xfrm>
                <a:off x="1814" y="472"/>
                <a:ext cx="155" cy="1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000">
                    <a:solidFill>
                      <a:srgbClr val="000000"/>
                    </a:solidFill>
                  </a:rPr>
                  <a:t>-</a:t>
                </a:r>
              </a:p>
            </p:txBody>
          </p:sp>
          <p:sp>
            <p:nvSpPr>
              <p:cNvPr id="28776" name="Text Box 36"/>
              <p:cNvSpPr txBox="1">
                <a:spLocks noChangeArrowheads="1"/>
              </p:cNvSpPr>
              <p:nvPr/>
            </p:nvSpPr>
            <p:spPr bwMode="auto">
              <a:xfrm>
                <a:off x="1814" y="761"/>
                <a:ext cx="177" cy="1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000">
                    <a:solidFill>
                      <a:srgbClr val="000000"/>
                    </a:solidFill>
                  </a:rPr>
                  <a:t>+</a:t>
                </a:r>
              </a:p>
            </p:txBody>
          </p:sp>
        </p:grpSp>
        <p:sp>
          <p:nvSpPr>
            <p:cNvPr id="28707" name="Text Box 37"/>
            <p:cNvSpPr txBox="1">
              <a:spLocks noChangeArrowheads="1"/>
            </p:cNvSpPr>
            <p:nvPr/>
          </p:nvSpPr>
          <p:spPr bwMode="auto">
            <a:xfrm rot="16200000">
              <a:off x="7157123" y="2880441"/>
              <a:ext cx="1633781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000">
                  <a:solidFill>
                    <a:srgbClr val="000000"/>
                  </a:solidFill>
                </a:rPr>
                <a:t>Readout to master FPGA</a:t>
              </a:r>
            </a:p>
          </p:txBody>
        </p:sp>
        <p:sp>
          <p:nvSpPr>
            <p:cNvPr id="28708" name="AutoShape 38"/>
            <p:cNvSpPr>
              <a:spLocks noChangeArrowheads="1"/>
            </p:cNvSpPr>
            <p:nvPr/>
          </p:nvSpPr>
          <p:spPr bwMode="auto">
            <a:xfrm>
              <a:off x="4478338" y="2035175"/>
              <a:ext cx="422275" cy="188913"/>
            </a:xfrm>
            <a:prstGeom prst="rightArrow">
              <a:avLst>
                <a:gd name="adj1" fmla="val 50000"/>
                <a:gd name="adj2" fmla="val 55882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8709" name="Rectangle 39"/>
            <p:cNvSpPr>
              <a:spLocks noChangeArrowheads="1"/>
            </p:cNvSpPr>
            <p:nvPr/>
          </p:nvSpPr>
          <p:spPr bwMode="auto">
            <a:xfrm>
              <a:off x="5100638" y="1917700"/>
              <a:ext cx="844550" cy="944563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000">
                <a:solidFill>
                  <a:srgbClr val="000000"/>
                </a:solidFill>
              </a:endParaRPr>
            </a:p>
          </p:txBody>
        </p:sp>
        <p:sp>
          <p:nvSpPr>
            <p:cNvPr id="28710" name="Rectangle 40"/>
            <p:cNvSpPr>
              <a:spLocks noChangeArrowheads="1"/>
            </p:cNvSpPr>
            <p:nvPr/>
          </p:nvSpPr>
          <p:spPr bwMode="auto">
            <a:xfrm>
              <a:off x="5030788" y="1854200"/>
              <a:ext cx="842963" cy="942975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000">
                <a:solidFill>
                  <a:srgbClr val="000000"/>
                </a:solidFill>
              </a:endParaRPr>
            </a:p>
          </p:txBody>
        </p:sp>
        <p:sp>
          <p:nvSpPr>
            <p:cNvPr id="28711" name="Rectangle 41"/>
            <p:cNvSpPr>
              <a:spLocks noChangeArrowheads="1"/>
            </p:cNvSpPr>
            <p:nvPr/>
          </p:nvSpPr>
          <p:spPr bwMode="auto">
            <a:xfrm>
              <a:off x="4970463" y="1760538"/>
              <a:ext cx="841375" cy="944563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000">
                <a:solidFill>
                  <a:srgbClr val="000000"/>
                </a:solidFill>
              </a:endParaRPr>
            </a:p>
          </p:txBody>
        </p:sp>
        <p:sp>
          <p:nvSpPr>
            <p:cNvPr id="28712" name="Rectangle 42"/>
            <p:cNvSpPr>
              <a:spLocks noChangeArrowheads="1"/>
            </p:cNvSpPr>
            <p:nvPr/>
          </p:nvSpPr>
          <p:spPr bwMode="auto">
            <a:xfrm>
              <a:off x="4900613" y="1690688"/>
              <a:ext cx="841375" cy="942975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000">
                <a:solidFill>
                  <a:srgbClr val="000000"/>
                </a:solidFill>
              </a:endParaRPr>
            </a:p>
          </p:txBody>
        </p:sp>
        <p:sp>
          <p:nvSpPr>
            <p:cNvPr id="28713" name="Text Box 43"/>
            <p:cNvSpPr txBox="1">
              <a:spLocks noChangeArrowheads="1"/>
            </p:cNvSpPr>
            <p:nvPr/>
          </p:nvSpPr>
          <p:spPr bwMode="auto">
            <a:xfrm>
              <a:off x="4964113" y="1708150"/>
              <a:ext cx="861997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000">
                  <a:solidFill>
                    <a:srgbClr val="000000"/>
                  </a:solidFill>
                </a:rPr>
                <a:t>Buffer 0..3</a:t>
              </a:r>
            </a:p>
            <a:p>
              <a:r>
                <a:rPr lang="en-US" sz="1000">
                  <a:solidFill>
                    <a:srgbClr val="000000"/>
                  </a:solidFill>
                </a:rPr>
                <a:t>256X32 bits</a:t>
              </a:r>
            </a:p>
          </p:txBody>
        </p:sp>
        <p:sp>
          <p:nvSpPr>
            <p:cNvPr id="28714" name="AutoShape 44"/>
            <p:cNvSpPr>
              <a:spLocks noChangeArrowheads="1"/>
            </p:cNvSpPr>
            <p:nvPr/>
          </p:nvSpPr>
          <p:spPr bwMode="auto">
            <a:xfrm>
              <a:off x="6373813" y="2978150"/>
              <a:ext cx="1474788" cy="188913"/>
            </a:xfrm>
            <a:prstGeom prst="rightArrow">
              <a:avLst>
                <a:gd name="adj1" fmla="val 50000"/>
                <a:gd name="adj2" fmla="val 195168"/>
              </a:avLst>
            </a:prstGeom>
            <a:solidFill>
              <a:srgbClr val="62C260"/>
            </a:solidFill>
            <a:ln w="9525">
              <a:solidFill>
                <a:srgbClr val="00646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8715" name="Line 45"/>
            <p:cNvSpPr>
              <a:spLocks noChangeShapeType="1"/>
            </p:cNvSpPr>
            <p:nvPr/>
          </p:nvSpPr>
          <p:spPr bwMode="auto">
            <a:xfrm>
              <a:off x="2301875" y="4614863"/>
              <a:ext cx="30194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8716" name="Text Box 46"/>
            <p:cNvSpPr txBox="1">
              <a:spLocks noChangeArrowheads="1"/>
            </p:cNvSpPr>
            <p:nvPr/>
          </p:nvSpPr>
          <p:spPr bwMode="auto">
            <a:xfrm>
              <a:off x="3413125" y="4408488"/>
              <a:ext cx="640896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000" dirty="0">
                  <a:solidFill>
                    <a:srgbClr val="000000"/>
                  </a:solidFill>
                </a:rPr>
                <a:t>address</a:t>
              </a:r>
            </a:p>
          </p:txBody>
        </p:sp>
        <p:sp>
          <p:nvSpPr>
            <p:cNvPr id="28717" name="Line 47"/>
            <p:cNvSpPr>
              <a:spLocks noChangeShapeType="1"/>
            </p:cNvSpPr>
            <p:nvPr/>
          </p:nvSpPr>
          <p:spPr bwMode="auto">
            <a:xfrm flipV="1">
              <a:off x="5321300" y="2665413"/>
              <a:ext cx="0" cy="19415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8718" name="Text Box 48"/>
            <p:cNvSpPr txBox="1">
              <a:spLocks noChangeArrowheads="1"/>
            </p:cNvSpPr>
            <p:nvPr/>
          </p:nvSpPr>
          <p:spPr bwMode="auto">
            <a:xfrm>
              <a:off x="4530725" y="5106988"/>
              <a:ext cx="184666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en-US" sz="1000">
                <a:solidFill>
                  <a:srgbClr val="000000"/>
                </a:solidFill>
              </a:endParaRPr>
            </a:p>
          </p:txBody>
        </p:sp>
        <p:grpSp>
          <p:nvGrpSpPr>
            <p:cNvPr id="28719" name="Group 49"/>
            <p:cNvGrpSpPr>
              <a:grpSpLocks/>
            </p:cNvGrpSpPr>
            <p:nvPr/>
          </p:nvGrpSpPr>
          <p:grpSpPr bwMode="auto">
            <a:xfrm>
              <a:off x="1416050" y="1720850"/>
              <a:ext cx="681500" cy="4403725"/>
              <a:chOff x="834" y="528"/>
              <a:chExt cx="466" cy="3360"/>
            </a:xfrm>
          </p:grpSpPr>
          <p:sp>
            <p:nvSpPr>
              <p:cNvPr id="28763" name="Line 50"/>
              <p:cNvSpPr>
                <a:spLocks noChangeShapeType="1"/>
              </p:cNvSpPr>
              <p:nvPr/>
            </p:nvSpPr>
            <p:spPr bwMode="auto">
              <a:xfrm>
                <a:off x="1104" y="624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8764" name="Line 51"/>
              <p:cNvSpPr>
                <a:spLocks noChangeShapeType="1"/>
              </p:cNvSpPr>
              <p:nvPr/>
            </p:nvSpPr>
            <p:spPr bwMode="auto">
              <a:xfrm>
                <a:off x="1104" y="1968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8765" name="Line 52"/>
              <p:cNvSpPr>
                <a:spLocks noChangeShapeType="1"/>
              </p:cNvSpPr>
              <p:nvPr/>
            </p:nvSpPr>
            <p:spPr bwMode="auto">
              <a:xfrm>
                <a:off x="1104" y="624"/>
                <a:ext cx="0" cy="326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8766" name="Line 53"/>
              <p:cNvSpPr>
                <a:spLocks noChangeShapeType="1"/>
              </p:cNvSpPr>
              <p:nvPr/>
            </p:nvSpPr>
            <p:spPr bwMode="auto">
              <a:xfrm>
                <a:off x="1008" y="528"/>
                <a:ext cx="24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8767" name="Line 54"/>
              <p:cNvSpPr>
                <a:spLocks noChangeShapeType="1"/>
              </p:cNvSpPr>
              <p:nvPr/>
            </p:nvSpPr>
            <p:spPr bwMode="auto">
              <a:xfrm>
                <a:off x="1008" y="1824"/>
                <a:ext cx="24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8768" name="Line 55"/>
              <p:cNvSpPr>
                <a:spLocks noChangeShapeType="1"/>
              </p:cNvSpPr>
              <p:nvPr/>
            </p:nvSpPr>
            <p:spPr bwMode="auto">
              <a:xfrm>
                <a:off x="1008" y="528"/>
                <a:ext cx="0" cy="33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8769" name="Line 56"/>
              <p:cNvSpPr>
                <a:spLocks noChangeShapeType="1"/>
              </p:cNvSpPr>
              <p:nvPr/>
            </p:nvSpPr>
            <p:spPr bwMode="auto">
              <a:xfrm>
                <a:off x="960" y="2882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8770" name="Text Box 57"/>
              <p:cNvSpPr txBox="1">
                <a:spLocks noChangeArrowheads="1"/>
              </p:cNvSpPr>
              <p:nvPr/>
            </p:nvSpPr>
            <p:spPr bwMode="auto">
              <a:xfrm>
                <a:off x="834" y="2886"/>
                <a:ext cx="224" cy="1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000">
                    <a:solidFill>
                      <a:srgbClr val="000000"/>
                    </a:solidFill>
                  </a:rPr>
                  <a:t>10</a:t>
                </a:r>
              </a:p>
            </p:txBody>
          </p:sp>
          <p:sp>
            <p:nvSpPr>
              <p:cNvPr id="28771" name="Line 58"/>
              <p:cNvSpPr>
                <a:spLocks noChangeShapeType="1"/>
              </p:cNvSpPr>
              <p:nvPr/>
            </p:nvSpPr>
            <p:spPr bwMode="auto">
              <a:xfrm>
                <a:off x="1056" y="273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8772" name="Text Box 59"/>
              <p:cNvSpPr txBox="1">
                <a:spLocks noChangeArrowheads="1"/>
              </p:cNvSpPr>
              <p:nvPr/>
            </p:nvSpPr>
            <p:spPr bwMode="auto">
              <a:xfrm>
                <a:off x="1069" y="2669"/>
                <a:ext cx="231" cy="1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000">
                    <a:solidFill>
                      <a:srgbClr val="000000"/>
                    </a:solidFill>
                  </a:rPr>
                  <a:t>14</a:t>
                </a:r>
              </a:p>
            </p:txBody>
          </p:sp>
          <p:sp>
            <p:nvSpPr>
              <p:cNvPr id="28773" name="Text Box 60"/>
              <p:cNvSpPr txBox="1">
                <a:spLocks noChangeArrowheads="1"/>
              </p:cNvSpPr>
              <p:nvPr/>
            </p:nvSpPr>
            <p:spPr bwMode="auto">
              <a:xfrm rot="16200000">
                <a:off x="629" y="1193"/>
                <a:ext cx="1070" cy="18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200">
                    <a:solidFill>
                      <a:srgbClr val="000000"/>
                    </a:solidFill>
                  </a:rPr>
                  <a:t>write ped address</a:t>
                </a:r>
              </a:p>
            </p:txBody>
          </p:sp>
          <p:sp>
            <p:nvSpPr>
              <p:cNvPr id="28774" name="Text Box 61"/>
              <p:cNvSpPr txBox="1">
                <a:spLocks noChangeArrowheads="1"/>
              </p:cNvSpPr>
              <p:nvPr/>
            </p:nvSpPr>
            <p:spPr bwMode="auto">
              <a:xfrm rot="16200000">
                <a:off x="517" y="1285"/>
                <a:ext cx="878" cy="18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200">
                    <a:solidFill>
                      <a:srgbClr val="000000"/>
                    </a:solidFill>
                  </a:rPr>
                  <a:t>write ped data</a:t>
                </a:r>
              </a:p>
            </p:txBody>
          </p:sp>
        </p:grpSp>
        <p:sp>
          <p:nvSpPr>
            <p:cNvPr id="28720" name="Text Box 63"/>
            <p:cNvSpPr txBox="1">
              <a:spLocks noChangeArrowheads="1"/>
            </p:cNvSpPr>
            <p:nvPr/>
          </p:nvSpPr>
          <p:spPr bwMode="auto">
            <a:xfrm>
              <a:off x="3130549" y="5800725"/>
              <a:ext cx="2945525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000">
                  <a:solidFill>
                    <a:srgbClr val="000000"/>
                  </a:solidFill>
                </a:rPr>
                <a:t>Select:  ADC, pedestal only, or max(difference,0)</a:t>
              </a:r>
            </a:p>
          </p:txBody>
        </p:sp>
        <p:sp>
          <p:nvSpPr>
            <p:cNvPr id="28721" name="Line 68"/>
            <p:cNvSpPr>
              <a:spLocks noChangeShapeType="1"/>
            </p:cNvSpPr>
            <p:nvPr/>
          </p:nvSpPr>
          <p:spPr bwMode="auto">
            <a:xfrm>
              <a:off x="3775075" y="2033588"/>
              <a:ext cx="139700" cy="127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8722" name="Text Box 69"/>
            <p:cNvSpPr txBox="1">
              <a:spLocks noChangeArrowheads="1"/>
            </p:cNvSpPr>
            <p:nvPr/>
          </p:nvSpPr>
          <p:spPr bwMode="auto">
            <a:xfrm>
              <a:off x="3744913" y="1901825"/>
              <a:ext cx="327308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000" dirty="0">
                  <a:solidFill>
                    <a:srgbClr val="000000"/>
                  </a:solidFill>
                </a:rPr>
                <a:t>10</a:t>
              </a:r>
            </a:p>
          </p:txBody>
        </p:sp>
        <p:sp>
          <p:nvSpPr>
            <p:cNvPr id="28723" name="Text Box 70"/>
            <p:cNvSpPr txBox="1">
              <a:spLocks noChangeArrowheads="1"/>
            </p:cNvSpPr>
            <p:nvPr/>
          </p:nvSpPr>
          <p:spPr bwMode="auto">
            <a:xfrm>
              <a:off x="3981449" y="1295400"/>
              <a:ext cx="64089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000">
                  <a:solidFill>
                    <a:srgbClr val="000000"/>
                  </a:solidFill>
                </a:rPr>
                <a:t>Packing </a:t>
              </a:r>
            </a:p>
            <a:p>
              <a:r>
                <a:rPr lang="en-US" sz="1000">
                  <a:solidFill>
                    <a:srgbClr val="000000"/>
                  </a:solidFill>
                </a:rPr>
                <a:t>register</a:t>
              </a:r>
            </a:p>
          </p:txBody>
        </p:sp>
        <p:grpSp>
          <p:nvGrpSpPr>
            <p:cNvPr id="28724" name="Group 114"/>
            <p:cNvGrpSpPr>
              <a:grpSpLocks/>
            </p:cNvGrpSpPr>
            <p:nvPr/>
          </p:nvGrpSpPr>
          <p:grpSpPr bwMode="auto">
            <a:xfrm>
              <a:off x="4057650" y="1657350"/>
              <a:ext cx="420688" cy="1015625"/>
              <a:chOff x="2504" y="989"/>
              <a:chExt cx="271" cy="666"/>
            </a:xfrm>
          </p:grpSpPr>
          <p:sp>
            <p:nvSpPr>
              <p:cNvPr id="28759" name="Rectangle 72"/>
              <p:cNvSpPr>
                <a:spLocks noChangeArrowheads="1"/>
              </p:cNvSpPr>
              <p:nvPr/>
            </p:nvSpPr>
            <p:spPr bwMode="auto">
              <a:xfrm>
                <a:off x="2504" y="989"/>
                <a:ext cx="271" cy="619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646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1000">
                  <a:solidFill>
                    <a:srgbClr val="000000"/>
                  </a:solidFill>
                </a:endParaRPr>
              </a:p>
            </p:txBody>
          </p:sp>
          <p:sp>
            <p:nvSpPr>
              <p:cNvPr id="28760" name="Line 73"/>
              <p:cNvSpPr>
                <a:spLocks noChangeShapeType="1"/>
              </p:cNvSpPr>
              <p:nvPr/>
            </p:nvSpPr>
            <p:spPr bwMode="auto">
              <a:xfrm>
                <a:off x="2504" y="1402"/>
                <a:ext cx="271" cy="0"/>
              </a:xfrm>
              <a:prstGeom prst="line">
                <a:avLst/>
              </a:prstGeom>
              <a:noFill/>
              <a:ln w="9525">
                <a:solidFill>
                  <a:schemeClr val="accent1"/>
                </a:solidFill>
                <a:prstDash val="dash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8761" name="Line 74"/>
              <p:cNvSpPr>
                <a:spLocks noChangeShapeType="1"/>
              </p:cNvSpPr>
              <p:nvPr/>
            </p:nvSpPr>
            <p:spPr bwMode="auto">
              <a:xfrm>
                <a:off x="2504" y="1195"/>
                <a:ext cx="271" cy="0"/>
              </a:xfrm>
              <a:prstGeom prst="line">
                <a:avLst/>
              </a:prstGeom>
              <a:noFill/>
              <a:ln w="9525">
                <a:solidFill>
                  <a:schemeClr val="accent1"/>
                </a:solidFill>
                <a:prstDash val="dash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8762" name="Text Box 75"/>
              <p:cNvSpPr txBox="1">
                <a:spLocks noChangeArrowheads="1"/>
              </p:cNvSpPr>
              <p:nvPr/>
            </p:nvSpPr>
            <p:spPr bwMode="auto">
              <a:xfrm>
                <a:off x="2539" y="989"/>
                <a:ext cx="165" cy="6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000">
                    <a:solidFill>
                      <a:srgbClr val="000000"/>
                    </a:solidFill>
                  </a:rPr>
                  <a:t>1</a:t>
                </a:r>
              </a:p>
              <a:p>
                <a:endParaRPr lang="en-US" sz="1000">
                  <a:solidFill>
                    <a:srgbClr val="000000"/>
                  </a:solidFill>
                </a:endParaRPr>
              </a:p>
              <a:p>
                <a:endParaRPr lang="en-US" sz="1000">
                  <a:solidFill>
                    <a:srgbClr val="000000"/>
                  </a:solidFill>
                </a:endParaRPr>
              </a:p>
              <a:p>
                <a:r>
                  <a:rPr lang="en-US" sz="1000">
                    <a:solidFill>
                      <a:srgbClr val="000000"/>
                    </a:solidFill>
                  </a:rPr>
                  <a:t>2</a:t>
                </a:r>
              </a:p>
              <a:p>
                <a:endParaRPr lang="en-US" sz="1000">
                  <a:solidFill>
                    <a:srgbClr val="000000"/>
                  </a:solidFill>
                </a:endParaRPr>
              </a:p>
              <a:p>
                <a:r>
                  <a:rPr lang="en-US" sz="1000">
                    <a:solidFill>
                      <a:srgbClr val="000000"/>
                    </a:solidFill>
                  </a:rPr>
                  <a:t>3</a:t>
                </a:r>
              </a:p>
            </p:txBody>
          </p:sp>
        </p:grpSp>
        <p:sp>
          <p:nvSpPr>
            <p:cNvPr id="28725" name="Line 76"/>
            <p:cNvSpPr>
              <a:spLocks noChangeShapeType="1"/>
            </p:cNvSpPr>
            <p:nvPr/>
          </p:nvSpPr>
          <p:spPr bwMode="auto">
            <a:xfrm>
              <a:off x="3705225" y="2098675"/>
              <a:ext cx="3524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8726" name="Line 77"/>
            <p:cNvSpPr>
              <a:spLocks noChangeShapeType="1"/>
            </p:cNvSpPr>
            <p:nvPr/>
          </p:nvSpPr>
          <p:spPr bwMode="auto">
            <a:xfrm flipV="1">
              <a:off x="3705225" y="1782763"/>
              <a:ext cx="352425" cy="2508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8727" name="Line 78"/>
            <p:cNvSpPr>
              <a:spLocks noChangeShapeType="1"/>
            </p:cNvSpPr>
            <p:nvPr/>
          </p:nvSpPr>
          <p:spPr bwMode="auto">
            <a:xfrm>
              <a:off x="3705225" y="2160588"/>
              <a:ext cx="352425" cy="2524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8728" name="Line 79"/>
            <p:cNvSpPr>
              <a:spLocks noChangeShapeType="1"/>
            </p:cNvSpPr>
            <p:nvPr/>
          </p:nvSpPr>
          <p:spPr bwMode="auto">
            <a:xfrm>
              <a:off x="3705225" y="3670300"/>
              <a:ext cx="141288" cy="127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8729" name="Text Box 80"/>
            <p:cNvSpPr txBox="1">
              <a:spLocks noChangeArrowheads="1"/>
            </p:cNvSpPr>
            <p:nvPr/>
          </p:nvSpPr>
          <p:spPr bwMode="auto">
            <a:xfrm>
              <a:off x="3678237" y="3536950"/>
              <a:ext cx="327308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000" dirty="0">
                  <a:solidFill>
                    <a:srgbClr val="000000"/>
                  </a:solidFill>
                </a:rPr>
                <a:t>10</a:t>
              </a:r>
            </a:p>
          </p:txBody>
        </p:sp>
        <p:grpSp>
          <p:nvGrpSpPr>
            <p:cNvPr id="28730" name="Group 113"/>
            <p:cNvGrpSpPr>
              <a:grpSpLocks/>
            </p:cNvGrpSpPr>
            <p:nvPr/>
          </p:nvGrpSpPr>
          <p:grpSpPr bwMode="auto">
            <a:xfrm>
              <a:off x="3987800" y="3284539"/>
              <a:ext cx="420688" cy="1015625"/>
              <a:chOff x="2459" y="2057"/>
              <a:chExt cx="271" cy="666"/>
            </a:xfrm>
          </p:grpSpPr>
          <p:sp>
            <p:nvSpPr>
              <p:cNvPr id="28755" name="Rectangle 82"/>
              <p:cNvSpPr>
                <a:spLocks noChangeArrowheads="1"/>
              </p:cNvSpPr>
              <p:nvPr/>
            </p:nvSpPr>
            <p:spPr bwMode="auto">
              <a:xfrm>
                <a:off x="2459" y="2063"/>
                <a:ext cx="271" cy="619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646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1000">
                  <a:solidFill>
                    <a:srgbClr val="000000"/>
                  </a:solidFill>
                </a:endParaRPr>
              </a:p>
            </p:txBody>
          </p:sp>
          <p:sp>
            <p:nvSpPr>
              <p:cNvPr id="28756" name="Line 83"/>
              <p:cNvSpPr>
                <a:spLocks noChangeShapeType="1"/>
              </p:cNvSpPr>
              <p:nvPr/>
            </p:nvSpPr>
            <p:spPr bwMode="auto">
              <a:xfrm>
                <a:off x="2459" y="2476"/>
                <a:ext cx="271" cy="0"/>
              </a:xfrm>
              <a:prstGeom prst="line">
                <a:avLst/>
              </a:prstGeom>
              <a:noFill/>
              <a:ln w="9525">
                <a:solidFill>
                  <a:schemeClr val="accent1"/>
                </a:solidFill>
                <a:prstDash val="dash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8757" name="Line 84"/>
              <p:cNvSpPr>
                <a:spLocks noChangeShapeType="1"/>
              </p:cNvSpPr>
              <p:nvPr/>
            </p:nvSpPr>
            <p:spPr bwMode="auto">
              <a:xfrm>
                <a:off x="2459" y="2269"/>
                <a:ext cx="271" cy="0"/>
              </a:xfrm>
              <a:prstGeom prst="line">
                <a:avLst/>
              </a:prstGeom>
              <a:noFill/>
              <a:ln w="9525">
                <a:solidFill>
                  <a:schemeClr val="accent1"/>
                </a:solidFill>
                <a:prstDash val="dash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8758" name="Text Box 85"/>
              <p:cNvSpPr txBox="1">
                <a:spLocks noChangeArrowheads="1"/>
              </p:cNvSpPr>
              <p:nvPr/>
            </p:nvSpPr>
            <p:spPr bwMode="auto">
              <a:xfrm>
                <a:off x="2496" y="2057"/>
                <a:ext cx="165" cy="6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000">
                    <a:solidFill>
                      <a:srgbClr val="000000"/>
                    </a:solidFill>
                  </a:rPr>
                  <a:t>1</a:t>
                </a:r>
              </a:p>
              <a:p>
                <a:endParaRPr lang="en-US" sz="1000">
                  <a:solidFill>
                    <a:srgbClr val="000000"/>
                  </a:solidFill>
                </a:endParaRPr>
              </a:p>
              <a:p>
                <a:endParaRPr lang="en-US" sz="1000">
                  <a:solidFill>
                    <a:srgbClr val="000000"/>
                  </a:solidFill>
                </a:endParaRPr>
              </a:p>
              <a:p>
                <a:r>
                  <a:rPr lang="en-US" sz="1000">
                    <a:solidFill>
                      <a:srgbClr val="000000"/>
                    </a:solidFill>
                  </a:rPr>
                  <a:t>2</a:t>
                </a:r>
              </a:p>
              <a:p>
                <a:endParaRPr lang="en-US" sz="1000">
                  <a:solidFill>
                    <a:srgbClr val="000000"/>
                  </a:solidFill>
                </a:endParaRPr>
              </a:p>
              <a:p>
                <a:r>
                  <a:rPr lang="en-US" sz="1000">
                    <a:solidFill>
                      <a:srgbClr val="000000"/>
                    </a:solidFill>
                  </a:rPr>
                  <a:t>3</a:t>
                </a:r>
              </a:p>
            </p:txBody>
          </p:sp>
        </p:grpSp>
        <p:sp>
          <p:nvSpPr>
            <p:cNvPr id="28731" name="Line 86"/>
            <p:cNvSpPr>
              <a:spLocks noChangeShapeType="1"/>
            </p:cNvSpPr>
            <p:nvPr/>
          </p:nvSpPr>
          <p:spPr bwMode="auto">
            <a:xfrm>
              <a:off x="3635375" y="3733800"/>
              <a:ext cx="3524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8732" name="Line 87"/>
            <p:cNvSpPr>
              <a:spLocks noChangeShapeType="1"/>
            </p:cNvSpPr>
            <p:nvPr/>
          </p:nvSpPr>
          <p:spPr bwMode="auto">
            <a:xfrm flipV="1">
              <a:off x="3635375" y="3419475"/>
              <a:ext cx="352425" cy="2508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8733" name="Line 88"/>
            <p:cNvSpPr>
              <a:spLocks noChangeShapeType="1"/>
            </p:cNvSpPr>
            <p:nvPr/>
          </p:nvSpPr>
          <p:spPr bwMode="auto">
            <a:xfrm>
              <a:off x="3635375" y="3797300"/>
              <a:ext cx="352425" cy="2508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8734" name="AutoShape 89"/>
            <p:cNvSpPr>
              <a:spLocks noChangeArrowheads="1"/>
            </p:cNvSpPr>
            <p:nvPr/>
          </p:nvSpPr>
          <p:spPr bwMode="auto">
            <a:xfrm>
              <a:off x="4408488" y="3662363"/>
              <a:ext cx="420688" cy="188913"/>
            </a:xfrm>
            <a:prstGeom prst="rightArrow">
              <a:avLst>
                <a:gd name="adj1" fmla="val 50000"/>
                <a:gd name="adj2" fmla="val 55672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8735" name="Rectangle 90"/>
            <p:cNvSpPr>
              <a:spLocks noChangeArrowheads="1"/>
            </p:cNvSpPr>
            <p:nvPr/>
          </p:nvSpPr>
          <p:spPr bwMode="auto">
            <a:xfrm>
              <a:off x="5030788" y="3544888"/>
              <a:ext cx="842963" cy="944563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000">
                <a:solidFill>
                  <a:srgbClr val="000000"/>
                </a:solidFill>
              </a:endParaRPr>
            </a:p>
          </p:txBody>
        </p:sp>
        <p:sp>
          <p:nvSpPr>
            <p:cNvPr id="28736" name="Rectangle 91"/>
            <p:cNvSpPr>
              <a:spLocks noChangeArrowheads="1"/>
            </p:cNvSpPr>
            <p:nvPr/>
          </p:nvSpPr>
          <p:spPr bwMode="auto">
            <a:xfrm>
              <a:off x="4960938" y="3482975"/>
              <a:ext cx="842963" cy="942975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000">
                <a:solidFill>
                  <a:srgbClr val="000000"/>
                </a:solidFill>
              </a:endParaRPr>
            </a:p>
          </p:txBody>
        </p:sp>
        <p:sp>
          <p:nvSpPr>
            <p:cNvPr id="28737" name="Rectangle 92"/>
            <p:cNvSpPr>
              <a:spLocks noChangeArrowheads="1"/>
            </p:cNvSpPr>
            <p:nvPr/>
          </p:nvSpPr>
          <p:spPr bwMode="auto">
            <a:xfrm>
              <a:off x="4900613" y="3389313"/>
              <a:ext cx="841375" cy="942975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000">
                <a:solidFill>
                  <a:srgbClr val="000000"/>
                </a:solidFill>
              </a:endParaRPr>
            </a:p>
          </p:txBody>
        </p:sp>
        <p:sp>
          <p:nvSpPr>
            <p:cNvPr id="28738" name="Rectangle 93"/>
            <p:cNvSpPr>
              <a:spLocks noChangeArrowheads="1"/>
            </p:cNvSpPr>
            <p:nvPr/>
          </p:nvSpPr>
          <p:spPr bwMode="auto">
            <a:xfrm>
              <a:off x="4829175" y="3317875"/>
              <a:ext cx="842963" cy="944563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000">
                <a:solidFill>
                  <a:srgbClr val="000000"/>
                </a:solidFill>
              </a:endParaRPr>
            </a:p>
          </p:txBody>
        </p:sp>
        <p:sp>
          <p:nvSpPr>
            <p:cNvPr id="28739" name="Text Box 94"/>
            <p:cNvSpPr txBox="1">
              <a:spLocks noChangeArrowheads="1"/>
            </p:cNvSpPr>
            <p:nvPr/>
          </p:nvSpPr>
          <p:spPr bwMode="auto">
            <a:xfrm>
              <a:off x="5180013" y="2098675"/>
              <a:ext cx="28451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>
                  <a:solidFill>
                    <a:srgbClr val="000000"/>
                  </a:solidFill>
                </a:rPr>
                <a:t>1</a:t>
              </a:r>
            </a:p>
          </p:txBody>
        </p:sp>
        <p:sp>
          <p:nvSpPr>
            <p:cNvPr id="28740" name="Text Box 95"/>
            <p:cNvSpPr txBox="1">
              <a:spLocks noChangeArrowheads="1"/>
            </p:cNvSpPr>
            <p:nvPr/>
          </p:nvSpPr>
          <p:spPr bwMode="auto">
            <a:xfrm>
              <a:off x="5110163" y="3735388"/>
              <a:ext cx="38436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>
                  <a:solidFill>
                    <a:srgbClr val="000000"/>
                  </a:solidFill>
                </a:rPr>
                <a:t>16</a:t>
              </a:r>
            </a:p>
          </p:txBody>
        </p:sp>
        <p:sp>
          <p:nvSpPr>
            <p:cNvPr id="28741" name="Text Box 96"/>
            <p:cNvSpPr txBox="1">
              <a:spLocks noChangeArrowheads="1"/>
            </p:cNvSpPr>
            <p:nvPr/>
          </p:nvSpPr>
          <p:spPr bwMode="auto">
            <a:xfrm>
              <a:off x="4899025" y="3343275"/>
              <a:ext cx="861997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000">
                  <a:solidFill>
                    <a:srgbClr val="000000"/>
                  </a:solidFill>
                </a:rPr>
                <a:t>Buffer 0..3</a:t>
              </a:r>
            </a:p>
            <a:p>
              <a:r>
                <a:rPr lang="en-US" sz="1000">
                  <a:solidFill>
                    <a:srgbClr val="000000"/>
                  </a:solidFill>
                </a:rPr>
                <a:t>256X32 bits</a:t>
              </a:r>
            </a:p>
          </p:txBody>
        </p:sp>
        <p:sp>
          <p:nvSpPr>
            <p:cNvPr id="28742" name="Rectangle 97"/>
            <p:cNvSpPr>
              <a:spLocks noChangeArrowheads="1"/>
            </p:cNvSpPr>
            <p:nvPr/>
          </p:nvSpPr>
          <p:spPr bwMode="auto">
            <a:xfrm>
              <a:off x="3987800" y="4425950"/>
              <a:ext cx="420688" cy="377825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646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solidFill>
                    <a:srgbClr val="000000"/>
                  </a:solidFill>
                </a:rPr>
                <a:t> ÷ 3</a:t>
              </a:r>
            </a:p>
          </p:txBody>
        </p:sp>
        <p:sp>
          <p:nvSpPr>
            <p:cNvPr id="28743" name="Line 98"/>
            <p:cNvSpPr>
              <a:spLocks noChangeShapeType="1"/>
            </p:cNvSpPr>
            <p:nvPr/>
          </p:nvSpPr>
          <p:spPr bwMode="auto">
            <a:xfrm>
              <a:off x="4851400" y="4543425"/>
              <a:ext cx="139700" cy="127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8744" name="Text Box 99"/>
            <p:cNvSpPr txBox="1">
              <a:spLocks noChangeArrowheads="1"/>
            </p:cNvSpPr>
            <p:nvPr/>
          </p:nvSpPr>
          <p:spPr bwMode="auto">
            <a:xfrm>
              <a:off x="4851400" y="4421188"/>
              <a:ext cx="255987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000">
                  <a:solidFill>
                    <a:srgbClr val="000000"/>
                  </a:solidFill>
                </a:rPr>
                <a:t>8</a:t>
              </a:r>
            </a:p>
          </p:txBody>
        </p:sp>
        <p:sp>
          <p:nvSpPr>
            <p:cNvPr id="28745" name="Rectangle 100"/>
            <p:cNvSpPr>
              <a:spLocks noChangeArrowheads="1"/>
            </p:cNvSpPr>
            <p:nvPr/>
          </p:nvSpPr>
          <p:spPr bwMode="auto">
            <a:xfrm>
              <a:off x="6164263" y="2098675"/>
              <a:ext cx="209550" cy="2012950"/>
            </a:xfrm>
            <a:prstGeom prst="rect">
              <a:avLst/>
            </a:prstGeom>
            <a:solidFill>
              <a:srgbClr val="62C260"/>
            </a:solidFill>
            <a:ln w="9525">
              <a:solidFill>
                <a:srgbClr val="62C26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8746" name="AutoShape 101"/>
            <p:cNvSpPr>
              <a:spLocks noChangeArrowheads="1"/>
            </p:cNvSpPr>
            <p:nvPr/>
          </p:nvSpPr>
          <p:spPr bwMode="auto">
            <a:xfrm>
              <a:off x="5881688" y="2224088"/>
              <a:ext cx="282575" cy="188913"/>
            </a:xfrm>
            <a:prstGeom prst="rightArrow">
              <a:avLst>
                <a:gd name="adj1" fmla="val 50000"/>
                <a:gd name="adj2" fmla="val 37395"/>
              </a:avLst>
            </a:prstGeom>
            <a:solidFill>
              <a:srgbClr val="62C260"/>
            </a:solidFill>
            <a:ln w="9525">
              <a:solidFill>
                <a:srgbClr val="00646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8747" name="Rectangle 102"/>
            <p:cNvSpPr>
              <a:spLocks noChangeArrowheads="1"/>
            </p:cNvSpPr>
            <p:nvPr/>
          </p:nvSpPr>
          <p:spPr bwMode="auto">
            <a:xfrm>
              <a:off x="6316663" y="3032125"/>
              <a:ext cx="69850" cy="84138"/>
            </a:xfrm>
            <a:prstGeom prst="rect">
              <a:avLst/>
            </a:prstGeom>
            <a:solidFill>
              <a:srgbClr val="62C26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8748" name="Line 103"/>
            <p:cNvSpPr>
              <a:spLocks noChangeShapeType="1"/>
            </p:cNvSpPr>
            <p:nvPr/>
          </p:nvSpPr>
          <p:spPr bwMode="auto">
            <a:xfrm flipH="1">
              <a:off x="6024563" y="4364038"/>
              <a:ext cx="168433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8749" name="Line 104"/>
            <p:cNvSpPr>
              <a:spLocks noChangeShapeType="1"/>
            </p:cNvSpPr>
            <p:nvPr/>
          </p:nvSpPr>
          <p:spPr bwMode="auto">
            <a:xfrm flipV="1">
              <a:off x="6024563" y="2538413"/>
              <a:ext cx="0" cy="18256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8750" name="Line 105"/>
            <p:cNvSpPr>
              <a:spLocks noChangeShapeType="1"/>
            </p:cNvSpPr>
            <p:nvPr/>
          </p:nvSpPr>
          <p:spPr bwMode="auto">
            <a:xfrm flipH="1">
              <a:off x="5741988" y="4048125"/>
              <a:ext cx="2825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8751" name="Line 106"/>
            <p:cNvSpPr>
              <a:spLocks noChangeShapeType="1"/>
            </p:cNvSpPr>
            <p:nvPr/>
          </p:nvSpPr>
          <p:spPr bwMode="auto">
            <a:xfrm flipH="1">
              <a:off x="5741988" y="2538413"/>
              <a:ext cx="2825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8752" name="Text Box 107"/>
            <p:cNvSpPr txBox="1">
              <a:spLocks noChangeArrowheads="1"/>
            </p:cNvSpPr>
            <p:nvPr/>
          </p:nvSpPr>
          <p:spPr bwMode="auto">
            <a:xfrm>
              <a:off x="6630988" y="4175125"/>
              <a:ext cx="933193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000">
                  <a:solidFill>
                    <a:srgbClr val="000000"/>
                  </a:solidFill>
                </a:rPr>
                <a:t>read address</a:t>
              </a:r>
            </a:p>
          </p:txBody>
        </p:sp>
        <p:sp>
          <p:nvSpPr>
            <p:cNvPr id="28753" name="AutoShape 108"/>
            <p:cNvSpPr>
              <a:spLocks noChangeArrowheads="1"/>
            </p:cNvSpPr>
            <p:nvPr/>
          </p:nvSpPr>
          <p:spPr bwMode="auto">
            <a:xfrm>
              <a:off x="5811838" y="3733800"/>
              <a:ext cx="352425" cy="188913"/>
            </a:xfrm>
            <a:prstGeom prst="rightArrow">
              <a:avLst>
                <a:gd name="adj1" fmla="val 50000"/>
                <a:gd name="adj2" fmla="val 46639"/>
              </a:avLst>
            </a:prstGeom>
            <a:solidFill>
              <a:srgbClr val="62C260"/>
            </a:solidFill>
            <a:ln w="9525">
              <a:solidFill>
                <a:srgbClr val="00646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8754" name="Text Box 110"/>
            <p:cNvSpPr txBox="1">
              <a:spLocks noChangeArrowheads="1"/>
            </p:cNvSpPr>
            <p:nvPr/>
          </p:nvSpPr>
          <p:spPr bwMode="auto">
            <a:xfrm rot="16200000">
              <a:off x="3735389" y="2824878"/>
              <a:ext cx="761997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000">
                  <a:solidFill>
                    <a:srgbClr val="000000"/>
                  </a:solidFill>
                </a:rPr>
                <a:t>remainder</a:t>
              </a:r>
            </a:p>
          </p:txBody>
        </p:sp>
      </p:grpSp>
      <p:sp>
        <p:nvSpPr>
          <p:cNvPr id="28680" name="TextBox 115"/>
          <p:cNvSpPr txBox="1">
            <a:spLocks noChangeArrowheads="1"/>
          </p:cNvSpPr>
          <p:nvPr/>
        </p:nvSpPr>
        <p:spPr bwMode="auto">
          <a:xfrm>
            <a:off x="152400" y="2743201"/>
            <a:ext cx="14478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</a:rPr>
              <a:t>from </a:t>
            </a:r>
            <a:r>
              <a:rPr lang="en-US" sz="2000" dirty="0" err="1">
                <a:solidFill>
                  <a:srgbClr val="000000"/>
                </a:solidFill>
              </a:rPr>
              <a:t>unpacker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209800" y="762001"/>
            <a:ext cx="525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(no zero suppression)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38200" y="-76200"/>
            <a:ext cx="7772400" cy="838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>
                <a:solidFill>
                  <a:srgbClr val="000000"/>
                </a:solidFill>
              </a:rPr>
              <a:t>Dead time calculation - </a:t>
            </a:r>
            <a:r>
              <a:rPr lang="en-US" sz="2667" dirty="0" smtClean="0">
                <a:solidFill>
                  <a:srgbClr val="000000"/>
                </a:solidFill>
              </a:rPr>
              <a:t>no zero suppression </a:t>
            </a:r>
          </a:p>
        </p:txBody>
      </p:sp>
      <p:graphicFrame>
        <p:nvGraphicFramePr>
          <p:cNvPr id="5" name="Chart 4"/>
          <p:cNvGraphicFramePr/>
          <p:nvPr/>
        </p:nvGraphicFramePr>
        <p:xfrm>
          <a:off x="1771651" y="939801"/>
          <a:ext cx="5600700" cy="497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38200" y="-101600"/>
            <a:ext cx="7772400" cy="914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>
                <a:solidFill>
                  <a:srgbClr val="000000"/>
                </a:solidFill>
              </a:rPr>
              <a:t>Dead time calculations – </a:t>
            </a:r>
            <a:r>
              <a:rPr lang="en-US" sz="2667" dirty="0" smtClean="0">
                <a:solidFill>
                  <a:srgbClr val="000000"/>
                </a:solidFill>
              </a:rPr>
              <a:t>zero suppression</a:t>
            </a:r>
          </a:p>
        </p:txBody>
      </p:sp>
      <p:graphicFrame>
        <p:nvGraphicFramePr>
          <p:cNvPr id="4" name="Chart 3"/>
          <p:cNvGraphicFramePr/>
          <p:nvPr/>
        </p:nvGraphicFramePr>
        <p:xfrm>
          <a:off x="1771651" y="1216153"/>
          <a:ext cx="5600700" cy="497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590800" y="685801"/>
            <a:ext cx="3657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3 % occupancy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75000"/>
              </a:lnSpc>
            </a:pPr>
            <a:r>
              <a:rPr lang="en-US" dirty="0" smtClean="0">
                <a:solidFill>
                  <a:srgbClr val="000000"/>
                </a:solidFill>
              </a:rPr>
              <a:t>Status: slave FPGA</a:t>
            </a:r>
          </a:p>
        </p:txBody>
      </p:sp>
      <p:sp>
        <p:nvSpPr>
          <p:cNvPr id="2970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000000"/>
                </a:solidFill>
              </a:rPr>
              <a:t>Components chosen</a:t>
            </a:r>
          </a:p>
          <a:p>
            <a:pPr lvl="1" eaLnBrk="1" hangingPunct="1"/>
            <a:r>
              <a:rPr lang="en-US" sz="2000" dirty="0" err="1" smtClean="0">
                <a:solidFill>
                  <a:schemeClr val="tx2"/>
                </a:solidFill>
              </a:rPr>
              <a:t>Altera</a:t>
            </a:r>
            <a:r>
              <a:rPr lang="en-US" sz="2000" dirty="0" smtClean="0">
                <a:solidFill>
                  <a:schemeClr val="tx2"/>
                </a:solidFill>
              </a:rPr>
              <a:t> Cyclone III EP3C55</a:t>
            </a:r>
          </a:p>
          <a:p>
            <a:pPr eaLnBrk="1" hangingPunct="1">
              <a:lnSpc>
                <a:spcPct val="150000"/>
              </a:lnSpc>
            </a:pPr>
            <a:r>
              <a:rPr lang="en-US" dirty="0" smtClean="0">
                <a:solidFill>
                  <a:srgbClr val="000000"/>
                </a:solidFill>
              </a:rPr>
              <a:t>FPGA code largely finished</a:t>
            </a:r>
          </a:p>
          <a:p>
            <a:pPr lvl="1" eaLnBrk="1" hangingPunct="1"/>
            <a:r>
              <a:rPr lang="en-US" sz="2000" dirty="0" smtClean="0">
                <a:solidFill>
                  <a:schemeClr val="tx2"/>
                </a:solidFill>
              </a:rPr>
              <a:t>Functional simulations complete</a:t>
            </a:r>
          </a:p>
          <a:p>
            <a:pPr lvl="1" eaLnBrk="1" hangingPunct="1"/>
            <a:r>
              <a:rPr lang="en-US" sz="2000" dirty="0" smtClean="0">
                <a:solidFill>
                  <a:schemeClr val="tx2"/>
                </a:solidFill>
              </a:rPr>
              <a:t>Post P&amp;R done for subsystems</a:t>
            </a:r>
          </a:p>
          <a:p>
            <a:pPr lvl="1" eaLnBrk="1" hangingPunct="1"/>
            <a:r>
              <a:rPr lang="en-US" sz="2000" dirty="0" smtClean="0">
                <a:solidFill>
                  <a:schemeClr val="tx2"/>
                </a:solidFill>
              </a:rPr>
              <a:t>Full place and route in progress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Status: ladder board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562600"/>
          </a:xfrm>
        </p:spPr>
        <p:txBody>
          <a:bodyPr/>
          <a:lstStyle/>
          <a:p>
            <a:r>
              <a:rPr lang="en-US" dirty="0" smtClean="0"/>
              <a:t>Analog</a:t>
            </a:r>
          </a:p>
          <a:p>
            <a:pPr lvl="1">
              <a:buFont typeface="Wingdings" charset="2"/>
              <a:buChar char="ü"/>
            </a:pPr>
            <a:r>
              <a:rPr lang="en-US" sz="1800" dirty="0" smtClean="0">
                <a:solidFill>
                  <a:schemeClr val="tx2"/>
                </a:solidFill>
              </a:rPr>
              <a:t>Level shifter (</a:t>
            </a:r>
            <a:r>
              <a:rPr lang="en-US" sz="1800" dirty="0" err="1" smtClean="0">
                <a:solidFill>
                  <a:schemeClr val="tx2"/>
                </a:solidFill>
              </a:rPr>
              <a:t>mux</a:t>
            </a:r>
            <a:r>
              <a:rPr lang="en-US" sz="1800" dirty="0" smtClean="0">
                <a:solidFill>
                  <a:schemeClr val="tx2"/>
                </a:solidFill>
              </a:rPr>
              <a:t> replacement)</a:t>
            </a:r>
          </a:p>
          <a:p>
            <a:pPr lvl="1">
              <a:buFont typeface="Wingdings" charset="2"/>
              <a:buChar char="ü"/>
            </a:pPr>
            <a:r>
              <a:rPr lang="en-US" sz="1800" dirty="0" smtClean="0">
                <a:solidFill>
                  <a:schemeClr val="tx2"/>
                </a:solidFill>
              </a:rPr>
              <a:t>Serial ADC (16 inputs instead of 1)</a:t>
            </a:r>
          </a:p>
          <a:p>
            <a:r>
              <a:rPr lang="en-US" dirty="0" smtClean="0"/>
              <a:t>Digital</a:t>
            </a:r>
          </a:p>
          <a:p>
            <a:pPr lvl="1">
              <a:buFont typeface="Wingdings" charset="2"/>
              <a:buChar char="ü"/>
            </a:pPr>
            <a:r>
              <a:rPr lang="en-US" sz="1800" dirty="0" smtClean="0">
                <a:solidFill>
                  <a:schemeClr val="tx2"/>
                </a:solidFill>
              </a:rPr>
              <a:t>Serial ADC</a:t>
            </a:r>
          </a:p>
          <a:p>
            <a:pPr lvl="1">
              <a:buFont typeface="Wingdings" charset="2"/>
              <a:buChar char="ü"/>
            </a:pPr>
            <a:r>
              <a:rPr lang="en-US" sz="1800" dirty="0" smtClean="0">
                <a:solidFill>
                  <a:schemeClr val="tx2"/>
                </a:solidFill>
              </a:rPr>
              <a:t>Event control</a:t>
            </a:r>
          </a:p>
          <a:p>
            <a:pPr lvl="1">
              <a:buFont typeface="Wingdings" charset="2"/>
              <a:buChar char="ü"/>
            </a:pPr>
            <a:r>
              <a:rPr lang="en-US" sz="1800" dirty="0" smtClean="0">
                <a:solidFill>
                  <a:schemeClr val="tx2"/>
                </a:solidFill>
              </a:rPr>
              <a:t>Data packer</a:t>
            </a:r>
          </a:p>
          <a:p>
            <a:pPr lvl="1">
              <a:buFont typeface="Wingdings" charset="2"/>
              <a:buChar char="ü"/>
            </a:pPr>
            <a:r>
              <a:rPr lang="en-US" sz="1800" dirty="0" err="1" smtClean="0">
                <a:solidFill>
                  <a:schemeClr val="tx2"/>
                </a:solidFill>
              </a:rPr>
              <a:t>SerDes</a:t>
            </a:r>
            <a:endParaRPr lang="en-US" sz="1800" dirty="0" smtClean="0">
              <a:solidFill>
                <a:schemeClr val="tx2"/>
              </a:solidFill>
            </a:endParaRPr>
          </a:p>
          <a:p>
            <a:pPr lvl="1">
              <a:buFont typeface="Wingdings" charset="2"/>
              <a:buChar char="ü"/>
            </a:pPr>
            <a:r>
              <a:rPr lang="en-US" sz="1800" dirty="0" smtClean="0">
                <a:solidFill>
                  <a:schemeClr val="tx2"/>
                </a:solidFill>
              </a:rPr>
              <a:t>GBIC</a:t>
            </a:r>
          </a:p>
          <a:p>
            <a:pPr lvl="1">
              <a:buFont typeface="Wingdings" charset="2"/>
              <a:buChar char="ü"/>
            </a:pPr>
            <a:r>
              <a:rPr lang="en-US" sz="1800" dirty="0" smtClean="0">
                <a:solidFill>
                  <a:schemeClr val="tx2"/>
                </a:solidFill>
              </a:rPr>
              <a:t>4 temperature monitors</a:t>
            </a:r>
          </a:p>
          <a:p>
            <a:pPr lvl="1">
              <a:buFont typeface="Wingdings" charset="2"/>
              <a:buChar char="ü"/>
            </a:pPr>
            <a:r>
              <a:rPr lang="en-US" sz="1800" dirty="0" smtClean="0">
                <a:solidFill>
                  <a:schemeClr val="tx2"/>
                </a:solidFill>
              </a:rPr>
              <a:t>Slow control (JTAG)</a:t>
            </a:r>
          </a:p>
          <a:p>
            <a:pPr lvl="1">
              <a:buFont typeface="Wingdings" charset="2"/>
              <a:buChar char="ü"/>
            </a:pPr>
            <a:r>
              <a:rPr lang="en-US" sz="1800" dirty="0" smtClean="0">
                <a:solidFill>
                  <a:schemeClr val="tx2"/>
                </a:solidFill>
              </a:rPr>
              <a:t>Debug (USB interface)</a:t>
            </a:r>
          </a:p>
          <a:p>
            <a:r>
              <a:rPr lang="en-US" dirty="0" smtClean="0"/>
              <a:t>Status - layout of PCB complete</a:t>
            </a:r>
          </a:p>
          <a:p>
            <a:pPr lvl="1"/>
            <a:endParaRPr lang="en-US" dirty="0" smtClean="0"/>
          </a:p>
          <a:p>
            <a:pPr>
              <a:buFont typeface="Courier New"/>
              <a:buChar char="o"/>
            </a:pPr>
            <a:endParaRPr lang="en-US" dirty="0" smtClean="0"/>
          </a:p>
          <a:p>
            <a:pPr lvl="1">
              <a:buFont typeface="Courier New"/>
              <a:buChar char="o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Ladder board PCB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352800" y="5481937"/>
            <a:ext cx="259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Flex circuit layer</a:t>
            </a:r>
            <a:endParaRPr lang="en-US" dirty="0">
              <a:solidFill>
                <a:srgbClr val="FF6600"/>
              </a:solidFill>
            </a:endParaRPr>
          </a:p>
        </p:txBody>
      </p:sp>
      <p:pic>
        <p:nvPicPr>
          <p:cNvPr id="14" name="Content Placeholder 13" descr="ladder_presentation.png"/>
          <p:cNvPicPr>
            <a:picLocks noGrp="1" noChangeAspect="1"/>
          </p:cNvPicPr>
          <p:nvPr>
            <p:ph idx="1"/>
          </p:nvPr>
        </p:nvPicPr>
        <p:blipFill>
          <a:blip r:embed="rId3"/>
          <a:srcRect l="-36518" r="-36518"/>
          <a:stretch>
            <a:fillRect/>
          </a:stretch>
        </p:blipFill>
        <p:spPr>
          <a:xfrm>
            <a:off x="457200" y="838201"/>
            <a:ext cx="8229600" cy="4525963"/>
          </a:xfrm>
        </p:spPr>
      </p:pic>
      <p:cxnSp>
        <p:nvCxnSpPr>
          <p:cNvPr id="5" name="Straight Arrow Connector 4"/>
          <p:cNvCxnSpPr/>
          <p:nvPr/>
        </p:nvCxnSpPr>
        <p:spPr>
          <a:xfrm rot="5400000" flipH="1" flipV="1">
            <a:off x="4876804" y="4800604"/>
            <a:ext cx="1142995" cy="228601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0"/>
          <p:cNvGrpSpPr/>
          <p:nvPr/>
        </p:nvGrpSpPr>
        <p:grpSpPr>
          <a:xfrm>
            <a:off x="144096" y="990600"/>
            <a:ext cx="9035821" cy="5425481"/>
            <a:chOff x="144094" y="381000"/>
            <a:chExt cx="9081521" cy="5807557"/>
          </a:xfrm>
        </p:grpSpPr>
        <p:grpSp>
          <p:nvGrpSpPr>
            <p:cNvPr id="3" name="Group 41"/>
            <p:cNvGrpSpPr/>
            <p:nvPr/>
          </p:nvGrpSpPr>
          <p:grpSpPr>
            <a:xfrm>
              <a:off x="144094" y="381000"/>
              <a:ext cx="8892253" cy="5791200"/>
              <a:chOff x="144094" y="1066800"/>
              <a:chExt cx="8892253" cy="5791200"/>
            </a:xfrm>
          </p:grpSpPr>
          <p:grpSp>
            <p:nvGrpSpPr>
              <p:cNvPr id="4" name="Group 22"/>
              <p:cNvGrpSpPr/>
              <p:nvPr/>
            </p:nvGrpSpPr>
            <p:grpSpPr>
              <a:xfrm>
                <a:off x="152400" y="1066800"/>
                <a:ext cx="8883947" cy="5791200"/>
                <a:chOff x="152400" y="914400"/>
                <a:chExt cx="8883947" cy="5791200"/>
              </a:xfrm>
            </p:grpSpPr>
            <p:pic>
              <p:nvPicPr>
                <p:cNvPr id="1026" name="Picture 2" descr="C:\Users\ECAnderssen_local\Desktop\Figures Integration\STAR HALL 3D_Zoom_1.jpg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152400" y="914400"/>
                  <a:ext cx="8883947" cy="5791200"/>
                </a:xfrm>
                <a:prstGeom prst="rect">
                  <a:avLst/>
                </a:prstGeom>
                <a:noFill/>
              </p:spPr>
            </p:pic>
            <p:sp>
              <p:nvSpPr>
                <p:cNvPr id="5" name="Oval 4"/>
                <p:cNvSpPr/>
                <p:nvPr/>
              </p:nvSpPr>
              <p:spPr>
                <a:xfrm>
                  <a:off x="4953000" y="990600"/>
                  <a:ext cx="4038600" cy="2667000"/>
                </a:xfrm>
                <a:prstGeom prst="ellipse">
                  <a:avLst/>
                </a:prstGeom>
                <a:blipFill>
                  <a:blip r:embed="rId4" cstate="print"/>
                  <a:stretch>
                    <a:fillRect/>
                  </a:stretch>
                </a:blip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n>
                      <a:solidFill>
                        <a:srgbClr val="FF0000"/>
                      </a:solidFill>
                    </a:ln>
                    <a:noFill/>
                  </a:endParaRPr>
                </a:p>
              </p:txBody>
            </p:sp>
            <p:sp>
              <p:nvSpPr>
                <p:cNvPr id="6" name="Oval 5"/>
                <p:cNvSpPr/>
                <p:nvPr/>
              </p:nvSpPr>
              <p:spPr>
                <a:xfrm>
                  <a:off x="3581400" y="3124200"/>
                  <a:ext cx="1676400" cy="1066800"/>
                </a:xfrm>
                <a:prstGeom prst="ellipse">
                  <a:avLst/>
                </a:prstGeom>
                <a:noFill/>
                <a:ln w="127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n>
                      <a:solidFill>
                        <a:srgbClr val="FF0000"/>
                      </a:solidFill>
                    </a:ln>
                    <a:noFill/>
                  </a:endParaRPr>
                </a:p>
              </p:txBody>
            </p:sp>
            <p:cxnSp>
              <p:nvCxnSpPr>
                <p:cNvPr id="8" name="Straight Arrow Connector 7"/>
                <p:cNvCxnSpPr/>
                <p:nvPr/>
              </p:nvCxnSpPr>
              <p:spPr>
                <a:xfrm rot="5400000">
                  <a:off x="3657600" y="1905000"/>
                  <a:ext cx="1524000" cy="1371600"/>
                </a:xfrm>
                <a:prstGeom prst="straightConnector1">
                  <a:avLst/>
                </a:prstGeom>
                <a:ln w="12700">
                  <a:solidFill>
                    <a:srgbClr val="FF0000"/>
                  </a:solidFill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Arrow Connector 13"/>
                <p:cNvCxnSpPr/>
                <p:nvPr/>
              </p:nvCxnSpPr>
              <p:spPr>
                <a:xfrm rot="10800000" flipV="1">
                  <a:off x="4572000" y="3581400"/>
                  <a:ext cx="3124200" cy="609600"/>
                </a:xfrm>
                <a:prstGeom prst="straightConnector1">
                  <a:avLst/>
                </a:prstGeom>
                <a:ln w="12700">
                  <a:solidFill>
                    <a:srgbClr val="FF0000"/>
                  </a:solidFill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4" name="Rectangle 23"/>
              <p:cNvSpPr/>
              <p:nvPr/>
            </p:nvSpPr>
            <p:spPr>
              <a:xfrm>
                <a:off x="4364638" y="4981977"/>
                <a:ext cx="1197962" cy="652530"/>
              </a:xfrm>
              <a:prstGeom prst="rect">
                <a:avLst/>
              </a:prstGeom>
              <a:solidFill>
                <a:srgbClr val="FFFFFF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smtClean="0"/>
                  <a:t>TPC</a:t>
                </a:r>
              </a:p>
              <a:p>
                <a:pPr algn="ctr"/>
                <a:r>
                  <a:rPr lang="en-US" sz="2000" dirty="0" smtClean="0"/>
                  <a:t>Volume</a:t>
                </a:r>
                <a:endParaRPr lang="en-US" sz="2000" dirty="0"/>
              </a:p>
            </p:txBody>
          </p:sp>
          <p:sp>
            <p:nvSpPr>
              <p:cNvPr id="28" name="Rectangle 27"/>
              <p:cNvSpPr/>
              <p:nvPr/>
            </p:nvSpPr>
            <p:spPr>
              <a:xfrm rot="19935684">
                <a:off x="144094" y="3670563"/>
                <a:ext cx="1824767" cy="128485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  <a:scene3d>
                  <a:camera prst="isometricOffAxis1Right"/>
                  <a:lightRig rig="threePt" dir="t"/>
                </a:scene3d>
              </a:bodyPr>
              <a:lstStyle/>
              <a:p>
                <a:pPr algn="ctr"/>
                <a:r>
                  <a:rPr lang="en-US" sz="2400" b="1" cap="none" spc="0" dirty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rPr>
                  <a:t>Magnet </a:t>
                </a:r>
              </a:p>
              <a:p>
                <a:pPr algn="ctr"/>
                <a:r>
                  <a:rPr lang="en-US" sz="2400" b="1" dirty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rPr>
                  <a:t>Return Iron</a:t>
                </a:r>
                <a:endParaRPr lang="en-US" sz="2400" b="1" cap="none" spc="0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 rot="1695205">
                <a:off x="1725235" y="5680743"/>
                <a:ext cx="2293751" cy="494177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  <a:scene3d>
                  <a:camera prst="isometricOffAxis1Right"/>
                  <a:lightRig rig="threePt" dir="t"/>
                </a:scene3d>
              </a:bodyPr>
              <a:lstStyle/>
              <a:p>
                <a:pPr algn="ctr"/>
                <a:r>
                  <a:rPr lang="en-US" sz="2400" b="1" cap="none" spc="0" dirty="0" smtClean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</a:rPr>
                  <a:t>Solenoid</a:t>
                </a:r>
                <a:endParaRPr lang="en-US" sz="2400" b="1" cap="none" spc="0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endParaRPr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2422028" y="1944469"/>
                <a:ext cx="2091367" cy="7577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000" dirty="0" smtClean="0">
                    <a:solidFill>
                      <a:schemeClr val="bg1"/>
                    </a:solidFill>
                  </a:rPr>
                  <a:t>IFC</a:t>
                </a:r>
              </a:p>
              <a:p>
                <a:pPr algn="ctr"/>
                <a:r>
                  <a:rPr lang="en-US" sz="2000" dirty="0" smtClean="0">
                    <a:solidFill>
                      <a:schemeClr val="bg1"/>
                    </a:solidFill>
                  </a:rPr>
                  <a:t>Inner Field Cage</a:t>
                </a:r>
                <a:endParaRPr lang="en-US" sz="2000" dirty="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41" name="Straight Arrow Connector 40"/>
              <p:cNvCxnSpPr>
                <a:stCxn id="39" idx="2"/>
              </p:cNvCxnSpPr>
              <p:nvPr/>
            </p:nvCxnSpPr>
            <p:spPr>
              <a:xfrm rot="5400000">
                <a:off x="3275461" y="2703348"/>
                <a:ext cx="193394" cy="191110"/>
              </a:xfrm>
              <a:prstGeom prst="straightConnector1">
                <a:avLst/>
              </a:prstGeom>
              <a:ln>
                <a:solidFill>
                  <a:schemeClr val="tx2">
                    <a:lumMod val="20000"/>
                    <a:lumOff val="80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3" name="TextBox 42"/>
            <p:cNvSpPr txBox="1"/>
            <p:nvPr/>
          </p:nvSpPr>
          <p:spPr>
            <a:xfrm>
              <a:off x="8077200" y="1066800"/>
              <a:ext cx="662627" cy="988353"/>
            </a:xfrm>
            <a:prstGeom prst="rect">
              <a:avLst/>
            </a:prstGeom>
            <a:solidFill>
              <a:srgbClr val="FFFFFF">
                <a:alpha val="58824"/>
              </a:srgbClr>
            </a:solidFill>
          </p:spPr>
          <p:txBody>
            <a:bodyPr wrap="none" rtlCol="0" anchor="ctr">
              <a:spAutoFit/>
            </a:bodyPr>
            <a:lstStyle/>
            <a:p>
              <a:r>
                <a:rPr lang="en-US" sz="1800" dirty="0" smtClean="0"/>
                <a:t>SSD</a:t>
              </a:r>
            </a:p>
            <a:p>
              <a:r>
                <a:rPr lang="en-US" sz="1800" dirty="0" smtClean="0"/>
                <a:t>IST</a:t>
              </a:r>
            </a:p>
            <a:p>
              <a:r>
                <a:rPr lang="en-US" sz="1800" dirty="0" smtClean="0"/>
                <a:t>PXL</a:t>
              </a:r>
              <a:endParaRPr lang="en-US" sz="1800" dirty="0"/>
            </a:p>
          </p:txBody>
        </p:sp>
        <p:cxnSp>
          <p:nvCxnSpPr>
            <p:cNvPr id="45" name="Straight Arrow Connector 44"/>
            <p:cNvCxnSpPr/>
            <p:nvPr/>
          </p:nvCxnSpPr>
          <p:spPr>
            <a:xfrm rot="10800000" flipV="1">
              <a:off x="7315200" y="1219200"/>
              <a:ext cx="762000" cy="152400"/>
            </a:xfrm>
            <a:prstGeom prst="straightConnector1">
              <a:avLst/>
            </a:prstGeom>
            <a:ln>
              <a:solidFill>
                <a:srgbClr val="FFFF00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/>
            <p:cNvCxnSpPr>
              <a:stCxn id="43" idx="1"/>
            </p:cNvCxnSpPr>
            <p:nvPr/>
          </p:nvCxnSpPr>
          <p:spPr>
            <a:xfrm rot="10800000" flipV="1">
              <a:off x="7162803" y="1560977"/>
              <a:ext cx="914398" cy="115422"/>
            </a:xfrm>
            <a:prstGeom prst="straightConnector1">
              <a:avLst/>
            </a:prstGeom>
            <a:ln>
              <a:solidFill>
                <a:srgbClr val="FFFF00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/>
            <p:cNvCxnSpPr/>
            <p:nvPr/>
          </p:nvCxnSpPr>
          <p:spPr>
            <a:xfrm rot="10800000" flipV="1">
              <a:off x="6934200" y="1828802"/>
              <a:ext cx="1143000" cy="152398"/>
            </a:xfrm>
            <a:prstGeom prst="straightConnector1">
              <a:avLst/>
            </a:prstGeom>
            <a:ln>
              <a:solidFill>
                <a:srgbClr val="FFFF00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Rectangle 54"/>
            <p:cNvSpPr/>
            <p:nvPr/>
          </p:nvSpPr>
          <p:spPr>
            <a:xfrm rot="1282124">
              <a:off x="1006421" y="5250903"/>
              <a:ext cx="1285585" cy="62595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200" b="1" cap="none" spc="0" dirty="0" smtClean="0">
                  <a:ln w="18000">
                    <a:solidFill>
                      <a:schemeClr val="accent2">
                        <a:satMod val="140000"/>
                      </a:schemeClr>
                    </a:solidFill>
                    <a:prstDash val="solid"/>
                    <a:miter lim="800000"/>
                  </a:ln>
                  <a:noFill/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</a:rPr>
                <a:t>EAST</a:t>
              </a:r>
              <a:endParaRPr lang="en-US" sz="3200" b="1" cap="none" spc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56" name="Rectangle 55"/>
            <p:cNvSpPr/>
            <p:nvPr/>
          </p:nvSpPr>
          <p:spPr>
            <a:xfrm>
              <a:off x="7848599" y="5562600"/>
              <a:ext cx="1377016" cy="62595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200" b="1" cap="none" spc="0" dirty="0" smtClean="0">
                  <a:ln w="18000">
                    <a:solidFill>
                      <a:schemeClr val="accent2">
                        <a:satMod val="140000"/>
                      </a:schemeClr>
                    </a:solidFill>
                    <a:prstDash val="solid"/>
                    <a:miter lim="800000"/>
                  </a:ln>
                  <a:noFill/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</a:rPr>
                <a:t>WEST</a:t>
              </a:r>
              <a:endParaRPr lang="en-US" sz="3200" b="1" cap="none" spc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 rot="1380863">
              <a:off x="5020331" y="3623292"/>
              <a:ext cx="663783" cy="293131"/>
            </a:xfrm>
            <a:prstGeom prst="ellipse">
              <a:avLst/>
            </a:prstGeom>
            <a:solidFill>
              <a:srgbClr val="FFFFFF">
                <a:alpha val="43137"/>
              </a:srgbClr>
            </a:solidFill>
          </p:spPr>
          <p:txBody>
            <a:bodyPr wrap="square" rtlCol="0">
              <a:noAutofit/>
            </a:bodyPr>
            <a:lstStyle/>
            <a:p>
              <a:pPr algn="ctr"/>
              <a:r>
                <a:rPr lang="en-US" sz="1000" dirty="0" smtClean="0">
                  <a:latin typeface="Arial" pitchFamily="34" charset="0"/>
                  <a:cs typeface="Arial" pitchFamily="34" charset="0"/>
                </a:rPr>
                <a:t>FGT</a:t>
              </a:r>
              <a:endParaRPr lang="en-US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6514424" y="533400"/>
              <a:ext cx="1066800" cy="3810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p:spPr>
          <p:txBody>
            <a:bodyPr wrap="square" rtlCol="0" anchor="ctr" anchorCtr="1">
              <a:noAutofit/>
            </a:bodyPr>
            <a:lstStyle/>
            <a:p>
              <a:pPr algn="ctr"/>
              <a:r>
                <a:rPr lang="en-US" sz="1800" dirty="0" smtClean="0"/>
                <a:t>HFT</a:t>
              </a:r>
              <a:endParaRPr lang="en-US" sz="1800" dirty="0"/>
            </a:p>
          </p:txBody>
        </p:sp>
      </p:grpSp>
      <p:sp>
        <p:nvSpPr>
          <p:cNvPr id="62" name="Title 61"/>
          <p:cNvSpPr>
            <a:spLocks noGrp="1"/>
          </p:cNvSpPr>
          <p:nvPr>
            <p:ph type="title"/>
          </p:nvPr>
        </p:nvSpPr>
        <p:spPr>
          <a:xfrm>
            <a:off x="228600" y="-76200"/>
            <a:ext cx="8763000" cy="8382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HFT components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Status: documentation</a:t>
            </a:r>
            <a:endParaRPr lang="en-US" dirty="0"/>
          </a:p>
        </p:txBody>
      </p:sp>
      <p:pic>
        <p:nvPicPr>
          <p:cNvPr id="5" name="Picture 4" descr="star_ssdU_v08_p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2590800" y="685800"/>
            <a:ext cx="4475018" cy="57911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2286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000000"/>
                </a:solidFill>
              </a:rPr>
              <a:t>Testing road map</a:t>
            </a:r>
          </a:p>
        </p:txBody>
      </p:sp>
      <p:sp>
        <p:nvSpPr>
          <p:cNvPr id="35843" name="Content Placeholder 5"/>
          <p:cNvSpPr>
            <a:spLocks noGrp="1"/>
          </p:cNvSpPr>
          <p:nvPr>
            <p:ph idx="1"/>
          </p:nvPr>
        </p:nvSpPr>
        <p:spPr>
          <a:xfrm>
            <a:off x="685800" y="1371600"/>
            <a:ext cx="7772400" cy="4724400"/>
          </a:xfrm>
        </p:spPr>
        <p:txBody>
          <a:bodyPr/>
          <a:lstStyle/>
          <a:p>
            <a:r>
              <a:rPr lang="en-US" sz="2800" dirty="0" smtClean="0">
                <a:solidFill>
                  <a:srgbClr val="000000"/>
                </a:solidFill>
              </a:rPr>
              <a:t>Ladder board standalone test </a:t>
            </a:r>
          </a:p>
          <a:p>
            <a:pPr lvl="1"/>
            <a:r>
              <a:rPr lang="en-US" sz="1600" dirty="0" smtClean="0">
                <a:solidFill>
                  <a:srgbClr val="1F497D"/>
                </a:solidFill>
              </a:rPr>
              <a:t>JTAG header to program FPGA for testing</a:t>
            </a:r>
          </a:p>
          <a:p>
            <a:pPr lvl="1"/>
            <a:r>
              <a:rPr lang="en-US" sz="1600" dirty="0" smtClean="0">
                <a:solidFill>
                  <a:srgbClr val="1F497D"/>
                </a:solidFill>
              </a:rPr>
              <a:t>Use USB interface to verify/correct FPGA behavior up to </a:t>
            </a:r>
            <a:r>
              <a:rPr lang="en-US" sz="1600" dirty="0" err="1" smtClean="0">
                <a:solidFill>
                  <a:srgbClr val="1F497D"/>
                </a:solidFill>
              </a:rPr>
              <a:t>serdes</a:t>
            </a:r>
            <a:endParaRPr lang="en-US" sz="1600" dirty="0" smtClean="0">
              <a:solidFill>
                <a:srgbClr val="1F497D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rgbClr val="000000"/>
                </a:solidFill>
              </a:rPr>
              <a:t>RDO standalone test </a:t>
            </a:r>
          </a:p>
          <a:p>
            <a:pPr lvl="1"/>
            <a:r>
              <a:rPr lang="en-US" sz="1600" dirty="0" smtClean="0">
                <a:solidFill>
                  <a:srgbClr val="1F497D"/>
                </a:solidFill>
              </a:rPr>
              <a:t>VME interface to program, probe master, slaves</a:t>
            </a:r>
          </a:p>
          <a:p>
            <a:pPr lvl="1"/>
            <a:r>
              <a:rPr lang="en-US" sz="1600" dirty="0" smtClean="0">
                <a:solidFill>
                  <a:srgbClr val="1F497D"/>
                </a:solidFill>
              </a:rPr>
              <a:t>Use user-defined JTAG to verify, debug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rgbClr val="000000"/>
                </a:solidFill>
              </a:rPr>
              <a:t>Integrate ladder, RDO with fiber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rgbClr val="000000"/>
                </a:solidFill>
              </a:rPr>
              <a:t>Entire system can be tested w/o DAQ PC</a:t>
            </a:r>
          </a:p>
          <a:p>
            <a:pPr lvl="1"/>
            <a:r>
              <a:rPr lang="en-US" sz="1600" dirty="0" smtClean="0">
                <a:solidFill>
                  <a:srgbClr val="1F497D"/>
                </a:solidFill>
              </a:rPr>
              <a:t>Use VME to communicate with master FPGA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SSD mounting</a:t>
            </a:r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767863"/>
            <a:ext cx="7620000" cy="5544038"/>
          </a:xfrm>
          <a:prstGeom prst="rect">
            <a:avLst/>
          </a:prstGeom>
        </p:spPr>
      </p:pic>
      <p:pic>
        <p:nvPicPr>
          <p:cNvPr id="22" name="Picture 21" descr="shingling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7202" y="1066801"/>
            <a:ext cx="3428999" cy="2001602"/>
          </a:xfrm>
          <a:prstGeom prst="rect">
            <a:avLst/>
          </a:prstGeom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SSD ladder arrangement</a:t>
            </a:r>
            <a:endParaRPr lang="en-US" dirty="0"/>
          </a:p>
        </p:txBody>
      </p:sp>
      <p:pic>
        <p:nvPicPr>
          <p:cNvPr id="4" name="Picture 3" descr="shinglin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1" y="1143000"/>
            <a:ext cx="7717023" cy="4504644"/>
          </a:xfrm>
          <a:prstGeom prst="rect">
            <a:avLst/>
          </a:prstGeom>
          <a:ln w="38100" cmpd="dbl">
            <a:solidFill>
              <a:schemeClr val="tx2"/>
            </a:solidFill>
          </a:ln>
        </p:spPr>
      </p:pic>
      <p:cxnSp>
        <p:nvCxnSpPr>
          <p:cNvPr id="6" name="Straight Arrow Connector 5"/>
          <p:cNvCxnSpPr/>
          <p:nvPr/>
        </p:nvCxnSpPr>
        <p:spPr>
          <a:xfrm rot="16200000" flipV="1">
            <a:off x="3086100" y="4000500"/>
            <a:ext cx="914400" cy="83820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971800" y="4800600"/>
            <a:ext cx="205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tx2"/>
                </a:solidFill>
              </a:rPr>
              <a:t>Cooling plenum</a:t>
            </a:r>
            <a:endParaRPr lang="en-US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itle 6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SSD services</a:t>
            </a:r>
            <a:endParaRPr lang="en-US" dirty="0"/>
          </a:p>
        </p:txBody>
      </p:sp>
      <p:grpSp>
        <p:nvGrpSpPr>
          <p:cNvPr id="99" name="Group 98"/>
          <p:cNvGrpSpPr/>
          <p:nvPr/>
        </p:nvGrpSpPr>
        <p:grpSpPr>
          <a:xfrm>
            <a:off x="-2605" y="767865"/>
            <a:ext cx="9106100" cy="5495180"/>
            <a:chOff x="-2605" y="767865"/>
            <a:chExt cx="9106100" cy="5495180"/>
          </a:xfrm>
        </p:grpSpPr>
        <p:pic>
          <p:nvPicPr>
            <p:cNvPr id="70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60970" y="3425831"/>
              <a:ext cx="4105275" cy="28289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1" name="Picture 3" descr="C:\Users\ECAnderssen_local\Desktop\Figures Integration\New Folder (2)\Snap2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773982" flipH="1" flipV="1">
              <a:off x="5068378" y="1058581"/>
              <a:ext cx="3657600" cy="281243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</p:pic>
        <p:sp>
          <p:nvSpPr>
            <p:cNvPr id="72" name="Freeform 71"/>
            <p:cNvSpPr/>
            <p:nvPr/>
          </p:nvSpPr>
          <p:spPr>
            <a:xfrm>
              <a:off x="6697785" y="1860713"/>
              <a:ext cx="2117969" cy="919610"/>
            </a:xfrm>
            <a:custGeom>
              <a:avLst/>
              <a:gdLst>
                <a:gd name="connsiteX0" fmla="*/ 0 w 2117969"/>
                <a:gd name="connsiteY0" fmla="*/ 919610 h 919610"/>
                <a:gd name="connsiteX1" fmla="*/ 218830 w 2117969"/>
                <a:gd name="connsiteY1" fmla="*/ 716410 h 919610"/>
                <a:gd name="connsiteX2" fmla="*/ 226646 w 2117969"/>
                <a:gd name="connsiteY2" fmla="*/ 138072 h 919610"/>
                <a:gd name="connsiteX3" fmla="*/ 281353 w 2117969"/>
                <a:gd name="connsiteY3" fmla="*/ 20841 h 919610"/>
                <a:gd name="connsiteX4" fmla="*/ 382953 w 2117969"/>
                <a:gd name="connsiteY4" fmla="*/ 13025 h 919610"/>
                <a:gd name="connsiteX5" fmla="*/ 601784 w 2117969"/>
                <a:gd name="connsiteY5" fmla="*/ 91179 h 919610"/>
                <a:gd name="connsiteX6" fmla="*/ 2000738 w 2117969"/>
                <a:gd name="connsiteY6" fmla="*/ 661702 h 919610"/>
                <a:gd name="connsiteX7" fmla="*/ 2117969 w 2117969"/>
                <a:gd name="connsiteY7" fmla="*/ 708595 h 919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17969" h="919610">
                  <a:moveTo>
                    <a:pt x="0" y="919610"/>
                  </a:moveTo>
                  <a:cubicBezTo>
                    <a:pt x="90528" y="883138"/>
                    <a:pt x="181056" y="846666"/>
                    <a:pt x="218830" y="716410"/>
                  </a:cubicBezTo>
                  <a:cubicBezTo>
                    <a:pt x="256604" y="586154"/>
                    <a:pt x="216226" y="254000"/>
                    <a:pt x="226646" y="138072"/>
                  </a:cubicBezTo>
                  <a:cubicBezTo>
                    <a:pt x="237066" y="22144"/>
                    <a:pt x="255302" y="41682"/>
                    <a:pt x="281353" y="20841"/>
                  </a:cubicBezTo>
                  <a:cubicBezTo>
                    <a:pt x="307404" y="0"/>
                    <a:pt x="329548" y="1302"/>
                    <a:pt x="382953" y="13025"/>
                  </a:cubicBezTo>
                  <a:cubicBezTo>
                    <a:pt x="436358" y="24748"/>
                    <a:pt x="601784" y="91179"/>
                    <a:pt x="601784" y="91179"/>
                  </a:cubicBezTo>
                  <a:lnTo>
                    <a:pt x="2000738" y="661702"/>
                  </a:lnTo>
                  <a:lnTo>
                    <a:pt x="2117969" y="708595"/>
                  </a:lnTo>
                </a:path>
              </a:pathLst>
            </a:cu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3" name="Straight Connector 72"/>
            <p:cNvCxnSpPr/>
            <p:nvPr/>
          </p:nvCxnSpPr>
          <p:spPr>
            <a:xfrm rot="16200000" flipV="1">
              <a:off x="3657600" y="3962400"/>
              <a:ext cx="3124200" cy="2286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>
              <a:endCxn id="71" idx="1"/>
            </p:cNvCxnSpPr>
            <p:nvPr/>
          </p:nvCxnSpPr>
          <p:spPr>
            <a:xfrm flipV="1">
              <a:off x="5562600" y="3722741"/>
              <a:ext cx="2373116" cy="214465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TextBox 74"/>
            <p:cNvSpPr txBox="1"/>
            <p:nvPr/>
          </p:nvSpPr>
          <p:spPr>
            <a:xfrm>
              <a:off x="7315200" y="5181600"/>
              <a:ext cx="1788295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Chordal</a:t>
              </a:r>
              <a:r>
                <a:rPr lang="en-US" sz="1800" dirty="0" smtClean="0"/>
                <a:t> Gaps</a:t>
              </a:r>
            </a:p>
            <a:p>
              <a:r>
                <a:rPr lang="en-US" sz="1800" dirty="0" smtClean="0"/>
                <a:t>Between FGT</a:t>
              </a:r>
            </a:p>
            <a:p>
              <a:r>
                <a:rPr lang="en-US" sz="1800" dirty="0" smtClean="0"/>
                <a:t>And WSC Shell</a:t>
              </a:r>
              <a:endParaRPr lang="en-US" sz="1800" dirty="0"/>
            </a:p>
          </p:txBody>
        </p:sp>
        <p:cxnSp>
          <p:nvCxnSpPr>
            <p:cNvPr id="76" name="Straight Arrow Connector 75"/>
            <p:cNvCxnSpPr>
              <a:stCxn id="75" idx="1"/>
            </p:cNvCxnSpPr>
            <p:nvPr/>
          </p:nvCxnSpPr>
          <p:spPr>
            <a:xfrm rot="10800000" flipV="1">
              <a:off x="5892670" y="5643264"/>
              <a:ext cx="1422530" cy="30032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Arrow Connector 76"/>
            <p:cNvCxnSpPr/>
            <p:nvPr/>
          </p:nvCxnSpPr>
          <p:spPr>
            <a:xfrm rot="16200000" flipV="1">
              <a:off x="7124700" y="4838700"/>
              <a:ext cx="533400" cy="4572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8" name="Picture 4" descr="C:\Users\ECAnderssen_local\Desktop\Figures Integration\New Folder (2)\Snap3.png"/>
            <p:cNvPicPr>
              <a:picLocks noChangeAspect="1" noChangeArrowheads="1"/>
            </p:cNvPicPr>
            <p:nvPr/>
          </p:nvPicPr>
          <p:blipFill>
            <a:blip r:embed="rId5" cstate="print"/>
            <a:srcRect l="17409" r="21053"/>
            <a:stretch>
              <a:fillRect/>
            </a:stretch>
          </p:blipFill>
          <p:spPr bwMode="auto">
            <a:xfrm flipH="1">
              <a:off x="152400" y="914400"/>
              <a:ext cx="4876800" cy="2438400"/>
            </a:xfrm>
            <a:prstGeom prst="rect">
              <a:avLst/>
            </a:prstGeom>
            <a:noFill/>
          </p:spPr>
        </p:pic>
        <p:sp>
          <p:nvSpPr>
            <p:cNvPr id="79" name="Freeform 78"/>
            <p:cNvSpPr/>
            <p:nvPr/>
          </p:nvSpPr>
          <p:spPr>
            <a:xfrm>
              <a:off x="-2605" y="1097410"/>
              <a:ext cx="1401559" cy="323036"/>
            </a:xfrm>
            <a:custGeom>
              <a:avLst/>
              <a:gdLst>
                <a:gd name="connsiteX0" fmla="*/ 1401559 w 1401559"/>
                <a:gd name="connsiteY0" fmla="*/ 323036 h 323036"/>
                <a:gd name="connsiteX1" fmla="*/ 1284328 w 1401559"/>
                <a:gd name="connsiteY1" fmla="*/ 283959 h 323036"/>
                <a:gd name="connsiteX2" fmla="*/ 1198359 w 1401559"/>
                <a:gd name="connsiteY2" fmla="*/ 143282 h 323036"/>
                <a:gd name="connsiteX3" fmla="*/ 1135836 w 1401559"/>
                <a:gd name="connsiteY3" fmla="*/ 26052 h 323036"/>
                <a:gd name="connsiteX4" fmla="*/ 1026420 w 1401559"/>
                <a:gd name="connsiteY4" fmla="*/ 18236 h 323036"/>
                <a:gd name="connsiteX5" fmla="*/ 158913 w 1401559"/>
                <a:gd name="connsiteY5" fmla="*/ 2605 h 323036"/>
                <a:gd name="connsiteX6" fmla="*/ 72943 w 1401559"/>
                <a:gd name="connsiteY6" fmla="*/ 2605 h 323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01559" h="323036">
                  <a:moveTo>
                    <a:pt x="1401559" y="323036"/>
                  </a:moveTo>
                  <a:cubicBezTo>
                    <a:pt x="1359877" y="318477"/>
                    <a:pt x="1318195" y="313918"/>
                    <a:pt x="1284328" y="283959"/>
                  </a:cubicBezTo>
                  <a:cubicBezTo>
                    <a:pt x="1250461" y="254000"/>
                    <a:pt x="1223108" y="186267"/>
                    <a:pt x="1198359" y="143282"/>
                  </a:cubicBezTo>
                  <a:cubicBezTo>
                    <a:pt x="1173610" y="100298"/>
                    <a:pt x="1164492" y="46893"/>
                    <a:pt x="1135836" y="26052"/>
                  </a:cubicBezTo>
                  <a:cubicBezTo>
                    <a:pt x="1107180" y="5211"/>
                    <a:pt x="1026420" y="18236"/>
                    <a:pt x="1026420" y="18236"/>
                  </a:cubicBezTo>
                  <a:lnTo>
                    <a:pt x="158913" y="2605"/>
                  </a:lnTo>
                  <a:cubicBezTo>
                    <a:pt x="0" y="0"/>
                    <a:pt x="36471" y="1302"/>
                    <a:pt x="72943" y="2605"/>
                  </a:cubicBezTo>
                </a:path>
              </a:pathLst>
            </a:custGeom>
            <a:ln w="28575">
              <a:solidFill>
                <a:schemeClr val="tx2">
                  <a:lumMod val="60000"/>
                  <a:lumOff val="40000"/>
                </a:schemeClr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0" name="Straight Arrow Connector 79"/>
            <p:cNvCxnSpPr/>
            <p:nvPr/>
          </p:nvCxnSpPr>
          <p:spPr>
            <a:xfrm rot="10800000">
              <a:off x="1447800" y="1447800"/>
              <a:ext cx="2819400" cy="1588"/>
            </a:xfrm>
            <a:prstGeom prst="straightConnector1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Curved Down Arrow 80"/>
            <p:cNvSpPr/>
            <p:nvPr/>
          </p:nvSpPr>
          <p:spPr>
            <a:xfrm rot="3420843">
              <a:off x="4109289" y="1236119"/>
              <a:ext cx="304800" cy="152400"/>
            </a:xfrm>
            <a:prstGeom prst="curvedDownArrow">
              <a:avLst>
                <a:gd name="adj1" fmla="val 19952"/>
                <a:gd name="adj2" fmla="val 75000"/>
                <a:gd name="adj3" fmla="val 53205"/>
              </a:avLst>
            </a:prstGeom>
            <a:solidFill>
              <a:srgbClr val="00B0F0"/>
            </a:solidFill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2358511" y="1066800"/>
              <a:ext cx="183248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Air Taken from IFC Volume</a:t>
              </a:r>
              <a:endParaRPr lang="en-US" sz="1200" dirty="0"/>
            </a:p>
          </p:txBody>
        </p:sp>
        <p:sp>
          <p:nvSpPr>
            <p:cNvPr id="83" name="Freeform 82"/>
            <p:cNvSpPr/>
            <p:nvPr/>
          </p:nvSpPr>
          <p:spPr>
            <a:xfrm flipV="1">
              <a:off x="0" y="2685236"/>
              <a:ext cx="1401559" cy="438964"/>
            </a:xfrm>
            <a:custGeom>
              <a:avLst/>
              <a:gdLst>
                <a:gd name="connsiteX0" fmla="*/ 1401559 w 1401559"/>
                <a:gd name="connsiteY0" fmla="*/ 323036 h 323036"/>
                <a:gd name="connsiteX1" fmla="*/ 1284328 w 1401559"/>
                <a:gd name="connsiteY1" fmla="*/ 283959 h 323036"/>
                <a:gd name="connsiteX2" fmla="*/ 1198359 w 1401559"/>
                <a:gd name="connsiteY2" fmla="*/ 143282 h 323036"/>
                <a:gd name="connsiteX3" fmla="*/ 1135836 w 1401559"/>
                <a:gd name="connsiteY3" fmla="*/ 26052 h 323036"/>
                <a:gd name="connsiteX4" fmla="*/ 1026420 w 1401559"/>
                <a:gd name="connsiteY4" fmla="*/ 18236 h 323036"/>
                <a:gd name="connsiteX5" fmla="*/ 158913 w 1401559"/>
                <a:gd name="connsiteY5" fmla="*/ 2605 h 323036"/>
                <a:gd name="connsiteX6" fmla="*/ 72943 w 1401559"/>
                <a:gd name="connsiteY6" fmla="*/ 2605 h 323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01559" h="323036">
                  <a:moveTo>
                    <a:pt x="1401559" y="323036"/>
                  </a:moveTo>
                  <a:cubicBezTo>
                    <a:pt x="1359877" y="318477"/>
                    <a:pt x="1318195" y="313918"/>
                    <a:pt x="1284328" y="283959"/>
                  </a:cubicBezTo>
                  <a:cubicBezTo>
                    <a:pt x="1250461" y="254000"/>
                    <a:pt x="1223108" y="186267"/>
                    <a:pt x="1198359" y="143282"/>
                  </a:cubicBezTo>
                  <a:cubicBezTo>
                    <a:pt x="1173610" y="100298"/>
                    <a:pt x="1164492" y="46893"/>
                    <a:pt x="1135836" y="26052"/>
                  </a:cubicBezTo>
                  <a:cubicBezTo>
                    <a:pt x="1107180" y="5211"/>
                    <a:pt x="1026420" y="18236"/>
                    <a:pt x="1026420" y="18236"/>
                  </a:cubicBezTo>
                  <a:lnTo>
                    <a:pt x="158913" y="2605"/>
                  </a:lnTo>
                  <a:cubicBezTo>
                    <a:pt x="0" y="0"/>
                    <a:pt x="36471" y="1302"/>
                    <a:pt x="72943" y="2605"/>
                  </a:cubicBezTo>
                </a:path>
              </a:pathLst>
            </a:custGeom>
            <a:ln w="28575">
              <a:solidFill>
                <a:schemeClr val="tx2">
                  <a:lumMod val="60000"/>
                  <a:lumOff val="40000"/>
                </a:schemeClr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4" name="Straight Arrow Connector 83"/>
            <p:cNvCxnSpPr/>
            <p:nvPr/>
          </p:nvCxnSpPr>
          <p:spPr>
            <a:xfrm rot="10800000">
              <a:off x="1447800" y="2667000"/>
              <a:ext cx="2819400" cy="1588"/>
            </a:xfrm>
            <a:prstGeom prst="straightConnector1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Curved Down Arrow 84"/>
            <p:cNvSpPr/>
            <p:nvPr/>
          </p:nvSpPr>
          <p:spPr>
            <a:xfrm rot="7284025" flipH="1">
              <a:off x="4109921" y="2717123"/>
              <a:ext cx="322924" cy="169781"/>
            </a:xfrm>
            <a:prstGeom prst="curvedDownArrow">
              <a:avLst>
                <a:gd name="adj1" fmla="val 19952"/>
                <a:gd name="adj2" fmla="val 75000"/>
                <a:gd name="adj3" fmla="val 53205"/>
              </a:avLst>
            </a:prstGeom>
            <a:solidFill>
              <a:srgbClr val="00B0F0"/>
            </a:solidFill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86" name="Picture 5" descr="C:\Users\ECAnderssen_local\Desktop\Figures_SSD\SSD_Ladder_Mount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04800" y="3657600"/>
              <a:ext cx="2743200" cy="2036656"/>
            </a:xfrm>
            <a:prstGeom prst="rect">
              <a:avLst/>
            </a:prstGeom>
            <a:noFill/>
          </p:spPr>
        </p:pic>
        <p:sp>
          <p:nvSpPr>
            <p:cNvPr id="87" name="Parallelogram 86"/>
            <p:cNvSpPr/>
            <p:nvPr/>
          </p:nvSpPr>
          <p:spPr>
            <a:xfrm rot="3110654">
              <a:off x="2220271" y="4278529"/>
              <a:ext cx="333740" cy="228600"/>
            </a:xfrm>
            <a:prstGeom prst="parallelogram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Parallelogram 87"/>
            <p:cNvSpPr/>
            <p:nvPr/>
          </p:nvSpPr>
          <p:spPr>
            <a:xfrm rot="3155342">
              <a:off x="2324505" y="4638381"/>
              <a:ext cx="684989" cy="237065"/>
            </a:xfrm>
            <a:prstGeom prst="parallelogram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 88"/>
            <p:cNvSpPr/>
            <p:nvPr/>
          </p:nvSpPr>
          <p:spPr>
            <a:xfrm>
              <a:off x="2213056" y="3718169"/>
              <a:ext cx="264421" cy="672123"/>
            </a:xfrm>
            <a:custGeom>
              <a:avLst/>
              <a:gdLst>
                <a:gd name="connsiteX0" fmla="*/ 178452 w 264421"/>
                <a:gd name="connsiteY0" fmla="*/ 672123 h 672123"/>
                <a:gd name="connsiteX1" fmla="*/ 22144 w 264421"/>
                <a:gd name="connsiteY1" fmla="*/ 461108 h 672123"/>
                <a:gd name="connsiteX2" fmla="*/ 45590 w 264421"/>
                <a:gd name="connsiteY2" fmla="*/ 211016 h 672123"/>
                <a:gd name="connsiteX3" fmla="*/ 264421 w 264421"/>
                <a:gd name="connsiteY3" fmla="*/ 0 h 67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4421" h="672123">
                  <a:moveTo>
                    <a:pt x="178452" y="672123"/>
                  </a:moveTo>
                  <a:cubicBezTo>
                    <a:pt x="111370" y="605041"/>
                    <a:pt x="44288" y="537959"/>
                    <a:pt x="22144" y="461108"/>
                  </a:cubicBezTo>
                  <a:cubicBezTo>
                    <a:pt x="0" y="384257"/>
                    <a:pt x="5211" y="287867"/>
                    <a:pt x="45590" y="211016"/>
                  </a:cubicBezTo>
                  <a:cubicBezTo>
                    <a:pt x="85969" y="134165"/>
                    <a:pt x="264421" y="0"/>
                    <a:pt x="264421" y="0"/>
                  </a:cubicBezTo>
                </a:path>
              </a:pathLst>
            </a:custGeom>
            <a:ln w="190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2286000" y="3805535"/>
              <a:ext cx="104855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/>
                <a:t>Optical</a:t>
              </a:r>
            </a:p>
            <a:p>
              <a:pPr algn="ctr"/>
              <a:r>
                <a:rPr lang="en-US" sz="1200" dirty="0" smtClean="0"/>
                <a:t>Data/Control</a:t>
              </a:r>
              <a:endParaRPr lang="en-US" sz="1200" dirty="0"/>
            </a:p>
          </p:txBody>
        </p:sp>
        <p:sp>
          <p:nvSpPr>
            <p:cNvPr id="91" name="Right Arrow 90"/>
            <p:cNvSpPr/>
            <p:nvPr/>
          </p:nvSpPr>
          <p:spPr>
            <a:xfrm rot="3089687">
              <a:off x="2300436" y="5354073"/>
              <a:ext cx="935226" cy="304800"/>
            </a:xfrm>
            <a:prstGeom prst="rightArrow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1670993" y="5801380"/>
              <a:ext cx="14656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Air Coolant (suction)</a:t>
              </a:r>
            </a:p>
            <a:p>
              <a:r>
                <a:rPr lang="en-US" sz="1200" dirty="0" smtClean="0"/>
                <a:t>East End Only</a:t>
              </a:r>
              <a:endParaRPr lang="en-US" sz="1200" dirty="0"/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76200" y="4572000"/>
              <a:ext cx="1131335" cy="8617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Module</a:t>
              </a:r>
            </a:p>
            <a:p>
              <a:r>
                <a:rPr lang="en-US" sz="1600" dirty="0" smtClean="0"/>
                <a:t>Connectors</a:t>
              </a:r>
            </a:p>
            <a:p>
              <a:r>
                <a:rPr lang="en-US" sz="1600" dirty="0" smtClean="0"/>
                <a:t>(internal)</a:t>
              </a:r>
              <a:endParaRPr lang="en-US" sz="1600" dirty="0"/>
            </a:p>
          </p:txBody>
        </p:sp>
        <p:cxnSp>
          <p:nvCxnSpPr>
            <p:cNvPr id="94" name="Straight Arrow Connector 93"/>
            <p:cNvCxnSpPr/>
            <p:nvPr/>
          </p:nvCxnSpPr>
          <p:spPr>
            <a:xfrm rot="5400000" flipH="1" flipV="1">
              <a:off x="419100" y="4152900"/>
              <a:ext cx="685800" cy="1524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Arrow Connector 94"/>
            <p:cNvCxnSpPr>
              <a:stCxn id="93" idx="3"/>
            </p:cNvCxnSpPr>
            <p:nvPr/>
          </p:nvCxnSpPr>
          <p:spPr>
            <a:xfrm flipV="1">
              <a:off x="1207535" y="4953000"/>
              <a:ext cx="1078465" cy="4988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TextBox 96"/>
            <p:cNvSpPr txBox="1"/>
            <p:nvPr/>
          </p:nvSpPr>
          <p:spPr>
            <a:xfrm>
              <a:off x="152400" y="5486400"/>
              <a:ext cx="166463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Low Voltage Power in</a:t>
              </a:r>
            </a:p>
            <a:p>
              <a:r>
                <a:rPr lang="en-US" sz="1200" dirty="0" smtClean="0"/>
                <a:t>On Both Sides</a:t>
              </a:r>
            </a:p>
            <a:p>
              <a:r>
                <a:rPr lang="en-US" sz="1200" dirty="0" smtClean="0"/>
                <a:t>HV East Side Only</a:t>
              </a:r>
              <a:endParaRPr lang="en-US" sz="1200" dirty="0"/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5728775" y="767865"/>
              <a:ext cx="2729007" cy="646331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2060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dirty="0" smtClean="0"/>
                <a:t>LV/HV (no HV out West)</a:t>
              </a:r>
            </a:p>
            <a:p>
              <a:pPr algn="ctr"/>
              <a:r>
                <a:rPr lang="en-US" sz="1800" dirty="0" smtClean="0"/>
                <a:t>No Cooling out West</a:t>
              </a:r>
              <a:endParaRPr lang="en-US" sz="18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1040131" y="1066800"/>
            <a:ext cx="6884671" cy="4860290"/>
            <a:chOff x="308610" y="148590"/>
            <a:chExt cx="7338060" cy="5935272"/>
          </a:xfrm>
        </p:grpSpPr>
        <p:sp>
          <p:nvSpPr>
            <p:cNvPr id="5" name="Rectangle 1"/>
            <p:cNvSpPr>
              <a:spLocks/>
            </p:cNvSpPr>
            <p:nvPr/>
          </p:nvSpPr>
          <p:spPr bwMode="auto">
            <a:xfrm>
              <a:off x="3806190" y="148590"/>
              <a:ext cx="3840480" cy="1965960"/>
            </a:xfrm>
            <a:prstGeom prst="rect">
              <a:avLst/>
            </a:prstGeom>
            <a:solidFill>
              <a:srgbClr val="CCFFCC"/>
            </a:solidFill>
            <a:ln w="127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Rectangle 2"/>
            <p:cNvSpPr>
              <a:spLocks/>
            </p:cNvSpPr>
            <p:nvPr/>
          </p:nvSpPr>
          <p:spPr bwMode="auto">
            <a:xfrm>
              <a:off x="3748199" y="4117902"/>
              <a:ext cx="3840480" cy="1965960"/>
            </a:xfrm>
            <a:prstGeom prst="rect">
              <a:avLst/>
            </a:prstGeom>
            <a:solidFill>
              <a:srgbClr val="CCFFCC"/>
            </a:solidFill>
            <a:ln w="12700" cap="flat">
              <a:solidFill>
                <a:srgbClr val="FF0059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7" name="Group 3"/>
            <p:cNvGrpSpPr>
              <a:grpSpLocks/>
            </p:cNvGrpSpPr>
            <p:nvPr/>
          </p:nvGrpSpPr>
          <p:grpSpPr bwMode="auto">
            <a:xfrm>
              <a:off x="6160770" y="2697480"/>
              <a:ext cx="1245870" cy="857250"/>
              <a:chOff x="0" y="0"/>
              <a:chExt cx="872" cy="600"/>
            </a:xfrm>
          </p:grpSpPr>
          <p:sp>
            <p:nvSpPr>
              <p:cNvPr id="8" name="AutoShape 4"/>
              <p:cNvSpPr>
                <a:spLocks/>
              </p:cNvSpPr>
              <p:nvPr/>
            </p:nvSpPr>
            <p:spPr bwMode="auto">
              <a:xfrm>
                <a:off x="0" y="0"/>
                <a:ext cx="872" cy="336"/>
              </a:xfrm>
              <a:custGeom>
                <a:avLst/>
                <a:gdLst>
                  <a:gd name="T0" fmla="*/ 10800 w 21600"/>
                  <a:gd name="T1" fmla="*/ 10800 h 21600"/>
                </a:gdLst>
                <a:ahLst/>
                <a:cxnLst>
                  <a:cxn ang="0">
                    <a:pos x="T0" y="T1"/>
                  </a:cxn>
                </a:cxnLst>
                <a:rect l="0" t="0" r="r" b="b"/>
                <a:pathLst>
                  <a:path w="21600" h="21600">
                    <a:moveTo>
                      <a:pt x="0" y="10800"/>
                    </a:moveTo>
                    <a:lnTo>
                      <a:pt x="4320" y="514"/>
                    </a:lnTo>
                    <a:lnTo>
                      <a:pt x="21600" y="0"/>
                    </a:lnTo>
                    <a:lnTo>
                      <a:pt x="21600" y="21600"/>
                    </a:lnTo>
                  </a:path>
                </a:pathLst>
              </a:custGeom>
              <a:noFill/>
              <a:ln w="12700" cap="flat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" name="AutoShape 5"/>
              <p:cNvSpPr>
                <a:spLocks/>
              </p:cNvSpPr>
              <p:nvPr/>
            </p:nvSpPr>
            <p:spPr bwMode="auto">
              <a:xfrm>
                <a:off x="0" y="264"/>
                <a:ext cx="872" cy="336"/>
              </a:xfrm>
              <a:custGeom>
                <a:avLst/>
                <a:gdLst>
                  <a:gd name="T0" fmla="*/ 10800 w 21600"/>
                  <a:gd name="T1" fmla="*/ 10800 h 21600"/>
                </a:gdLst>
                <a:ahLst/>
                <a:cxnLst>
                  <a:cxn ang="0">
                    <a:pos x="T0" y="T1"/>
                  </a:cxn>
                </a:cxnLst>
                <a:rect l="0" t="0" r="r" b="b"/>
                <a:pathLst>
                  <a:path w="21600" h="21600">
                    <a:moveTo>
                      <a:pt x="0" y="10800"/>
                    </a:moveTo>
                    <a:lnTo>
                      <a:pt x="4320" y="21086"/>
                    </a:lnTo>
                    <a:lnTo>
                      <a:pt x="21600" y="21600"/>
                    </a:lnTo>
                    <a:lnTo>
                      <a:pt x="21600" y="0"/>
                    </a:lnTo>
                  </a:path>
                </a:pathLst>
              </a:custGeom>
              <a:noFill/>
              <a:ln w="12700" cap="flat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0" name="Rectangle 6"/>
            <p:cNvSpPr>
              <a:spLocks/>
            </p:cNvSpPr>
            <p:nvPr/>
          </p:nvSpPr>
          <p:spPr bwMode="auto">
            <a:xfrm>
              <a:off x="5497829" y="838905"/>
              <a:ext cx="1093004" cy="720090"/>
            </a:xfrm>
            <a:prstGeom prst="rect">
              <a:avLst/>
            </a:prstGeom>
            <a:solidFill>
              <a:schemeClr val="accent1"/>
            </a:solidFill>
            <a:ln w="12700" cap="flat">
              <a:solidFill>
                <a:srgbClr val="FF0059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Rectangle 7"/>
            <p:cNvSpPr>
              <a:spLocks/>
            </p:cNvSpPr>
            <p:nvPr/>
          </p:nvSpPr>
          <p:spPr bwMode="auto">
            <a:xfrm>
              <a:off x="4686300" y="4987380"/>
              <a:ext cx="686261" cy="597218"/>
            </a:xfrm>
            <a:prstGeom prst="rect">
              <a:avLst/>
            </a:prstGeom>
            <a:solidFill>
              <a:schemeClr val="accent1"/>
            </a:solidFill>
            <a:ln w="127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sz="2000" dirty="0" smtClean="0"/>
                <a:t>RDO</a:t>
              </a:r>
              <a:endParaRPr lang="en-US" sz="2000" dirty="0"/>
            </a:p>
          </p:txBody>
        </p:sp>
        <p:sp>
          <p:nvSpPr>
            <p:cNvPr id="12" name="Rectangle 8"/>
            <p:cNvSpPr>
              <a:spLocks/>
            </p:cNvSpPr>
            <p:nvPr/>
          </p:nvSpPr>
          <p:spPr bwMode="auto">
            <a:xfrm>
              <a:off x="4057650" y="3017520"/>
              <a:ext cx="215742" cy="215742"/>
            </a:xfrm>
            <a:prstGeom prst="rect">
              <a:avLst/>
            </a:prstGeom>
            <a:solidFill>
              <a:srgbClr val="000000"/>
            </a:solidFill>
            <a:ln w="127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Rectangle 9"/>
            <p:cNvSpPr>
              <a:spLocks/>
            </p:cNvSpPr>
            <p:nvPr/>
          </p:nvSpPr>
          <p:spPr bwMode="auto">
            <a:xfrm>
              <a:off x="7166610" y="3017520"/>
              <a:ext cx="215742" cy="215742"/>
            </a:xfrm>
            <a:prstGeom prst="rect">
              <a:avLst/>
            </a:prstGeom>
            <a:solidFill>
              <a:srgbClr val="000000"/>
            </a:solidFill>
            <a:ln w="127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Rectangle 10"/>
            <p:cNvSpPr>
              <a:spLocks/>
            </p:cNvSpPr>
            <p:nvPr/>
          </p:nvSpPr>
          <p:spPr bwMode="auto">
            <a:xfrm>
              <a:off x="640080" y="1427322"/>
              <a:ext cx="597218" cy="598646"/>
            </a:xfrm>
            <a:prstGeom prst="rect">
              <a:avLst/>
            </a:prstGeom>
            <a:solidFill>
              <a:schemeClr val="accent1"/>
            </a:solidFill>
            <a:ln w="127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Rectangle 11"/>
            <p:cNvSpPr>
              <a:spLocks/>
            </p:cNvSpPr>
            <p:nvPr/>
          </p:nvSpPr>
          <p:spPr bwMode="auto">
            <a:xfrm>
              <a:off x="308610" y="251460"/>
              <a:ext cx="1920240" cy="2788920"/>
            </a:xfrm>
            <a:prstGeom prst="rect">
              <a:avLst/>
            </a:prstGeom>
            <a:solidFill>
              <a:srgbClr val="CCFFCC"/>
            </a:solidFill>
            <a:ln w="127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Rectangle 12"/>
            <p:cNvSpPr>
              <a:spLocks/>
            </p:cNvSpPr>
            <p:nvPr/>
          </p:nvSpPr>
          <p:spPr bwMode="auto">
            <a:xfrm>
              <a:off x="5269230" y="2971800"/>
              <a:ext cx="868680" cy="365760"/>
            </a:xfrm>
            <a:prstGeom prst="rect">
              <a:avLst/>
            </a:prstGeom>
            <a:solidFill>
              <a:srgbClr val="000000"/>
            </a:solidFill>
            <a:ln w="127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3"/>
            <p:cNvSpPr>
              <a:spLocks/>
            </p:cNvSpPr>
            <p:nvPr/>
          </p:nvSpPr>
          <p:spPr bwMode="auto">
            <a:xfrm>
              <a:off x="4804034" y="333586"/>
              <a:ext cx="2331720" cy="419030"/>
            </a:xfrm>
            <a:prstGeom prst="rect">
              <a:avLst/>
            </a:prstGeom>
            <a:noFill/>
            <a:ln w="127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tabLst>
                  <a:tab pos="411480" algn="l"/>
                  <a:tab pos="2354580" algn="l"/>
                </a:tabLst>
              </a:pPr>
              <a:r>
                <a:rPr lang="en-US" sz="2500" dirty="0">
                  <a:solidFill>
                    <a:srgbClr val="003BFF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rPr>
                <a:t>North Platform</a:t>
              </a:r>
            </a:p>
          </p:txBody>
        </p:sp>
        <p:sp>
          <p:nvSpPr>
            <p:cNvPr id="18" name="Rectangle 14"/>
            <p:cNvSpPr>
              <a:spLocks/>
            </p:cNvSpPr>
            <p:nvPr/>
          </p:nvSpPr>
          <p:spPr bwMode="auto">
            <a:xfrm>
              <a:off x="4709160" y="4056843"/>
              <a:ext cx="2331720" cy="480060"/>
            </a:xfrm>
            <a:prstGeom prst="rect">
              <a:avLst/>
            </a:prstGeom>
            <a:noFill/>
            <a:ln w="127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tabLst>
                  <a:tab pos="411480" algn="l"/>
                  <a:tab pos="2354580" algn="l"/>
                </a:tabLst>
              </a:pPr>
              <a:r>
                <a:rPr lang="en-US" sz="2500" dirty="0">
                  <a:solidFill>
                    <a:srgbClr val="003BFF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rPr>
                <a:t>South Platform</a:t>
              </a:r>
            </a:p>
          </p:txBody>
        </p:sp>
        <p:sp>
          <p:nvSpPr>
            <p:cNvPr id="19" name="Rectangle 15"/>
            <p:cNvSpPr>
              <a:spLocks/>
            </p:cNvSpPr>
            <p:nvPr/>
          </p:nvSpPr>
          <p:spPr bwMode="auto">
            <a:xfrm>
              <a:off x="537210" y="354330"/>
              <a:ext cx="1062990" cy="868680"/>
            </a:xfrm>
            <a:prstGeom prst="rect">
              <a:avLst/>
            </a:prstGeom>
            <a:noFill/>
            <a:ln w="127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tabLst>
                  <a:tab pos="411480" algn="l"/>
                  <a:tab pos="1085850" algn="l"/>
                </a:tabLst>
              </a:pPr>
              <a:r>
                <a:rPr lang="en-US" sz="2500" dirty="0">
                  <a:solidFill>
                    <a:srgbClr val="003BFF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rPr>
                <a:t>DAQ Room</a:t>
              </a:r>
            </a:p>
          </p:txBody>
        </p:sp>
        <p:grpSp>
          <p:nvGrpSpPr>
            <p:cNvPr id="20" name="Group 16"/>
            <p:cNvGrpSpPr>
              <a:grpSpLocks/>
            </p:cNvGrpSpPr>
            <p:nvPr/>
          </p:nvGrpSpPr>
          <p:grpSpPr bwMode="auto">
            <a:xfrm>
              <a:off x="4023360" y="2686050"/>
              <a:ext cx="1268730" cy="880110"/>
              <a:chOff x="0" y="0"/>
              <a:chExt cx="888" cy="616"/>
            </a:xfrm>
          </p:grpSpPr>
          <p:sp>
            <p:nvSpPr>
              <p:cNvPr id="21" name="AutoShape 17"/>
              <p:cNvSpPr>
                <a:spLocks/>
              </p:cNvSpPr>
              <p:nvPr/>
            </p:nvSpPr>
            <p:spPr bwMode="auto">
              <a:xfrm>
                <a:off x="0" y="0"/>
                <a:ext cx="880" cy="336"/>
              </a:xfrm>
              <a:custGeom>
                <a:avLst/>
                <a:gdLst>
                  <a:gd name="T0" fmla="*/ 10800 w 21600"/>
                  <a:gd name="T1" fmla="*/ 10800 h 21600"/>
                </a:gdLst>
                <a:ahLst/>
                <a:cxnLst>
                  <a:cxn ang="0">
                    <a:pos x="T0" y="T1"/>
                  </a:cxn>
                </a:cxnLst>
                <a:rect l="0" t="0" r="r" b="b"/>
                <a:pathLst>
                  <a:path w="21600" h="21600">
                    <a:moveTo>
                      <a:pt x="21600" y="10800"/>
                    </a:moveTo>
                    <a:lnTo>
                      <a:pt x="17280" y="514"/>
                    </a:lnTo>
                    <a:lnTo>
                      <a:pt x="0" y="0"/>
                    </a:lnTo>
                    <a:lnTo>
                      <a:pt x="0" y="21600"/>
                    </a:lnTo>
                  </a:path>
                </a:pathLst>
              </a:custGeom>
              <a:noFill/>
              <a:ln w="12700" cap="flat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" name="AutoShape 18"/>
              <p:cNvSpPr>
                <a:spLocks/>
              </p:cNvSpPr>
              <p:nvPr/>
            </p:nvSpPr>
            <p:spPr bwMode="auto">
              <a:xfrm>
                <a:off x="8" y="280"/>
                <a:ext cx="880" cy="336"/>
              </a:xfrm>
              <a:custGeom>
                <a:avLst/>
                <a:gdLst>
                  <a:gd name="T0" fmla="*/ 10800 w 21600"/>
                  <a:gd name="T1" fmla="*/ 10800 h 21600"/>
                </a:gdLst>
                <a:ahLst/>
                <a:cxnLst>
                  <a:cxn ang="0">
                    <a:pos x="T0" y="T1"/>
                  </a:cxn>
                </a:cxnLst>
                <a:rect l="0" t="0" r="r" b="b"/>
                <a:pathLst>
                  <a:path w="21600" h="21600">
                    <a:moveTo>
                      <a:pt x="21600" y="10800"/>
                    </a:moveTo>
                    <a:lnTo>
                      <a:pt x="17280" y="21086"/>
                    </a:lnTo>
                    <a:lnTo>
                      <a:pt x="0" y="2160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flat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23" name="Rectangle 19"/>
            <p:cNvSpPr>
              <a:spLocks/>
            </p:cNvSpPr>
            <p:nvPr/>
          </p:nvSpPr>
          <p:spPr bwMode="auto">
            <a:xfrm>
              <a:off x="5562134" y="1020021"/>
              <a:ext cx="1028700" cy="250331"/>
            </a:xfrm>
            <a:prstGeom prst="rect">
              <a:avLst/>
            </a:prstGeom>
            <a:noFill/>
            <a:ln w="127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tabLst>
                  <a:tab pos="411480" algn="l"/>
                  <a:tab pos="1055847" algn="l"/>
                </a:tabLst>
              </a:pPr>
              <a:r>
                <a:rPr lang="en-US" sz="2200" dirty="0">
                  <a:latin typeface="Helvetica" charset="0"/>
                  <a:ea typeface="Helvetica" charset="0"/>
                  <a:cs typeface="Helvetica" charset="0"/>
                  <a:sym typeface="Helvetica" charset="0"/>
                </a:rPr>
                <a:t>Cooling</a:t>
              </a:r>
            </a:p>
          </p:txBody>
        </p:sp>
        <p:sp>
          <p:nvSpPr>
            <p:cNvPr id="24" name="Rectangle 20"/>
            <p:cNvSpPr>
              <a:spLocks/>
            </p:cNvSpPr>
            <p:nvPr/>
          </p:nvSpPr>
          <p:spPr bwMode="auto">
            <a:xfrm>
              <a:off x="4688717" y="4522112"/>
              <a:ext cx="2226990" cy="422911"/>
            </a:xfrm>
            <a:prstGeom prst="rect">
              <a:avLst/>
            </a:prstGeom>
            <a:noFill/>
            <a:ln w="127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algn="ctr">
                <a:tabLst>
                  <a:tab pos="411480" algn="l"/>
                  <a:tab pos="1847374" algn="l"/>
                </a:tabLst>
              </a:pPr>
              <a:r>
                <a:rPr lang="en-US" sz="1900" dirty="0" smtClean="0">
                  <a:solidFill>
                    <a:srgbClr val="006633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rPr>
                <a:t>(RDO </a:t>
              </a:r>
              <a:r>
                <a:rPr lang="en-US" sz="1900" dirty="0">
                  <a:solidFill>
                    <a:srgbClr val="006633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rPr>
                <a:t>&amp; </a:t>
              </a:r>
              <a:r>
                <a:rPr lang="en-US" sz="1900" dirty="0" smtClean="0">
                  <a:solidFill>
                    <a:srgbClr val="006633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rPr>
                <a:t>Power)</a:t>
              </a:r>
              <a:endParaRPr lang="en-US" sz="1900" dirty="0">
                <a:solidFill>
                  <a:srgbClr val="006633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endParaRPr>
            </a:p>
          </p:txBody>
        </p:sp>
        <p:sp>
          <p:nvSpPr>
            <p:cNvPr id="25" name="Rectangle 21"/>
            <p:cNvSpPr>
              <a:spLocks/>
            </p:cNvSpPr>
            <p:nvPr/>
          </p:nvSpPr>
          <p:spPr bwMode="auto">
            <a:xfrm>
              <a:off x="674370" y="2137410"/>
              <a:ext cx="1657350" cy="754380"/>
            </a:xfrm>
            <a:prstGeom prst="rect">
              <a:avLst/>
            </a:prstGeom>
            <a:noFill/>
            <a:ln w="127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tabLst>
                  <a:tab pos="411480" algn="l"/>
                  <a:tab pos="1680210" algn="l"/>
                </a:tabLst>
              </a:pPr>
              <a:r>
                <a:rPr lang="en-US" sz="2200" dirty="0">
                  <a:solidFill>
                    <a:srgbClr val="006633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rPr>
                <a:t>DAQ Computers</a:t>
              </a:r>
            </a:p>
          </p:txBody>
        </p:sp>
        <p:sp>
          <p:nvSpPr>
            <p:cNvPr id="26" name="Rectangle 22"/>
            <p:cNvSpPr>
              <a:spLocks/>
            </p:cNvSpPr>
            <p:nvPr/>
          </p:nvSpPr>
          <p:spPr bwMode="auto">
            <a:xfrm>
              <a:off x="4240530" y="3200400"/>
              <a:ext cx="777240" cy="422910"/>
            </a:xfrm>
            <a:prstGeom prst="rect">
              <a:avLst/>
            </a:prstGeom>
            <a:noFill/>
            <a:ln w="127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tabLst>
                  <a:tab pos="411480" algn="l"/>
                  <a:tab pos="800100" algn="l"/>
                </a:tabLst>
              </a:pPr>
              <a:r>
                <a:rPr lang="en-US" sz="2200" b="1" dirty="0">
                  <a:latin typeface="Helvetica" charset="0"/>
                  <a:ea typeface="Helvetica" charset="0"/>
                  <a:cs typeface="Helvetica" charset="0"/>
                  <a:sym typeface="Helvetica" charset="0"/>
                </a:rPr>
                <a:t>WSC</a:t>
              </a:r>
            </a:p>
          </p:txBody>
        </p:sp>
        <p:sp>
          <p:nvSpPr>
            <p:cNvPr id="27" name="Rectangle 23"/>
            <p:cNvSpPr>
              <a:spLocks/>
            </p:cNvSpPr>
            <p:nvPr/>
          </p:nvSpPr>
          <p:spPr bwMode="auto">
            <a:xfrm>
              <a:off x="6469380" y="3200400"/>
              <a:ext cx="777240" cy="422910"/>
            </a:xfrm>
            <a:prstGeom prst="rect">
              <a:avLst/>
            </a:prstGeom>
            <a:noFill/>
            <a:ln w="127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tabLst>
                  <a:tab pos="411480" algn="l"/>
                  <a:tab pos="800100" algn="l"/>
                </a:tabLst>
              </a:pPr>
              <a:r>
                <a:rPr lang="en-US" sz="2200" b="1" dirty="0">
                  <a:latin typeface="Helvetica" charset="0"/>
                  <a:ea typeface="Helvetica" charset="0"/>
                  <a:cs typeface="Helvetica" charset="0"/>
                  <a:sym typeface="Helvetica" charset="0"/>
                </a:rPr>
                <a:t>ESC</a:t>
              </a:r>
            </a:p>
          </p:txBody>
        </p:sp>
        <p:sp>
          <p:nvSpPr>
            <p:cNvPr id="28" name="Rectangle 24"/>
            <p:cNvSpPr>
              <a:spLocks/>
            </p:cNvSpPr>
            <p:nvPr/>
          </p:nvSpPr>
          <p:spPr bwMode="auto">
            <a:xfrm>
              <a:off x="5372100" y="2971800"/>
              <a:ext cx="777240" cy="422910"/>
            </a:xfrm>
            <a:prstGeom prst="rect">
              <a:avLst/>
            </a:prstGeom>
            <a:noFill/>
            <a:ln w="127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tabLst>
                  <a:tab pos="411480" algn="l"/>
                  <a:tab pos="800100" algn="l"/>
                </a:tabLst>
              </a:pPr>
              <a:r>
                <a:rPr lang="en-US" sz="2200" b="1" dirty="0">
                  <a:latin typeface="Helvetica" charset="0"/>
                  <a:ea typeface="Helvetica" charset="0"/>
                  <a:cs typeface="Helvetica" charset="0"/>
                  <a:sym typeface="Helvetica" charset="0"/>
                </a:rPr>
                <a:t>SSD</a:t>
              </a:r>
            </a:p>
          </p:txBody>
        </p:sp>
        <p:sp>
          <p:nvSpPr>
            <p:cNvPr id="29" name="Rectangle 25"/>
            <p:cNvSpPr>
              <a:spLocks/>
            </p:cNvSpPr>
            <p:nvPr/>
          </p:nvSpPr>
          <p:spPr bwMode="auto">
            <a:xfrm>
              <a:off x="4004681" y="2133246"/>
              <a:ext cx="3154680" cy="381354"/>
            </a:xfrm>
            <a:prstGeom prst="rect">
              <a:avLst/>
            </a:prstGeom>
            <a:noFill/>
            <a:ln w="127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tabLst>
                  <a:tab pos="411480" algn="l"/>
                  <a:tab pos="3178969" algn="l"/>
                </a:tabLst>
              </a:pPr>
              <a:r>
                <a:rPr lang="en-US" sz="1600" i="1" dirty="0">
                  <a:latin typeface="Helvetica" charset="0"/>
                  <a:ea typeface="Helvetica" charset="0"/>
                  <a:cs typeface="Helvetica" charset="0"/>
                  <a:sym typeface="Helvetica" charset="0"/>
                </a:rPr>
                <a:t>The SSD is mounted on the OSC</a:t>
              </a:r>
            </a:p>
          </p:txBody>
        </p:sp>
        <p:sp>
          <p:nvSpPr>
            <p:cNvPr id="30" name="Line 26"/>
            <p:cNvSpPr>
              <a:spLocks noChangeShapeType="1"/>
            </p:cNvSpPr>
            <p:nvPr/>
          </p:nvSpPr>
          <p:spPr bwMode="auto">
            <a:xfrm rot="10800000" flipH="1">
              <a:off x="6023610" y="2434590"/>
              <a:ext cx="400050" cy="640080"/>
            </a:xfrm>
            <a:prstGeom prst="line">
              <a:avLst/>
            </a:prstGeom>
            <a:noFill/>
            <a:ln w="127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AutoShape 27"/>
            <p:cNvSpPr>
              <a:spLocks/>
            </p:cNvSpPr>
            <p:nvPr/>
          </p:nvSpPr>
          <p:spPr bwMode="auto">
            <a:xfrm>
              <a:off x="6023610" y="2994660"/>
              <a:ext cx="71438" cy="88583"/>
            </a:xfrm>
            <a:custGeom>
              <a:avLst/>
              <a:gdLst>
                <a:gd name="T0" fmla="*/ 10800 w 21600"/>
                <a:gd name="T1" fmla="*/ 10800 h 21600"/>
              </a:gdLst>
              <a:ahLst/>
              <a:cxnLst>
                <a:cxn ang="0">
                  <a:pos x="T0" y="T1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5701" y="0"/>
                  </a:lnTo>
                  <a:lnTo>
                    <a:pt x="21600" y="8006"/>
                  </a:lnTo>
                  <a:close/>
                  <a:moveTo>
                    <a:pt x="0" y="21600"/>
                  </a:moveTo>
                </a:path>
              </a:pathLst>
            </a:custGeom>
            <a:solidFill>
              <a:srgbClr val="000000"/>
            </a:solidFill>
            <a:ln w="127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AutoShape 28"/>
            <p:cNvSpPr>
              <a:spLocks/>
            </p:cNvSpPr>
            <p:nvPr/>
          </p:nvSpPr>
          <p:spPr bwMode="auto">
            <a:xfrm flipH="1">
              <a:off x="6590833" y="1184063"/>
              <a:ext cx="1055836" cy="1849190"/>
            </a:xfrm>
            <a:custGeom>
              <a:avLst/>
              <a:gdLst>
                <a:gd name="T0" fmla="*/ 10800 w 21600"/>
                <a:gd name="T1" fmla="*/ 10800 h 21600"/>
              </a:gdLst>
              <a:ahLst/>
              <a:cxnLst>
                <a:cxn ang="0">
                  <a:pos x="T0" y="T1"/>
                </a:cxn>
              </a:cxnLst>
              <a:rect l="0" t="0" r="r" b="b"/>
              <a:pathLst>
                <a:path w="21600" h="21600">
                  <a:moveTo>
                    <a:pt x="21600" y="0"/>
                  </a:moveTo>
                  <a:lnTo>
                    <a:pt x="0" y="0"/>
                  </a:lnTo>
                  <a:lnTo>
                    <a:pt x="0" y="21600"/>
                  </a:lnTo>
                  <a:lnTo>
                    <a:pt x="4678" y="21600"/>
                  </a:lnTo>
                </a:path>
              </a:pathLst>
            </a:custGeom>
            <a:noFill/>
            <a:ln w="50800" cap="flat">
              <a:solidFill>
                <a:srgbClr val="FF0059"/>
              </a:solidFill>
              <a:prstDash val="solid"/>
              <a:miter lim="800000"/>
              <a:headEnd type="triangl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AutoShape 32"/>
            <p:cNvSpPr>
              <a:spLocks/>
            </p:cNvSpPr>
            <p:nvPr/>
          </p:nvSpPr>
          <p:spPr bwMode="auto">
            <a:xfrm>
              <a:off x="4073071" y="3211829"/>
              <a:ext cx="590369" cy="2054711"/>
            </a:xfrm>
            <a:custGeom>
              <a:avLst/>
              <a:gdLst>
                <a:gd name="T0" fmla="*/ 10800 w 21600"/>
                <a:gd name="T1" fmla="*/ 10800 h 21600"/>
              </a:gdLst>
              <a:ahLst/>
              <a:cxnLst>
                <a:cxn ang="0">
                  <a:pos x="T0" y="T1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</a:path>
              </a:pathLst>
            </a:custGeom>
            <a:noFill/>
            <a:ln w="38100" cap="flat">
              <a:solidFill>
                <a:srgbClr val="0F3F1C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AutoShape 33"/>
            <p:cNvSpPr>
              <a:spLocks/>
            </p:cNvSpPr>
            <p:nvPr/>
          </p:nvSpPr>
          <p:spPr bwMode="auto">
            <a:xfrm>
              <a:off x="5372562" y="3143251"/>
              <a:ext cx="2030454" cy="2123291"/>
            </a:xfrm>
            <a:custGeom>
              <a:avLst/>
              <a:gdLst>
                <a:gd name="T0" fmla="*/ 10800 w 21600"/>
                <a:gd name="T1" fmla="*/ 10800 h 21600"/>
              </a:gdLst>
              <a:ahLst/>
              <a:cxnLst>
                <a:cxn ang="0">
                  <a:pos x="T0" y="T1"/>
                </a:cxn>
              </a:cxnLst>
              <a:rect l="0" t="0" r="r" b="b"/>
              <a:pathLst>
                <a:path w="21600" h="21600">
                  <a:moveTo>
                    <a:pt x="21600" y="0"/>
                  </a:moveTo>
                  <a:lnTo>
                    <a:pt x="21600" y="21496"/>
                  </a:lnTo>
                  <a:lnTo>
                    <a:pt x="0" y="21600"/>
                  </a:lnTo>
                </a:path>
              </a:pathLst>
            </a:custGeom>
            <a:noFill/>
            <a:ln w="38100" cap="flat">
              <a:solidFill>
                <a:srgbClr val="0F3F1C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AutoShape 34"/>
            <p:cNvSpPr>
              <a:spLocks/>
            </p:cNvSpPr>
            <p:nvPr/>
          </p:nvSpPr>
          <p:spPr bwMode="auto">
            <a:xfrm>
              <a:off x="1311654" y="1611630"/>
              <a:ext cx="3351786" cy="3841018"/>
            </a:xfrm>
            <a:custGeom>
              <a:avLst/>
              <a:gdLst>
                <a:gd name="T0" fmla="*/ 10800 w 21600"/>
                <a:gd name="T1" fmla="*/ 10800 h 21600"/>
              </a:gdLst>
              <a:ahLst/>
              <a:cxnLst>
                <a:cxn ang="0">
                  <a:pos x="T0" y="T1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7946" y="21600"/>
                  </a:lnTo>
                  <a:lnTo>
                    <a:pt x="7946" y="0"/>
                  </a:lnTo>
                  <a:lnTo>
                    <a:pt x="0" y="0"/>
                  </a:lnTo>
                </a:path>
              </a:pathLst>
            </a:custGeom>
            <a:noFill/>
            <a:ln w="381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1" name="Title 40"/>
          <p:cNvSpPr>
            <a:spLocks noGrp="1"/>
          </p:cNvSpPr>
          <p:nvPr>
            <p:ph type="title"/>
          </p:nvPr>
        </p:nvSpPr>
        <p:spPr>
          <a:xfrm>
            <a:off x="1066800" y="76200"/>
            <a:ext cx="7620000" cy="488950"/>
          </a:xfrm>
        </p:spPr>
        <p:txBody>
          <a:bodyPr/>
          <a:lstStyle/>
          <a:p>
            <a:r>
              <a:rPr lang="en-US" dirty="0" smtClean="0"/>
              <a:t>System overview</a:t>
            </a:r>
            <a:endParaRPr lang="en-US" dirty="0"/>
          </a:p>
        </p:txBody>
      </p:sp>
      <p:sp>
        <p:nvSpPr>
          <p:cNvPr id="40" name="Rectangle 7"/>
          <p:cNvSpPr>
            <a:spLocks/>
          </p:cNvSpPr>
          <p:nvPr/>
        </p:nvSpPr>
        <p:spPr bwMode="auto">
          <a:xfrm>
            <a:off x="6214141" y="5334000"/>
            <a:ext cx="796260" cy="5334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sz="2000" dirty="0" smtClean="0"/>
              <a:t>LV/HV</a:t>
            </a:r>
          </a:p>
          <a:p>
            <a:pPr algn="ctr"/>
            <a:r>
              <a:rPr lang="en-US" sz="2000" dirty="0" smtClean="0"/>
              <a:t>PS</a:t>
            </a:r>
            <a:endParaRPr lang="en-US" sz="2000" dirty="0"/>
          </a:p>
        </p:txBody>
      </p:sp>
      <p:cxnSp>
        <p:nvCxnSpPr>
          <p:cNvPr id="44" name="Shape 43"/>
          <p:cNvCxnSpPr>
            <a:stCxn id="13" idx="3"/>
            <a:endCxn id="40" idx="3"/>
          </p:cNvCxnSpPr>
          <p:nvPr/>
        </p:nvCxnSpPr>
        <p:spPr>
          <a:xfrm flipH="1">
            <a:off x="7010400" y="3504450"/>
            <a:ext cx="666413" cy="2096250"/>
          </a:xfrm>
          <a:prstGeom prst="bentConnector3">
            <a:avLst>
              <a:gd name="adj1" fmla="val -43832"/>
            </a:avLst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Elbow Connector 48"/>
          <p:cNvCxnSpPr>
            <a:stCxn id="12" idx="1"/>
            <a:endCxn id="40" idx="1"/>
          </p:cNvCxnSpPr>
          <p:nvPr/>
        </p:nvCxnSpPr>
        <p:spPr>
          <a:xfrm rot="10800000" flipH="1" flipV="1">
            <a:off x="4557532" y="3504450"/>
            <a:ext cx="1656609" cy="2096250"/>
          </a:xfrm>
          <a:prstGeom prst="bentConnector3">
            <a:avLst>
              <a:gd name="adj1" fmla="val -22232"/>
            </a:avLst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6553200" y="3429000"/>
            <a:ext cx="1143000" cy="1588"/>
          </a:xfrm>
          <a:prstGeom prst="line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SSD cooling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1F497D"/>
                </a:solidFill>
              </a:rPr>
              <a:t>Replace Vortex blower (76 kW)</a:t>
            </a:r>
          </a:p>
          <a:p>
            <a:r>
              <a:rPr lang="en-US" dirty="0" smtClean="0">
                <a:solidFill>
                  <a:srgbClr val="1F497D"/>
                </a:solidFill>
              </a:rPr>
              <a:t>Use maintainable vacuum</a:t>
            </a:r>
          </a:p>
          <a:p>
            <a:r>
              <a:rPr lang="en-US" dirty="0" smtClean="0">
                <a:solidFill>
                  <a:srgbClr val="1F497D"/>
                </a:solidFill>
              </a:rPr>
              <a:t>Reroute tubing</a:t>
            </a:r>
          </a:p>
          <a:p>
            <a:r>
              <a:rPr lang="en-US" dirty="0" smtClean="0">
                <a:solidFill>
                  <a:srgbClr val="1F497D"/>
                </a:solidFill>
              </a:rPr>
              <a:t>Instrument with temperature </a:t>
            </a:r>
            <a:br>
              <a:rPr lang="en-US" dirty="0" smtClean="0">
                <a:solidFill>
                  <a:srgbClr val="1F497D"/>
                </a:solidFill>
              </a:rPr>
            </a:br>
            <a:r>
              <a:rPr lang="en-US" dirty="0" smtClean="0">
                <a:solidFill>
                  <a:srgbClr val="1F497D"/>
                </a:solidFill>
              </a:rPr>
              <a:t>and flow measurements</a:t>
            </a:r>
            <a:endParaRPr lang="en-US" dirty="0">
              <a:solidFill>
                <a:srgbClr val="1F497D"/>
              </a:solidFill>
            </a:endParaRPr>
          </a:p>
        </p:txBody>
      </p:sp>
      <p:pic>
        <p:nvPicPr>
          <p:cNvPr id="7" name="Picture 1" descr="rp116q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57977" y="3248026"/>
            <a:ext cx="2181225" cy="2543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SSD ladder power requirements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1"/>
          <a:ext cx="8229600" cy="1925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91440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FEE (ladder modules)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Ladder cards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Total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Old SSD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9.6 W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10.0</a:t>
                      </a:r>
                      <a:r>
                        <a:rPr lang="en-US" sz="1800" baseline="0" dirty="0" smtClean="0"/>
                        <a:t> W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19.6 W</a:t>
                      </a:r>
                      <a:endParaRPr lang="en-US" sz="1800" dirty="0"/>
                    </a:p>
                  </a:txBody>
                  <a:tcPr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Upgraded</a:t>
                      </a:r>
                      <a:r>
                        <a:rPr lang="en-US" sz="1800" baseline="0" dirty="0" smtClean="0"/>
                        <a:t> SSD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11.5 W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13.6 W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25.1 W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SSD deliverables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dirty="0" smtClean="0"/>
              <a:t>Instrument 21 of the existing SSD ladders with new readout electronics compatible with the readout requirements for the TPC</a:t>
            </a:r>
          </a:p>
          <a:p>
            <a:pPr lvl="1"/>
            <a:r>
              <a:rPr lang="en-US" sz="2400" dirty="0" smtClean="0">
                <a:solidFill>
                  <a:schemeClr val="tx2"/>
                </a:solidFill>
              </a:rPr>
              <a:t>42 ladder cards (2 per ladder) + 8 spares</a:t>
            </a:r>
          </a:p>
          <a:p>
            <a:pPr lvl="1"/>
            <a:r>
              <a:rPr lang="en-US" sz="2400" dirty="0" smtClean="0">
                <a:solidFill>
                  <a:schemeClr val="tx2"/>
                </a:solidFill>
              </a:rPr>
              <a:t>8 RDO cards + 4 spares</a:t>
            </a:r>
          </a:p>
          <a:p>
            <a:pPr lvl="0"/>
            <a:r>
              <a:rPr lang="en-US" sz="2800" dirty="0" smtClean="0"/>
              <a:t>SSD installed on the Outer Support Cylinder</a:t>
            </a:r>
          </a:p>
          <a:p>
            <a:pPr lvl="0"/>
            <a:r>
              <a:rPr lang="en-US" sz="2800" dirty="0" smtClean="0"/>
              <a:t>Provide services including cabling and cooling compatible with the IDS and FGT </a:t>
            </a:r>
          </a:p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SSD WBS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1"/>
            <a:ext cx="8229600" cy="4525963"/>
          </a:xfrm>
        </p:spPr>
        <p:txBody>
          <a:bodyPr/>
          <a:lstStyle/>
          <a:p>
            <a:r>
              <a:rPr lang="en-GB" sz="2800" dirty="0" smtClean="0"/>
              <a:t>1.4.1Electronics</a:t>
            </a:r>
            <a:endParaRPr lang="en-US" sz="2800" dirty="0" smtClean="0"/>
          </a:p>
          <a:p>
            <a:pPr lvl="1"/>
            <a:r>
              <a:rPr lang="en-US" sz="2000" dirty="0" smtClean="0"/>
              <a:t>1.4.1.1 Prototype</a:t>
            </a:r>
          </a:p>
          <a:p>
            <a:pPr lvl="1"/>
            <a:r>
              <a:rPr lang="en-US" sz="2000" dirty="0" smtClean="0"/>
              <a:t>1.4.1.2 Production</a:t>
            </a:r>
          </a:p>
          <a:p>
            <a:r>
              <a:rPr lang="en-GB" sz="2800" dirty="0" smtClean="0"/>
              <a:t>1.4.2 Mechanics</a:t>
            </a:r>
            <a:endParaRPr lang="en-US" sz="2800" dirty="0" smtClean="0"/>
          </a:p>
          <a:p>
            <a:r>
              <a:rPr lang="en-GB" sz="2800" dirty="0" smtClean="0"/>
              <a:t>1.4.3 Detector Assembly</a:t>
            </a:r>
            <a:endParaRPr lang="en-US" sz="2800" dirty="0" smtClean="0"/>
          </a:p>
          <a:p>
            <a:r>
              <a:rPr lang="en-GB" sz="2800" dirty="0" smtClean="0"/>
              <a:t>1.4.4 Infrastructure</a:t>
            </a:r>
            <a:endParaRPr lang="en-US" sz="2800" dirty="0" smtClean="0"/>
          </a:p>
          <a:p>
            <a:pPr lvl="1"/>
            <a:r>
              <a:rPr lang="en-GB" sz="2000" dirty="0" smtClean="0"/>
              <a:t>1.4.4.1 Cables</a:t>
            </a:r>
            <a:endParaRPr lang="en-US" sz="2000" dirty="0" smtClean="0"/>
          </a:p>
          <a:p>
            <a:pPr lvl="1"/>
            <a:r>
              <a:rPr lang="en-GB" sz="2000" dirty="0" smtClean="0"/>
              <a:t>1.4.4.2 Cooling</a:t>
            </a:r>
          </a:p>
          <a:p>
            <a:r>
              <a:rPr lang="en-GB" sz="2800" dirty="0" smtClean="0"/>
              <a:t>1.4.5 Installation/Assembly</a:t>
            </a:r>
            <a:endParaRPr lang="en-US" sz="2800" dirty="0" smtClean="0"/>
          </a:p>
          <a:p>
            <a:endParaRPr lang="en-US" b="1" dirty="0" smtClean="0"/>
          </a:p>
          <a:p>
            <a:endParaRPr lang="en-US" dirty="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487362"/>
          </a:xfrm>
        </p:spPr>
        <p:txBody>
          <a:bodyPr>
            <a:noAutofit/>
          </a:bodyPr>
          <a:lstStyle/>
          <a:p>
            <a:r>
              <a:rPr lang="en-US" sz="3200" dirty="0" smtClean="0"/>
              <a:t>SSD</a:t>
            </a:r>
            <a:endParaRPr lang="en-US" sz="32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895539"/>
            <a:ext cx="7239000" cy="52321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3400" y="-304800"/>
            <a:ext cx="83820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SSD milestones</a:t>
            </a:r>
            <a:endParaRPr lang="en-US" dirty="0" smtClean="0">
              <a:solidFill>
                <a:srgbClr val="FFFF00"/>
              </a:solidFill>
            </a:endParaRPr>
          </a:p>
        </p:txBody>
      </p:sp>
      <p:graphicFrame>
        <p:nvGraphicFramePr>
          <p:cNvPr id="6" name="Group 53"/>
          <p:cNvGraphicFramePr>
            <a:graphicFrameLocks noGrp="1"/>
          </p:cNvGraphicFramePr>
          <p:nvPr/>
        </p:nvGraphicFramePr>
        <p:xfrm>
          <a:off x="1295400" y="762000"/>
          <a:ext cx="6781800" cy="5364037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997323"/>
                <a:gridCol w="5784477"/>
              </a:tblGrid>
              <a:tr h="346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date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ea typeface="ヒラギノ角ゴ Pro W3" pitchFamily="1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milestone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ea typeface="ヒラギノ角ゴ Pro W3" pitchFamily="1" charset="-128"/>
                      </a:endParaRPr>
                    </a:p>
                  </a:txBody>
                  <a:tcPr horzOverflow="overflow"/>
                </a:tc>
              </a:tr>
              <a:tr h="976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Q3 FY10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ea typeface="ヒラギノ角ゴ Pro W3" pitchFamily="1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Review of board layout for ladder board and RDO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Start board (prototype) fabrication for both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ea typeface="ヒラギノ角ゴ Pro W3" pitchFamily="1" charset="-128"/>
                      </a:endParaRPr>
                    </a:p>
                  </a:txBody>
                  <a:tcPr horzOverflow="overflow"/>
                </a:tc>
              </a:tr>
              <a:tr h="11490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Q2 FY11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ea typeface="ヒラギノ角ゴ Pro W3" pitchFamily="1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Finish testing ladder board @BNL (digital event processing only). Finish testing RDO @BNL.  Integrated testing @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Subatech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for both boards</a:t>
                      </a:r>
                    </a:p>
                  </a:txBody>
                  <a:tcPr horzOverflow="overflow"/>
                </a:tc>
              </a:tr>
              <a:tr h="7181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Q3 FY11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Develop slow controls and DAQ software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ea typeface="ヒラギノ角ゴ Pro W3" pitchFamily="1" charset="-128"/>
                      </a:endParaRPr>
                    </a:p>
                  </a:txBody>
                  <a:tcPr horzOverflow="overflow"/>
                </a:tc>
              </a:tr>
              <a:tr h="7181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Q4 FY11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Produce full </a:t>
                      </a:r>
                      <a:r>
                        <a:rPr kumimoji="0" lang="en-US" sz="18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complement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of boards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ea typeface="ヒラギノ角ゴ Pro W3" pitchFamily="1" charset="-128"/>
                      </a:endParaRPr>
                    </a:p>
                  </a:txBody>
                  <a:tcPr horzOverflow="overflow"/>
                </a:tc>
              </a:tr>
              <a:tr h="7181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1" charset="-128"/>
                        </a:rPr>
                        <a:t>Q4 FY12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Move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Full System to STAR for test</a:t>
                      </a:r>
                    </a:p>
                  </a:txBody>
                  <a:tcPr marL="12700" marR="12700" marT="12700" marB="0"/>
                </a:tc>
              </a:tr>
              <a:tr h="7181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ヒラギノ角ゴ Pro W3" pitchFamily="1" charset="-128"/>
                        </a:rPr>
                        <a:t>Q3 FY13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Install completed SSD in STAR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ea typeface="ヒラギノ角ゴ Pro W3" pitchFamily="1" charset="-128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3400" y="-304800"/>
            <a:ext cx="83820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SSD cost profile</a:t>
            </a:r>
            <a:endParaRPr lang="en-US" dirty="0" smtClean="0">
              <a:solidFill>
                <a:srgbClr val="FFFF00"/>
              </a:solidFill>
            </a:endParaRPr>
          </a:p>
        </p:txBody>
      </p:sp>
      <p:graphicFrame>
        <p:nvGraphicFramePr>
          <p:cNvPr id="6" name="Group 53"/>
          <p:cNvGraphicFramePr>
            <a:graphicFrameLocks noGrp="1"/>
          </p:cNvGraphicFramePr>
          <p:nvPr/>
        </p:nvGraphicFramePr>
        <p:xfrm>
          <a:off x="1447800" y="1041004"/>
          <a:ext cx="6400800" cy="4968627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1064559"/>
                <a:gridCol w="1450041"/>
                <a:gridCol w="1676400"/>
                <a:gridCol w="2209800"/>
              </a:tblGrid>
              <a:tr h="914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Fiscal year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ea typeface="ヒラギノ角ゴ Pro W3" pitchFamily="1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Base cost (K$)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ea typeface="ヒラギノ角ゴ Pro W3" pitchFamily="1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ヒラギノ角ゴ Pro W3" pitchFamily="1" charset="-128"/>
                        </a:rPr>
                        <a:t>Contingency (K$)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ヒラギノ角ゴ Pro W3" pitchFamily="1" charset="-128"/>
                        </a:rPr>
                        <a:t>Total (K$)</a:t>
                      </a:r>
                    </a:p>
                  </a:txBody>
                  <a:tcPr horzOverflow="overflow"/>
                </a:tc>
              </a:tr>
              <a:tr h="6529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FY10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ea typeface="ヒラギノ角ゴ Pro W3" pitchFamily="1" charset="-128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120</a:t>
                      </a:r>
                      <a:endParaRPr lang="en-US" sz="1800" dirty="0"/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30</a:t>
                      </a:r>
                      <a:endParaRPr lang="en-US" sz="1800" dirty="0"/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150</a:t>
                      </a:r>
                      <a:endParaRPr lang="en-US" sz="1800" dirty="0"/>
                    </a:p>
                  </a:txBody>
                  <a:tcPr anchor="ctr" horzOverflow="overflow"/>
                </a:tc>
              </a:tr>
              <a:tr h="76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FY11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ea typeface="ヒラギノ角ゴ Pro W3" pitchFamily="1" charset="-128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110</a:t>
                      </a:r>
                      <a:endParaRPr lang="en-US" sz="1800" dirty="0"/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20</a:t>
                      </a:r>
                      <a:endParaRPr lang="en-US" sz="1800" dirty="0"/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130</a:t>
                      </a:r>
                      <a:endParaRPr lang="en-US" sz="1800" dirty="0"/>
                    </a:p>
                  </a:txBody>
                  <a:tcPr anchor="ctr" horzOverflow="overflow"/>
                </a:tc>
              </a:tr>
              <a:tr h="689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FY12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220</a:t>
                      </a:r>
                      <a:endParaRPr lang="en-US" sz="1800" dirty="0"/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120</a:t>
                      </a:r>
                      <a:endParaRPr lang="en-US" sz="1800" dirty="0"/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340</a:t>
                      </a:r>
                      <a:endParaRPr lang="en-US" sz="1800" dirty="0"/>
                    </a:p>
                  </a:txBody>
                  <a:tcPr anchor="ctr" horzOverflow="overflow"/>
                </a:tc>
              </a:tr>
              <a:tr h="689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FY13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210</a:t>
                      </a:r>
                      <a:endParaRPr lang="en-US" sz="1800" dirty="0"/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120</a:t>
                      </a:r>
                      <a:endParaRPr lang="en-US" sz="1800" dirty="0"/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330</a:t>
                      </a:r>
                      <a:endParaRPr lang="en-US" sz="1800" dirty="0"/>
                    </a:p>
                  </a:txBody>
                  <a:tcPr anchor="ctr" horzOverflow="overflow"/>
                </a:tc>
              </a:tr>
              <a:tr h="6400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1" charset="-128"/>
                        </a:rPr>
                        <a:t>FY14</a:t>
                      </a:r>
                    </a:p>
                  </a:txBody>
                  <a:tcPr anchor="ctr" horzOverflow="overflow"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</a:t>
                      </a:r>
                      <a:endParaRPr lang="en-US" sz="1800" dirty="0"/>
                    </a:p>
                  </a:txBody>
                  <a:tcPr marL="12700" marR="12700" marT="12700" marB="0" anchor="ctr"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</a:t>
                      </a:r>
                      <a:endParaRPr lang="en-US" sz="1800" dirty="0"/>
                    </a:p>
                  </a:txBody>
                  <a:tcPr marL="12700" marR="12700" marT="12700" marB="0" anchor="ctr"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</a:t>
                      </a:r>
                      <a:endParaRPr lang="en-US" sz="1800" dirty="0"/>
                    </a:p>
                  </a:txBody>
                  <a:tcPr marL="12700" marR="12700" marT="12700" marB="0" anchor="ctr"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976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ヒラギノ角ゴ Pro W3" pitchFamily="1" charset="-128"/>
                        </a:rPr>
                        <a:t>Total</a:t>
                      </a:r>
                    </a:p>
                  </a:txBody>
                  <a:tcPr anchor="ctr" horzOverflow="overflow"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660</a:t>
                      </a:r>
                      <a:endParaRPr lang="en-US" sz="1800" dirty="0"/>
                    </a:p>
                  </a:txBody>
                  <a:tcPr marL="12700" marR="12700" marT="12700" marB="0" anchor="ctr"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290</a:t>
                      </a:r>
                      <a:endParaRPr lang="en-US" sz="1800" dirty="0"/>
                    </a:p>
                  </a:txBody>
                  <a:tcPr marL="12700" marR="12700" marT="12700" marB="0" anchor="ctr"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950</a:t>
                      </a:r>
                      <a:endParaRPr lang="en-US" sz="1800" dirty="0"/>
                    </a:p>
                  </a:txBody>
                  <a:tcPr marL="12700" marR="12700" marT="12700" marB="0" anchor="ctr"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SSD manpower profile (readout)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7772400" cy="4495800"/>
          </a:xfrm>
        </p:spPr>
        <p:txBody>
          <a:bodyPr/>
          <a:lstStyle/>
          <a:p>
            <a:r>
              <a:rPr lang="en-US" sz="2400" dirty="0" smtClean="0"/>
              <a:t>FY</a:t>
            </a:r>
            <a:r>
              <a:rPr lang="en-US" dirty="0" smtClean="0"/>
              <a:t> </a:t>
            </a:r>
            <a:r>
              <a:rPr lang="en-US" sz="2400" dirty="0" smtClean="0"/>
              <a:t>2010 </a:t>
            </a:r>
          </a:p>
          <a:p>
            <a:pPr lvl="1">
              <a:buNone/>
            </a:pPr>
            <a:r>
              <a:rPr lang="en-US" sz="1800" dirty="0" err="1" smtClean="0">
                <a:solidFill>
                  <a:srgbClr val="1F497D"/>
                </a:solidFill>
              </a:rPr>
              <a:t>Renard</a:t>
            </a:r>
            <a:r>
              <a:rPr lang="en-US" sz="1800" dirty="0" smtClean="0">
                <a:solidFill>
                  <a:srgbClr val="1F497D"/>
                </a:solidFill>
              </a:rPr>
              <a:t> (EE, </a:t>
            </a:r>
            <a:r>
              <a:rPr lang="en-US" sz="1800" dirty="0" err="1" smtClean="0">
                <a:solidFill>
                  <a:srgbClr val="1F497D"/>
                </a:solidFill>
              </a:rPr>
              <a:t>Subatech</a:t>
            </a:r>
            <a:r>
              <a:rPr lang="en-US" sz="1800" dirty="0" smtClean="0">
                <a:solidFill>
                  <a:srgbClr val="1F497D"/>
                </a:solidFill>
              </a:rPr>
              <a:t>) 30%, </a:t>
            </a:r>
            <a:r>
              <a:rPr lang="en-US" sz="1800" dirty="0" err="1" smtClean="0">
                <a:solidFill>
                  <a:srgbClr val="1F497D"/>
                </a:solidFill>
              </a:rPr>
              <a:t>Scheetz</a:t>
            </a:r>
            <a:r>
              <a:rPr lang="en-US" sz="1800" dirty="0" smtClean="0">
                <a:solidFill>
                  <a:srgbClr val="1F497D"/>
                </a:solidFill>
              </a:rPr>
              <a:t> (EE, BNL) 20%, Hammond (ET, BNL) 15%, LeVine (physicist, BNL) 100%</a:t>
            </a:r>
          </a:p>
          <a:p>
            <a:r>
              <a:rPr lang="en-US" sz="2400" dirty="0" smtClean="0"/>
              <a:t>FY 2011</a:t>
            </a:r>
          </a:p>
          <a:p>
            <a:pPr lvl="1">
              <a:buNone/>
            </a:pPr>
            <a:r>
              <a:rPr lang="en-US" sz="1800" dirty="0" err="1" smtClean="0">
                <a:solidFill>
                  <a:srgbClr val="1F497D"/>
                </a:solidFill>
              </a:rPr>
              <a:t>Renard</a:t>
            </a:r>
            <a:r>
              <a:rPr lang="en-US" sz="1800" dirty="0" smtClean="0">
                <a:solidFill>
                  <a:srgbClr val="1F497D"/>
                </a:solidFill>
              </a:rPr>
              <a:t> (EE, </a:t>
            </a:r>
            <a:r>
              <a:rPr lang="en-US" sz="1800" dirty="0" err="1" smtClean="0">
                <a:solidFill>
                  <a:srgbClr val="1F497D"/>
                </a:solidFill>
              </a:rPr>
              <a:t>Subatech</a:t>
            </a:r>
            <a:r>
              <a:rPr lang="en-US" sz="1800" dirty="0" smtClean="0">
                <a:solidFill>
                  <a:srgbClr val="1F497D"/>
                </a:solidFill>
              </a:rPr>
              <a:t>) 20%, </a:t>
            </a:r>
            <a:r>
              <a:rPr lang="en-US" sz="1800" dirty="0" err="1" smtClean="0">
                <a:solidFill>
                  <a:srgbClr val="1F497D"/>
                </a:solidFill>
              </a:rPr>
              <a:t>Scheetz</a:t>
            </a:r>
            <a:r>
              <a:rPr lang="en-US" sz="1800" dirty="0" smtClean="0">
                <a:solidFill>
                  <a:srgbClr val="1F497D"/>
                </a:solidFill>
              </a:rPr>
              <a:t> (EE, BNL) 15%, Hammond (ET, BNL) 15%, </a:t>
            </a:r>
            <a:r>
              <a:rPr lang="en-US" sz="1800" dirty="0" err="1" smtClean="0">
                <a:solidFill>
                  <a:srgbClr val="1F497D"/>
                </a:solidFill>
              </a:rPr>
              <a:t>Postdoc</a:t>
            </a:r>
            <a:r>
              <a:rPr lang="en-US" sz="1800" dirty="0" smtClean="0">
                <a:solidFill>
                  <a:srgbClr val="1F497D"/>
                </a:solidFill>
              </a:rPr>
              <a:t> TBD (slow controls) 50%, LeVine (physicist, BNL) 100%</a:t>
            </a:r>
          </a:p>
          <a:p>
            <a:r>
              <a:rPr lang="en-US" sz="2400" dirty="0" smtClean="0"/>
              <a:t>FY 2012  </a:t>
            </a:r>
          </a:p>
          <a:p>
            <a:pPr lvl="1">
              <a:buNone/>
            </a:pPr>
            <a:r>
              <a:rPr lang="en-US" sz="1800" dirty="0" err="1" smtClean="0">
                <a:solidFill>
                  <a:srgbClr val="1F497D"/>
                </a:solidFill>
              </a:rPr>
              <a:t>Postdoc</a:t>
            </a:r>
            <a:r>
              <a:rPr lang="en-US" sz="1800" dirty="0" smtClean="0">
                <a:solidFill>
                  <a:srgbClr val="1F497D"/>
                </a:solidFill>
              </a:rPr>
              <a:t> TBD (slow controls) 50%, Hammond (ET, BNL) 10%, LeVine (physicist, BNL) 100%</a:t>
            </a:r>
          </a:p>
          <a:p>
            <a:r>
              <a:rPr lang="en-US" sz="2400" dirty="0" smtClean="0"/>
              <a:t>FY 2013  </a:t>
            </a:r>
          </a:p>
          <a:p>
            <a:pPr lvl="1">
              <a:buNone/>
            </a:pPr>
            <a:r>
              <a:rPr lang="en-US" sz="1800" dirty="0" err="1" smtClean="0">
                <a:solidFill>
                  <a:srgbClr val="1F497D"/>
                </a:solidFill>
              </a:rPr>
              <a:t>Postdoc</a:t>
            </a:r>
            <a:r>
              <a:rPr lang="en-US" sz="1800" dirty="0" smtClean="0">
                <a:solidFill>
                  <a:srgbClr val="1F497D"/>
                </a:solidFill>
              </a:rPr>
              <a:t> TBD (slow controls) 20%, LeVine (physicist, BNL) 60%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SSD manpower </a:t>
            </a:r>
            <a:r>
              <a:rPr lang="en-US" sz="2400" dirty="0" smtClean="0"/>
              <a:t>(cooling, mechanics)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772400" cy="5181600"/>
          </a:xfrm>
        </p:spPr>
        <p:txBody>
          <a:bodyPr/>
          <a:lstStyle/>
          <a:p>
            <a:r>
              <a:rPr lang="en-US" sz="2400" dirty="0" smtClean="0"/>
              <a:t>FY</a:t>
            </a:r>
            <a:r>
              <a:rPr lang="en-US" dirty="0" smtClean="0"/>
              <a:t> </a:t>
            </a:r>
            <a:r>
              <a:rPr lang="en-US" sz="2400" dirty="0" smtClean="0"/>
              <a:t>2010 </a:t>
            </a:r>
          </a:p>
          <a:p>
            <a:pPr lvl="1">
              <a:buNone/>
            </a:pPr>
            <a:r>
              <a:rPr lang="en-US" sz="1800" dirty="0" err="1" smtClean="0">
                <a:solidFill>
                  <a:srgbClr val="1F497D"/>
                </a:solidFill>
              </a:rPr>
              <a:t>Matis</a:t>
            </a:r>
            <a:r>
              <a:rPr lang="en-US" sz="1800" dirty="0" smtClean="0">
                <a:solidFill>
                  <a:srgbClr val="1F497D"/>
                </a:solidFill>
              </a:rPr>
              <a:t> (Physicist, LBNL) 50% management</a:t>
            </a:r>
          </a:p>
          <a:p>
            <a:r>
              <a:rPr lang="en-US" sz="2400" dirty="0" smtClean="0"/>
              <a:t>FY 2011</a:t>
            </a:r>
          </a:p>
          <a:p>
            <a:pPr lvl="1">
              <a:buNone/>
            </a:pPr>
            <a:r>
              <a:rPr lang="en-US" sz="1800" dirty="0" err="1" smtClean="0">
                <a:solidFill>
                  <a:srgbClr val="1F497D"/>
                </a:solidFill>
              </a:rPr>
              <a:t>Matis</a:t>
            </a:r>
            <a:r>
              <a:rPr lang="en-US" sz="1800" dirty="0" smtClean="0">
                <a:solidFill>
                  <a:srgbClr val="1F497D"/>
                </a:solidFill>
              </a:rPr>
              <a:t> (Physicist, LBNL) 50% management, Thomas (physicist, LBNL) 25% cooling</a:t>
            </a:r>
          </a:p>
          <a:p>
            <a:r>
              <a:rPr lang="en-US" sz="2400" dirty="0" smtClean="0"/>
              <a:t>FY 2011</a:t>
            </a:r>
          </a:p>
          <a:p>
            <a:pPr marL="742950" lvl="2" indent="-342900">
              <a:buNone/>
            </a:pPr>
            <a:r>
              <a:rPr lang="en-US" sz="1800" dirty="0" err="1" smtClean="0">
                <a:solidFill>
                  <a:srgbClr val="1F497D"/>
                </a:solidFill>
              </a:rPr>
              <a:t>Matis</a:t>
            </a:r>
            <a:r>
              <a:rPr lang="en-US" sz="1800" dirty="0" smtClean="0">
                <a:solidFill>
                  <a:srgbClr val="1F497D"/>
                </a:solidFill>
              </a:rPr>
              <a:t> (Physicist, LBNL) 50% management, Thomas (physicist, LBNL) 25% cooling, ME(TBD) 16% cooling integration</a:t>
            </a:r>
            <a:endParaRPr lang="en-US" sz="2400" dirty="0" smtClean="0"/>
          </a:p>
          <a:p>
            <a:r>
              <a:rPr lang="en-US" sz="2400" dirty="0" smtClean="0"/>
              <a:t>FY 2012  </a:t>
            </a:r>
          </a:p>
          <a:p>
            <a:pPr lvl="1">
              <a:buNone/>
            </a:pPr>
            <a:r>
              <a:rPr lang="en-US" sz="1800" dirty="0" smtClean="0">
                <a:solidFill>
                  <a:srgbClr val="1F497D"/>
                </a:solidFill>
              </a:rPr>
              <a:t>BNL MT (TBD) – cooling 15%, </a:t>
            </a:r>
            <a:r>
              <a:rPr lang="en-US" sz="1800" dirty="0" err="1" smtClean="0">
                <a:solidFill>
                  <a:srgbClr val="1F497D"/>
                </a:solidFill>
              </a:rPr>
              <a:t>Matis</a:t>
            </a:r>
            <a:r>
              <a:rPr lang="en-US" sz="1800" dirty="0" smtClean="0">
                <a:solidFill>
                  <a:srgbClr val="1F497D"/>
                </a:solidFill>
              </a:rPr>
              <a:t> (Physicist, LBNL) 50% management</a:t>
            </a:r>
          </a:p>
          <a:p>
            <a:r>
              <a:rPr lang="en-US" sz="2400" dirty="0" smtClean="0"/>
              <a:t>FY 2013  </a:t>
            </a:r>
          </a:p>
          <a:p>
            <a:pPr lvl="1">
              <a:buNone/>
            </a:pPr>
            <a:r>
              <a:rPr lang="en-US" sz="1800" dirty="0" smtClean="0">
                <a:solidFill>
                  <a:srgbClr val="1F497D"/>
                </a:solidFill>
              </a:rPr>
              <a:t>BNL MT (TBD) – cooling 33%, </a:t>
            </a:r>
            <a:r>
              <a:rPr lang="en-US" sz="1800" dirty="0" err="1" smtClean="0">
                <a:solidFill>
                  <a:srgbClr val="1F497D"/>
                </a:solidFill>
              </a:rPr>
              <a:t>Matis</a:t>
            </a:r>
            <a:r>
              <a:rPr lang="en-US" sz="1800" dirty="0" smtClean="0">
                <a:solidFill>
                  <a:srgbClr val="1F497D"/>
                </a:solidFill>
              </a:rPr>
              <a:t> (Physicist, LBNL) 50% management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228600"/>
            <a:ext cx="7772400" cy="1143000"/>
          </a:xfrm>
        </p:spPr>
        <p:txBody>
          <a:bodyPr/>
          <a:lstStyle/>
          <a:p>
            <a:r>
              <a:rPr lang="en-US" dirty="0" smtClean="0"/>
              <a:t>Risk assessment</a:t>
            </a:r>
            <a:endParaRPr lang="en-US" dirty="0"/>
          </a:p>
        </p:txBody>
      </p:sp>
      <p:graphicFrame>
        <p:nvGraphicFramePr>
          <p:cNvPr id="5" name="Table Placeholder 4"/>
          <p:cNvGraphicFramePr>
            <a:graphicFrameLocks noGrp="1"/>
          </p:cNvGraphicFramePr>
          <p:nvPr>
            <p:ph idx="1"/>
          </p:nvPr>
        </p:nvGraphicFramePr>
        <p:xfrm>
          <a:off x="457200" y="990600"/>
          <a:ext cx="8229600" cy="5120640"/>
        </p:xfrm>
        <a:graphic>
          <a:graphicData uri="http://schemas.openxmlformats.org/drawingml/2006/table">
            <a:tbl>
              <a:tblPr/>
              <a:tblGrid>
                <a:gridCol w="1230312"/>
                <a:gridCol w="3336925"/>
                <a:gridCol w="3662363"/>
              </a:tblGrid>
              <a:tr h="6400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pitchFamily="-105" charset="-128"/>
                        </a:rPr>
                        <a:t>WBS #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pitchFamily="-105" charset="-128"/>
                        </a:rPr>
                        <a:t>Description of Risk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pitchFamily="-105" charset="-128"/>
                        </a:rPr>
                        <a:t>Mitigation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-105" charset="-128"/>
                        </a:rPr>
                        <a:t>1.4.1.1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-105" charset="-128"/>
                        </a:rPr>
                        <a:t>PCB layout oversights, low schedule risk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-105" charset="-128"/>
                        </a:rPr>
                        <a:t>Schedule and budget include 2</a:t>
                      </a:r>
                      <a:r>
                        <a:rPr kumimoji="0" lang="en-US" sz="12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-105" charset="-128"/>
                        </a:rPr>
                        <a:t>nd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-105" charset="-128"/>
                        </a:rPr>
                        <a:t> iteration of prototype boards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8229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-105" charset="-128"/>
                        </a:rPr>
                        <a:t>1.4.1.2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-105" charset="-128"/>
                        </a:rPr>
                        <a:t>Components (chips, DDL) become unavailable, moderate to high cost/schedule risk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-105" charset="-128"/>
                        </a:rPr>
                        <a:t>Procure components as early as possible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229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-105" charset="-128"/>
                        </a:rPr>
                        <a:t>1.4.1.1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-105" charset="-128"/>
                        </a:rPr>
                        <a:t>Readout of modules at 4.55 MHz produces unreliable results, low technical risk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-105" charset="-128"/>
                        </a:rPr>
                        <a:t>Analog input to ADC observed – no problem exists up to 5 MHz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1005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-105" charset="-128"/>
                        </a:rPr>
                        <a:t>1.4.4.2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Engineering time to generate manifold geometry and cooling tube routing plan may be underestimated, cost risk</a:t>
                      </a:r>
                      <a:endParaRPr lang="en-US" sz="12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-105" charset="-128"/>
                        </a:rPr>
                        <a:t>Contingency, schedule float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11887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-105" charset="-128"/>
                        </a:rPr>
                        <a:t>1.4.4.3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Completed tubing manifold cannot be installed because of interference from other components of HFT</a:t>
                      </a:r>
                    </a:p>
                    <a:p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en-US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pitchFamily="-105" charset="-128"/>
                        </a:rPr>
                        <a:t>Schedule float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pitchFamily="-105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developments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Measured analog response at ADCs</a:t>
            </a:r>
          </a:p>
          <a:p>
            <a:r>
              <a:rPr lang="en-US" dirty="0" smtClean="0"/>
              <a:t>Single event upsets and remediation</a:t>
            </a:r>
          </a:p>
          <a:p>
            <a:r>
              <a:rPr lang="en-US" dirty="0" smtClean="0"/>
              <a:t>Improved zero-suppression</a:t>
            </a:r>
          </a:p>
          <a:p>
            <a:r>
              <a:rPr lang="en-US" dirty="0" smtClean="0"/>
              <a:t>Integration issues being addressed</a:t>
            </a:r>
          </a:p>
          <a:p>
            <a:pPr lvl="1"/>
            <a:r>
              <a:rPr lang="en-US" dirty="0" smtClean="0"/>
              <a:t>Cables, fibers, routing, grounding</a:t>
            </a:r>
          </a:p>
          <a:p>
            <a:r>
              <a:rPr lang="en-US" dirty="0" smtClean="0"/>
              <a:t>Safety issues (grounding, floating PS, fuses, HV)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Analog response </a:t>
            </a:r>
            <a:r>
              <a:rPr lang="en-US" sz="2800" i="1" dirty="0" err="1" smtClean="0"/>
              <a:t>vs</a:t>
            </a:r>
            <a:r>
              <a:rPr lang="en-US" sz="3200" dirty="0" smtClean="0"/>
              <a:t> clock frequency</a:t>
            </a:r>
            <a:endParaRPr lang="en-US" sz="3200" dirty="0"/>
          </a:p>
        </p:txBody>
      </p:sp>
      <p:pic>
        <p:nvPicPr>
          <p:cNvPr id="4" name="Content Placeholder 3" descr="module 1 analog response.png"/>
          <p:cNvPicPr>
            <a:picLocks noGrp="1" noChangeAspect="1"/>
          </p:cNvPicPr>
          <p:nvPr>
            <p:ph idx="1"/>
          </p:nvPr>
        </p:nvPicPr>
        <p:blipFill>
          <a:blip r:embed="rId3"/>
          <a:srcRect l="-90871" r="-90871"/>
          <a:stretch>
            <a:fillRect/>
          </a:stretch>
        </p:blipFill>
        <p:spPr>
          <a:xfrm>
            <a:off x="228600" y="685800"/>
            <a:ext cx="8077200" cy="5715000"/>
          </a:xfrm>
        </p:spPr>
      </p:pic>
      <p:sp>
        <p:nvSpPr>
          <p:cNvPr id="5" name="TextBox 4"/>
          <p:cNvSpPr txBox="1"/>
          <p:nvPr/>
        </p:nvSpPr>
        <p:spPr>
          <a:xfrm>
            <a:off x="1622912" y="1600200"/>
            <a:ext cx="10440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4.3 MHz</a:t>
            </a:r>
            <a:endParaRPr lang="en-US" sz="1800" dirty="0"/>
          </a:p>
        </p:txBody>
      </p:sp>
      <p:sp>
        <p:nvSpPr>
          <p:cNvPr id="7" name="TextBox 6"/>
          <p:cNvSpPr txBox="1"/>
          <p:nvPr/>
        </p:nvSpPr>
        <p:spPr>
          <a:xfrm>
            <a:off x="1622912" y="3364468"/>
            <a:ext cx="10440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FF0000"/>
                </a:solidFill>
              </a:rPr>
              <a:t>5.0 MHz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22912" y="5029200"/>
            <a:ext cx="10440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6.0 MHz</a:t>
            </a:r>
            <a:endParaRPr lang="en-US" sz="1800" dirty="0"/>
          </a:p>
        </p:txBody>
      </p:sp>
      <p:sp>
        <p:nvSpPr>
          <p:cNvPr id="9" name="TextBox 8"/>
          <p:cNvSpPr txBox="1"/>
          <p:nvPr/>
        </p:nvSpPr>
        <p:spPr>
          <a:xfrm>
            <a:off x="6224860" y="5650468"/>
            <a:ext cx="1852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Horiz:100 ns/cm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Single event upsets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1"/>
            <a:ext cx="8229600" cy="5211764"/>
          </a:xfrm>
        </p:spPr>
        <p:txBody>
          <a:bodyPr/>
          <a:lstStyle/>
          <a:p>
            <a:r>
              <a:rPr lang="en-US" dirty="0" smtClean="0"/>
              <a:t>Ionizing radiation causes single bit errors in configuration memory (internal to FPGA)</a:t>
            </a:r>
          </a:p>
          <a:p>
            <a:pPr lvl="1"/>
            <a:r>
              <a:rPr lang="en-US" dirty="0" smtClean="0"/>
              <a:t>Change FPGA behavior</a:t>
            </a:r>
          </a:p>
          <a:p>
            <a:r>
              <a:rPr lang="en-US" dirty="0" smtClean="0"/>
              <a:t>Scale from observed error frequency in TOF</a:t>
            </a:r>
          </a:p>
          <a:p>
            <a:pPr lvl="1"/>
            <a:r>
              <a:rPr lang="en-US" dirty="0" smtClean="0"/>
              <a:t>Estimate 1 error per 10 minutes in SSD</a:t>
            </a:r>
          </a:p>
          <a:p>
            <a:r>
              <a:rPr lang="en-US" dirty="0" smtClean="0"/>
              <a:t>Must pro-actively detect these errors by running CRC checks while acquiring data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Improvement to zero suppression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Zero suppression based on preserving above-threshold strips</a:t>
            </a:r>
          </a:p>
          <a:p>
            <a:r>
              <a:rPr lang="en-US" dirty="0" smtClean="0"/>
              <a:t>Want to retain neighbors as well</a:t>
            </a:r>
          </a:p>
          <a:p>
            <a:r>
              <a:rPr lang="en-US" dirty="0" smtClean="0"/>
              <a:t>Problem: strips are not read out in order</a:t>
            </a:r>
          </a:p>
          <a:p>
            <a:pPr lvl="1"/>
            <a:r>
              <a:rPr lang="en-US" dirty="0" smtClean="0"/>
              <a:t>Have to store them in intermediate buffer, in geographic order, before suppression</a:t>
            </a:r>
          </a:p>
          <a:p>
            <a:pPr lvl="1"/>
            <a:r>
              <a:rPr lang="en-US" dirty="0" smtClean="0"/>
              <a:t>RAM has been added (larger FPGA)</a:t>
            </a:r>
          </a:p>
          <a:p>
            <a:pPr lvl="1"/>
            <a:r>
              <a:rPr lang="en-US" dirty="0" smtClean="0"/>
              <a:t>Implementation will come later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Integration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Power cables will be Cu-coated Al</a:t>
            </a:r>
          </a:p>
          <a:p>
            <a:r>
              <a:rPr lang="en-US" dirty="0" smtClean="0"/>
              <a:t>Cables to West (through FGT) are the most difficult due to limited area</a:t>
            </a:r>
          </a:p>
          <a:p>
            <a:r>
              <a:rPr lang="en-US" dirty="0" smtClean="0"/>
              <a:t>Routing details being addressed</a:t>
            </a:r>
          </a:p>
          <a:p>
            <a:r>
              <a:rPr lang="en-US" dirty="0" smtClean="0"/>
              <a:t> Grounding plan being integrated with other HFT </a:t>
            </a:r>
            <a:r>
              <a:rPr lang="en-US" dirty="0" err="1" smtClean="0"/>
              <a:t>subdetectors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62" name="Object 2"/>
          <p:cNvGraphicFramePr>
            <a:graphicFrameLocks noChangeAspect="1"/>
          </p:cNvGraphicFramePr>
          <p:nvPr/>
        </p:nvGraphicFramePr>
        <p:xfrm>
          <a:off x="152400" y="1066800"/>
          <a:ext cx="4933951" cy="4536966"/>
        </p:xfrm>
        <a:graphic>
          <a:graphicData uri="http://schemas.openxmlformats.org/presentationml/2006/ole">
            <p:oleObj spid="_x0000_s188418" name="Document" r:id="rId4" imgW="3314700" imgH="3048000" progId="Word.Document.12">
              <p:link updateAutomatic="1"/>
            </p:oleObj>
          </a:graphicData>
        </a:graphic>
      </p:graphicFrame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SSD characteristics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0561" y="2362200"/>
            <a:ext cx="3954841" cy="3867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Safety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Need to ensure that details will be approved by RHIC safety committee</a:t>
            </a:r>
          </a:p>
          <a:p>
            <a:pPr lvl="1"/>
            <a:r>
              <a:rPr lang="en-US" dirty="0" smtClean="0"/>
              <a:t>Floating PS with safety resistors</a:t>
            </a:r>
          </a:p>
          <a:p>
            <a:pPr lvl="1"/>
            <a:r>
              <a:rPr lang="en-US" dirty="0" smtClean="0"/>
              <a:t>Fuse protection </a:t>
            </a:r>
            <a:r>
              <a:rPr lang="en-US" dirty="0" smtClean="0"/>
              <a:t>for</a:t>
            </a:r>
            <a:r>
              <a:rPr lang="en-US" dirty="0" smtClean="0"/>
              <a:t> </a:t>
            </a:r>
            <a:r>
              <a:rPr lang="en-US" dirty="0" smtClean="0"/>
              <a:t>sense wires</a:t>
            </a:r>
          </a:p>
          <a:p>
            <a:pPr lvl="1"/>
            <a:r>
              <a:rPr lang="en-US" dirty="0" smtClean="0"/>
              <a:t>HV considerations</a:t>
            </a:r>
          </a:p>
          <a:p>
            <a:pPr lvl="2"/>
            <a:r>
              <a:rPr lang="en-US" dirty="0" smtClean="0"/>
              <a:t>HV is &lt;100V, I &lt; 0.1ma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SSD - summary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Design progressing well</a:t>
            </a:r>
          </a:p>
          <a:p>
            <a:r>
              <a:rPr lang="en-US" dirty="0" smtClean="0"/>
              <a:t>Costs have been accurately estimated</a:t>
            </a:r>
          </a:p>
          <a:p>
            <a:r>
              <a:rPr lang="en-US" dirty="0" smtClean="0"/>
              <a:t>Risks are minimal </a:t>
            </a:r>
          </a:p>
          <a:p>
            <a:pPr lvl="1"/>
            <a:r>
              <a:rPr lang="en-US" sz="2000" dirty="0" smtClean="0"/>
              <a:t>No technical risks</a:t>
            </a:r>
          </a:p>
          <a:p>
            <a:pPr lvl="1"/>
            <a:r>
              <a:rPr lang="en-US" sz="2000" dirty="0" smtClean="0"/>
              <a:t>Mitigation strategies in place</a:t>
            </a:r>
          </a:p>
          <a:p>
            <a:pPr lvl="1"/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Spare slides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66800" y="1600201"/>
            <a:ext cx="7391400" cy="14157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8600" dirty="0" smtClean="0"/>
              <a:t>Spare slides</a:t>
            </a:r>
            <a:endParaRPr lang="en-US" sz="8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09600"/>
            <a:ext cx="7772400" cy="1143000"/>
          </a:xfrm>
        </p:spPr>
        <p:txBody>
          <a:bodyPr/>
          <a:lstStyle/>
          <a:p>
            <a:pPr eaLnBrk="1" hangingPunct="1">
              <a:lnSpc>
                <a:spcPct val="75000"/>
              </a:lnSpc>
            </a:pPr>
            <a:r>
              <a:rPr lang="en-US" sz="3200" smtClean="0"/>
              <a:t> ---- Backup material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Existing readout configuration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95401"/>
            <a:ext cx="8229600" cy="4830763"/>
          </a:xfrm>
        </p:spPr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1 ADC reads 16 modules sequentially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ADC sampling speed: 3 MHz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Connection to RDO is via copper cable</a:t>
            </a:r>
          </a:p>
          <a:p>
            <a:pPr lvl="1"/>
            <a:r>
              <a:rPr lang="en-US" sz="2000" dirty="0" smtClean="0">
                <a:solidFill>
                  <a:schemeClr val="tx2"/>
                </a:solidFill>
              </a:rPr>
              <a:t>Restricts RDO location to magnet face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1 RDO serves 10 ladders</a:t>
            </a:r>
          </a:p>
          <a:p>
            <a:pPr lvl="1">
              <a:spcAft>
                <a:spcPts val="1200"/>
              </a:spcAft>
            </a:pPr>
            <a:r>
              <a:rPr lang="en-US" sz="2000" dirty="0" smtClean="0">
                <a:solidFill>
                  <a:schemeClr val="tx2"/>
                </a:solidFill>
              </a:rPr>
              <a:t>Data link to DAQ computer oversubscribed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3000" y="4724400"/>
            <a:ext cx="5029200" cy="1200328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dirty="0" smtClean="0"/>
              <a:t>Performance of existing system:</a:t>
            </a:r>
          </a:p>
          <a:p>
            <a:pPr lvl="1"/>
            <a:r>
              <a:rPr lang="en-US" dirty="0" smtClean="0"/>
              <a:t>Dead time @100 Hz: 30%</a:t>
            </a:r>
          </a:p>
          <a:p>
            <a:pPr lvl="1"/>
            <a:r>
              <a:rPr lang="en-US" dirty="0" smtClean="0"/>
              <a:t>Dead time @ 750 Hz: &gt;80%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3186" name="Object 2"/>
          <p:cNvGraphicFramePr>
            <a:graphicFrameLocks noChangeAspect="1"/>
          </p:cNvGraphicFramePr>
          <p:nvPr/>
        </p:nvGraphicFramePr>
        <p:xfrm>
          <a:off x="670664" y="1524000"/>
          <a:ext cx="7022405" cy="3429000"/>
        </p:xfrm>
        <a:graphic>
          <a:graphicData uri="http://schemas.openxmlformats.org/presentationml/2006/ole">
            <p:oleObj spid="_x0000_s93186" name="Document" r:id="rId3" imgW="3797300" imgH="1854200" progId="Word.Document.12">
              <p:link updateAutomatic="1"/>
            </p:oleObj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SSD mounting detail</a:t>
            </a:r>
            <a:endParaRPr lang="en-US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5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-2413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SSD: interior view</a:t>
            </a:r>
          </a:p>
        </p:txBody>
      </p:sp>
      <p:pic>
        <p:nvPicPr>
          <p:cNvPr id="20484" name="Picture 2"/>
          <p:cNvPicPr>
            <a:picLocks noChangeAspect="1" noChangeArrowheads="1"/>
          </p:cNvPicPr>
          <p:nvPr/>
        </p:nvPicPr>
        <p:blipFill>
          <a:blip r:embed="rId3">
            <a:lum contrast="14000"/>
          </a:blip>
          <a:srcRect l="2248" t="2660" r="2248" b="2660"/>
          <a:stretch>
            <a:fillRect/>
          </a:stretch>
        </p:blipFill>
        <p:spPr bwMode="auto">
          <a:xfrm>
            <a:off x="2203450" y="1447800"/>
            <a:ext cx="4502151" cy="37719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3048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000000"/>
                </a:solidFill>
              </a:rPr>
              <a:t>Slow controls</a:t>
            </a:r>
          </a:p>
        </p:txBody>
      </p:sp>
      <p:sp>
        <p:nvSpPr>
          <p:cNvPr id="32771" name="Content Placeholder 5"/>
          <p:cNvSpPr>
            <a:spLocks noGrp="1"/>
          </p:cNvSpPr>
          <p:nvPr>
            <p:ph idx="1"/>
          </p:nvPr>
        </p:nvSpPr>
        <p:spPr>
          <a:xfrm>
            <a:off x="685800" y="1447800"/>
            <a:ext cx="7772400" cy="4495800"/>
          </a:xfrm>
        </p:spPr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Path from RDO to ladder defined</a:t>
            </a:r>
          </a:p>
          <a:p>
            <a:pPr lvl="1"/>
            <a:r>
              <a:rPr lang="en-US" sz="2400" dirty="0" smtClean="0">
                <a:solidFill>
                  <a:srgbClr val="000000"/>
                </a:solidFill>
              </a:rPr>
              <a:t>JTAG transported on fiber pair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Multiple paths from VME CPU to RDO possible:</a:t>
            </a:r>
          </a:p>
          <a:p>
            <a:pPr lvl="1"/>
            <a:r>
              <a:rPr lang="en-US" sz="2400" dirty="0" smtClean="0">
                <a:solidFill>
                  <a:srgbClr val="000000"/>
                </a:solidFill>
              </a:rPr>
              <a:t>FP JTAG connector </a:t>
            </a:r>
          </a:p>
          <a:p>
            <a:pPr lvl="2"/>
            <a:r>
              <a:rPr lang="en-US" sz="2000" dirty="0" smtClean="0">
                <a:solidFill>
                  <a:srgbClr val="000000"/>
                </a:solidFill>
              </a:rPr>
              <a:t>Compatible with existing software, hardware</a:t>
            </a:r>
          </a:p>
          <a:p>
            <a:pPr lvl="2"/>
            <a:r>
              <a:rPr lang="en-US" sz="2000" dirty="0" smtClean="0">
                <a:solidFill>
                  <a:srgbClr val="000000"/>
                </a:solidFill>
              </a:rPr>
              <a:t>Provides migration path</a:t>
            </a:r>
          </a:p>
          <a:p>
            <a:pPr lvl="1"/>
            <a:r>
              <a:rPr lang="en-US" sz="2400" dirty="0" smtClean="0">
                <a:solidFill>
                  <a:srgbClr val="000000"/>
                </a:solidFill>
              </a:rPr>
              <a:t>VME interface</a:t>
            </a:r>
          </a:p>
          <a:p>
            <a:pPr lvl="2"/>
            <a:r>
              <a:rPr lang="en-US" sz="2000" dirty="0" smtClean="0">
                <a:solidFill>
                  <a:srgbClr val="000000"/>
                </a:solidFill>
              </a:rPr>
              <a:t>Best performance</a:t>
            </a:r>
          </a:p>
          <a:p>
            <a:pPr lvl="2"/>
            <a:r>
              <a:rPr lang="en-US" sz="2000" dirty="0" smtClean="0">
                <a:solidFill>
                  <a:srgbClr val="000000"/>
                </a:solidFill>
              </a:rPr>
              <a:t>Requires software development</a:t>
            </a:r>
          </a:p>
          <a:p>
            <a:pPr lvl="2"/>
            <a:endParaRPr lang="en-US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5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SSD with 3 mounted ladders</a:t>
            </a:r>
          </a:p>
        </p:txBody>
      </p:sp>
      <p:pic>
        <p:nvPicPr>
          <p:cNvPr id="10" name="Picture 9" descr="3 ladder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1447801"/>
            <a:ext cx="5257800" cy="42792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-2921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Ladder: exploded view</a:t>
            </a:r>
          </a:p>
        </p:txBody>
      </p:sp>
      <p:pic>
        <p:nvPicPr>
          <p:cNvPr id="9" name="Picture 8" descr="ladder expl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2451" y="1352550"/>
            <a:ext cx="5499100" cy="4152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SSD ladder</a:t>
            </a:r>
            <a:endParaRPr lang="en-US" dirty="0"/>
          </a:p>
        </p:txBody>
      </p:sp>
      <p:graphicFrame>
        <p:nvGraphicFramePr>
          <p:cNvPr id="91138" name="Object 2"/>
          <p:cNvGraphicFramePr>
            <a:graphicFrameLocks noChangeAspect="1"/>
          </p:cNvGraphicFramePr>
          <p:nvPr/>
        </p:nvGraphicFramePr>
        <p:xfrm>
          <a:off x="1410261" y="914399"/>
          <a:ext cx="6362140" cy="5059947"/>
        </p:xfrm>
        <a:graphic>
          <a:graphicData uri="http://schemas.openxmlformats.org/presentationml/2006/ole">
            <p:oleObj spid="_x0000_s91138" name="Document" r:id="rId4" imgW="4343400" imgH="3454400" progId="Word.Document.12">
              <p:link updateAutomatic="1"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12700" y="-2794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Module: exploded view</a:t>
            </a:r>
          </a:p>
        </p:txBody>
      </p:sp>
      <p:pic>
        <p:nvPicPr>
          <p:cNvPr id="9" name="Picture 8" descr="module expl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8957" y="1752600"/>
            <a:ext cx="5267643" cy="3581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chemeClr val="tx2">
                    <a:lumMod val="75000"/>
                  </a:schemeClr>
                </a:solidFill>
              </a:rPr>
              <a:t>Complications to zero suppression</a:t>
            </a:r>
            <a:endParaRPr lang="en-US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85800" y="2286000"/>
            <a:ext cx="7772400" cy="3810000"/>
          </a:xfrm>
        </p:spPr>
        <p:txBody>
          <a:bodyPr/>
          <a:lstStyle/>
          <a:p>
            <a:r>
              <a:rPr lang="en-US" sz="2800" smtClean="0">
                <a:solidFill>
                  <a:srgbClr val="000000"/>
                </a:solidFill>
              </a:rPr>
              <a:t>Want to keep nearest neighbors to above-threshold strips</a:t>
            </a:r>
          </a:p>
          <a:p>
            <a:r>
              <a:rPr lang="en-US" sz="2800" smtClean="0">
                <a:solidFill>
                  <a:srgbClr val="000000"/>
                </a:solidFill>
              </a:rPr>
              <a:t>Strips are not read out in order</a:t>
            </a:r>
          </a:p>
          <a:p>
            <a:r>
              <a:rPr lang="en-US" sz="2800" smtClean="0">
                <a:solidFill>
                  <a:srgbClr val="000000"/>
                </a:solidFill>
              </a:rPr>
              <a:t>Need to unscramble them on FPGA</a:t>
            </a:r>
          </a:p>
          <a:p>
            <a:r>
              <a:rPr lang="en-US" sz="2800" smtClean="0">
                <a:solidFill>
                  <a:srgbClr val="000000"/>
                </a:solidFill>
              </a:rPr>
              <a:t>FPGA on slave RDO upgraded to handle this</a:t>
            </a:r>
          </a:p>
          <a:p>
            <a:r>
              <a:rPr lang="en-US" sz="2800" smtClean="0">
                <a:solidFill>
                  <a:srgbClr val="000000"/>
                </a:solidFill>
              </a:rPr>
              <a:t>Will not be part of the baseline system</a:t>
            </a:r>
            <a:endParaRPr lang="en-US" sz="28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4800600" y="2438400"/>
            <a:ext cx="3505200" cy="24384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24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24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2286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000000"/>
                </a:solidFill>
              </a:rPr>
              <a:t>Cost details for SSD readout</a:t>
            </a:r>
          </a:p>
        </p:txBody>
      </p:sp>
      <p:sp>
        <p:nvSpPr>
          <p:cNvPr id="34819" name="Content Placeholder 5"/>
          <p:cNvSpPr>
            <a:spLocks noGrp="1"/>
          </p:cNvSpPr>
          <p:nvPr>
            <p:ph idx="1"/>
          </p:nvPr>
        </p:nvSpPr>
        <p:spPr>
          <a:xfrm>
            <a:off x="685800" y="1371600"/>
            <a:ext cx="7772400" cy="4191000"/>
          </a:xfrm>
        </p:spPr>
        <p:txBody>
          <a:bodyPr/>
          <a:lstStyle/>
          <a:p>
            <a:pPr lvl="4"/>
            <a:endParaRPr lang="en-US" sz="200" smtClean="0">
              <a:solidFill>
                <a:srgbClr val="000000"/>
              </a:solidFill>
            </a:endParaRPr>
          </a:p>
          <a:p>
            <a:endParaRPr lang="en-US" sz="2400" smtClean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3400" y="1600200"/>
            <a:ext cx="8001000" cy="4124206"/>
          </a:xfrm>
          <a:prstGeom prst="rect">
            <a:avLst/>
          </a:prstGeom>
          <a:noFill/>
        </p:spPr>
        <p:txBody>
          <a:bodyPr numCol="2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1F497D"/>
                </a:solidFill>
              </a:rPr>
              <a:t>RDO card (qty: </a:t>
            </a:r>
            <a:r>
              <a:rPr lang="en-US" sz="2000" dirty="0" smtClean="0">
                <a:solidFill>
                  <a:srgbClr val="1F497D"/>
                </a:solidFill>
              </a:rPr>
              <a:t>10)</a:t>
            </a:r>
            <a:endParaRPr lang="en-US" sz="2000" dirty="0">
              <a:solidFill>
                <a:srgbClr val="1F497D"/>
              </a:solidFill>
            </a:endParaRPr>
          </a:p>
          <a:p>
            <a:pPr lvl="1">
              <a:defRPr/>
            </a:pPr>
            <a:r>
              <a:rPr lang="en-US" sz="1400" dirty="0">
                <a:solidFill>
                  <a:srgbClr val="1F497D"/>
                </a:solidFill>
              </a:rPr>
              <a:t>Components		</a:t>
            </a:r>
            <a:r>
              <a:rPr lang="en-US" sz="1400" dirty="0" smtClean="0">
                <a:solidFill>
                  <a:srgbClr val="1F497D"/>
                </a:solidFill>
              </a:rPr>
              <a:t>$3080</a:t>
            </a:r>
            <a:endParaRPr lang="en-US" sz="1400" dirty="0">
              <a:solidFill>
                <a:srgbClr val="1F497D"/>
              </a:solidFill>
            </a:endParaRPr>
          </a:p>
          <a:p>
            <a:pPr lvl="1">
              <a:defRPr/>
            </a:pPr>
            <a:r>
              <a:rPr lang="en-US" sz="1400" dirty="0">
                <a:solidFill>
                  <a:srgbClr val="1F497D"/>
                </a:solidFill>
              </a:rPr>
              <a:t>Fabrication		$  </a:t>
            </a:r>
            <a:r>
              <a:rPr lang="en-US" sz="1400" dirty="0" smtClean="0">
                <a:solidFill>
                  <a:srgbClr val="1F497D"/>
                </a:solidFill>
              </a:rPr>
              <a:t>910</a:t>
            </a:r>
            <a:endParaRPr lang="en-US" sz="1400" dirty="0">
              <a:solidFill>
                <a:srgbClr val="1F497D"/>
              </a:solidFill>
            </a:endParaRPr>
          </a:p>
          <a:p>
            <a:pPr lvl="1">
              <a:defRPr/>
            </a:pPr>
            <a:r>
              <a:rPr lang="en-US" sz="1400" u="sng" dirty="0">
                <a:solidFill>
                  <a:srgbClr val="1F497D"/>
                </a:solidFill>
              </a:rPr>
              <a:t>Assembly		$  </a:t>
            </a:r>
            <a:r>
              <a:rPr lang="en-US" sz="1400" u="sng" dirty="0" smtClean="0">
                <a:solidFill>
                  <a:srgbClr val="1F497D"/>
                </a:solidFill>
              </a:rPr>
              <a:t>910</a:t>
            </a:r>
          </a:p>
          <a:p>
            <a:pPr lvl="1">
              <a:defRPr/>
            </a:pPr>
            <a:r>
              <a:rPr lang="en-US" sz="1400" dirty="0" smtClean="0">
                <a:solidFill>
                  <a:srgbClr val="1F497D"/>
                </a:solidFill>
              </a:rPr>
              <a:t>Total </a:t>
            </a:r>
            <a:r>
              <a:rPr lang="en-US" sz="1400" dirty="0">
                <a:solidFill>
                  <a:srgbClr val="1F497D"/>
                </a:solidFill>
              </a:rPr>
              <a:t>(each card)		</a:t>
            </a:r>
            <a:r>
              <a:rPr lang="en-US" sz="1400" dirty="0" smtClean="0">
                <a:solidFill>
                  <a:srgbClr val="1F497D"/>
                </a:solidFill>
              </a:rPr>
              <a:t>$4900</a:t>
            </a:r>
            <a:endParaRPr lang="en-US" sz="1400" dirty="0">
              <a:solidFill>
                <a:srgbClr val="1F497D"/>
              </a:solidFill>
            </a:endParaRPr>
          </a:p>
          <a:p>
            <a:pPr>
              <a:defRPr/>
            </a:pPr>
            <a:r>
              <a:rPr lang="en-US" sz="2000" dirty="0">
                <a:solidFill>
                  <a:srgbClr val="1F497D"/>
                </a:solidFill>
              </a:rPr>
              <a:t>Ladder card (qty: 50)</a:t>
            </a:r>
          </a:p>
          <a:p>
            <a:pPr lvl="1">
              <a:defRPr/>
            </a:pPr>
            <a:r>
              <a:rPr lang="en-US" sz="1400" dirty="0">
                <a:solidFill>
                  <a:srgbClr val="1F497D"/>
                </a:solidFill>
              </a:rPr>
              <a:t>Components		</a:t>
            </a:r>
            <a:r>
              <a:rPr lang="en-US" sz="1400" dirty="0" smtClean="0">
                <a:solidFill>
                  <a:srgbClr val="1F497D"/>
                </a:solidFill>
              </a:rPr>
              <a:t>$1920</a:t>
            </a:r>
            <a:endParaRPr lang="en-US" sz="1400" dirty="0">
              <a:solidFill>
                <a:srgbClr val="1F497D"/>
              </a:solidFill>
            </a:endParaRPr>
          </a:p>
          <a:p>
            <a:pPr lvl="1">
              <a:defRPr/>
            </a:pPr>
            <a:r>
              <a:rPr lang="en-US" sz="1400" dirty="0">
                <a:solidFill>
                  <a:srgbClr val="1F497D"/>
                </a:solidFill>
              </a:rPr>
              <a:t>Fabrication		</a:t>
            </a:r>
            <a:r>
              <a:rPr lang="en-US" sz="1400" dirty="0" smtClean="0">
                <a:solidFill>
                  <a:srgbClr val="1F497D"/>
                </a:solidFill>
              </a:rPr>
              <a:t>$1250</a:t>
            </a:r>
            <a:endParaRPr lang="en-US" sz="1400" dirty="0">
              <a:solidFill>
                <a:srgbClr val="1F497D"/>
              </a:solidFill>
            </a:endParaRPr>
          </a:p>
          <a:p>
            <a:pPr lvl="1">
              <a:defRPr/>
            </a:pPr>
            <a:r>
              <a:rPr lang="en-US" sz="1400" u="sng" dirty="0">
                <a:solidFill>
                  <a:srgbClr val="1F497D"/>
                </a:solidFill>
              </a:rPr>
              <a:t>Assembly		$  </a:t>
            </a:r>
            <a:r>
              <a:rPr lang="en-US" sz="1400" u="sng" dirty="0" smtClean="0">
                <a:solidFill>
                  <a:srgbClr val="1F497D"/>
                </a:solidFill>
              </a:rPr>
              <a:t>300</a:t>
            </a:r>
            <a:endParaRPr lang="en-US" sz="1400" u="sng" dirty="0">
              <a:solidFill>
                <a:srgbClr val="1F497D"/>
              </a:solidFill>
            </a:endParaRPr>
          </a:p>
          <a:p>
            <a:pPr lvl="1">
              <a:defRPr/>
            </a:pPr>
            <a:r>
              <a:rPr lang="en-US" sz="1400" dirty="0">
                <a:solidFill>
                  <a:srgbClr val="1F497D"/>
                </a:solidFill>
              </a:rPr>
              <a:t>Total (each card)		</a:t>
            </a:r>
            <a:r>
              <a:rPr lang="en-US" sz="1400" dirty="0" smtClean="0">
                <a:solidFill>
                  <a:srgbClr val="1F497D"/>
                </a:solidFill>
              </a:rPr>
              <a:t>$3470</a:t>
            </a:r>
            <a:endParaRPr lang="en-US" sz="1400" dirty="0">
              <a:solidFill>
                <a:srgbClr val="1F497D"/>
              </a:solidFill>
            </a:endParaRPr>
          </a:p>
          <a:p>
            <a:pPr>
              <a:defRPr/>
            </a:pPr>
            <a:r>
              <a:rPr lang="en-US" sz="2000" dirty="0">
                <a:solidFill>
                  <a:srgbClr val="1F497D"/>
                </a:solidFill>
              </a:rPr>
              <a:t>DDL links (qty: 12)</a:t>
            </a:r>
          </a:p>
          <a:p>
            <a:pPr lvl="1">
              <a:defRPr/>
            </a:pPr>
            <a:r>
              <a:rPr lang="en-US" sz="1400" dirty="0">
                <a:solidFill>
                  <a:srgbClr val="1F497D"/>
                </a:solidFill>
              </a:rPr>
              <a:t>SIU			$  </a:t>
            </a:r>
            <a:r>
              <a:rPr lang="en-US" sz="1400" dirty="0" smtClean="0">
                <a:solidFill>
                  <a:srgbClr val="1F497D"/>
                </a:solidFill>
              </a:rPr>
              <a:t>670</a:t>
            </a:r>
            <a:endParaRPr lang="en-US" sz="1400" dirty="0">
              <a:solidFill>
                <a:srgbClr val="1F497D"/>
              </a:solidFill>
            </a:endParaRPr>
          </a:p>
          <a:p>
            <a:pPr lvl="1">
              <a:defRPr/>
            </a:pPr>
            <a:r>
              <a:rPr lang="en-US" sz="1400" u="sng" dirty="0">
                <a:solidFill>
                  <a:srgbClr val="1F497D"/>
                </a:solidFill>
              </a:rPr>
              <a:t>½ DRORC		</a:t>
            </a:r>
            <a:r>
              <a:rPr lang="en-US" sz="1400" u="sng" dirty="0" smtClean="0">
                <a:solidFill>
                  <a:srgbClr val="1F497D"/>
                </a:solidFill>
              </a:rPr>
              <a:t>$  840</a:t>
            </a:r>
            <a:endParaRPr lang="en-US" sz="1400" u="sng" dirty="0">
              <a:solidFill>
                <a:srgbClr val="1F497D"/>
              </a:solidFill>
            </a:endParaRPr>
          </a:p>
          <a:p>
            <a:pPr lvl="1">
              <a:defRPr/>
            </a:pPr>
            <a:r>
              <a:rPr lang="en-US" sz="1400" dirty="0">
                <a:solidFill>
                  <a:srgbClr val="1F497D"/>
                </a:solidFill>
              </a:rPr>
              <a:t>Total (per link)		</a:t>
            </a:r>
            <a:r>
              <a:rPr lang="en-US" sz="1400" dirty="0" smtClean="0">
                <a:solidFill>
                  <a:srgbClr val="1F497D"/>
                </a:solidFill>
              </a:rPr>
              <a:t>$1510</a:t>
            </a:r>
            <a:endParaRPr lang="en-US" sz="1400" dirty="0">
              <a:solidFill>
                <a:srgbClr val="1F497D"/>
              </a:solidFill>
            </a:endParaRPr>
          </a:p>
          <a:p>
            <a:pPr lvl="1">
              <a:defRPr/>
            </a:pPr>
            <a:endParaRPr lang="en-US" sz="2000" dirty="0">
              <a:solidFill>
                <a:srgbClr val="1F497D"/>
              </a:solidFill>
            </a:endParaRPr>
          </a:p>
          <a:p>
            <a:pPr>
              <a:defRPr/>
            </a:pPr>
            <a:r>
              <a:rPr lang="en-US" sz="2000" dirty="0">
                <a:solidFill>
                  <a:srgbClr val="1F497D"/>
                </a:solidFill>
              </a:rPr>
              <a:t>DAQ PC (qty: 2)</a:t>
            </a:r>
          </a:p>
          <a:p>
            <a:pPr lvl="1">
              <a:defRPr/>
            </a:pPr>
            <a:r>
              <a:rPr lang="en-US" sz="1400" dirty="0">
                <a:solidFill>
                  <a:srgbClr val="1F497D"/>
                </a:solidFill>
              </a:rPr>
              <a:t>Each			$2900</a:t>
            </a:r>
          </a:p>
          <a:p>
            <a:pPr lvl="1">
              <a:defRPr/>
            </a:pPr>
            <a:endParaRPr lang="en-US" dirty="0">
              <a:solidFill>
                <a:srgbClr val="1F497D"/>
              </a:solidFill>
            </a:endParaRPr>
          </a:p>
          <a:p>
            <a:pPr lvl="1">
              <a:defRPr/>
            </a:pPr>
            <a:r>
              <a:rPr lang="en-US" dirty="0">
                <a:solidFill>
                  <a:srgbClr val="1F497D"/>
                </a:solidFill>
              </a:rPr>
              <a:t>Total production cost:</a:t>
            </a:r>
          </a:p>
          <a:p>
            <a:pPr lvl="2">
              <a:defRPr/>
            </a:pPr>
            <a:r>
              <a:rPr lang="en-US" dirty="0">
                <a:solidFill>
                  <a:srgbClr val="1F497D"/>
                </a:solidFill>
              </a:rPr>
              <a:t>	</a:t>
            </a:r>
            <a:r>
              <a:rPr lang="en-US" dirty="0" smtClean="0">
                <a:solidFill>
                  <a:srgbClr val="1F497D"/>
                </a:solidFill>
              </a:rPr>
              <a:t>$246.2K</a:t>
            </a:r>
            <a:endParaRPr lang="en-US" dirty="0">
              <a:solidFill>
                <a:srgbClr val="1F497D"/>
              </a:solidFill>
            </a:endParaRPr>
          </a:p>
          <a:p>
            <a:pPr lvl="1">
              <a:defRPr/>
            </a:pPr>
            <a:endParaRPr lang="en-US" dirty="0">
              <a:solidFill>
                <a:srgbClr val="1F497D"/>
              </a:solidFill>
            </a:endParaRPr>
          </a:p>
          <a:p>
            <a:pPr lvl="1">
              <a:buFont typeface="Arial" pitchFamily="34" charset="0"/>
              <a:buChar char="•"/>
              <a:defRPr/>
            </a:pPr>
            <a:r>
              <a:rPr lang="en-US" sz="1600" dirty="0">
                <a:solidFill>
                  <a:srgbClr val="1F497D"/>
                </a:solidFill>
              </a:rPr>
              <a:t>  Includes </a:t>
            </a:r>
            <a:r>
              <a:rPr lang="en-US" sz="1600" dirty="0" smtClean="0">
                <a:solidFill>
                  <a:srgbClr val="1F497D"/>
                </a:solidFill>
              </a:rPr>
              <a:t>spares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en-US" sz="1600" dirty="0" smtClean="0">
                <a:solidFill>
                  <a:srgbClr val="1F497D"/>
                </a:solidFill>
              </a:rPr>
              <a:t>  Costs are burdened</a:t>
            </a:r>
            <a:endParaRPr lang="en-US" sz="1600" dirty="0">
              <a:solidFill>
                <a:srgbClr val="1F497D"/>
              </a:solidFill>
            </a:endParaRPr>
          </a:p>
          <a:p>
            <a:pPr lvl="1">
              <a:buFont typeface="Arial" pitchFamily="34" charset="0"/>
              <a:buChar char="•"/>
              <a:defRPr/>
            </a:pPr>
            <a:r>
              <a:rPr lang="en-US" sz="1600" dirty="0">
                <a:solidFill>
                  <a:srgbClr val="1F497D"/>
                </a:solidFill>
              </a:rPr>
              <a:t>  Does not include prototypes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4876800" y="2438400"/>
            <a:ext cx="3124200" cy="2286000"/>
          </a:xfrm>
          <a:prstGeom prst="rect">
            <a:avLst/>
          </a:prstGeom>
          <a:noFill/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ea typeface="ヒラギノ角ゴ Pro W3" pitchFamily="11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4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09600"/>
            <a:ext cx="7772400" cy="1143000"/>
          </a:xfrm>
          <a:noFill/>
        </p:spPr>
        <p:txBody>
          <a:bodyPr/>
          <a:lstStyle/>
          <a:p>
            <a:pPr eaLnBrk="1" hangingPunct="1"/>
            <a:r>
              <a:rPr lang="en-US" smtClean="0"/>
              <a:t>Data formats: </a:t>
            </a:r>
            <a:r>
              <a:rPr lang="en-US" sz="3200" smtClean="0"/>
              <a:t>zero suppressed</a:t>
            </a:r>
            <a:endParaRPr lang="en-US" smtClean="0"/>
          </a:p>
        </p:txBody>
      </p:sp>
      <p:sp>
        <p:nvSpPr>
          <p:cNvPr id="37893" name="Rectangle 3"/>
          <p:cNvSpPr>
            <a:spLocks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en-US">
                <a:solidFill>
                  <a:schemeClr val="tx2"/>
                </a:solidFill>
              </a:rPr>
              <a:t>Only strips with ADC value above threshold are present 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 sz="2000">
                <a:solidFill>
                  <a:schemeClr val="tx2"/>
                </a:solidFill>
              </a:rPr>
              <a:t>ADC value (10 bits) + strip location (14 bits)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en-US">
                <a:solidFill>
                  <a:schemeClr val="tx2"/>
                </a:solidFill>
              </a:rPr>
              <a:t>One strip per 32-bit word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en-US">
                <a:solidFill>
                  <a:schemeClr val="tx2"/>
                </a:solidFill>
              </a:rPr>
              <a:t>Alleviates large memory access burden on DAQ PC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en-US">
                <a:solidFill>
                  <a:schemeClr val="tx2"/>
                </a:solidFill>
              </a:rPr>
              <a:t>Doing this in real time in FPGA is simple</a:t>
            </a:r>
            <a:endParaRPr lang="en-US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1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09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Data flow: Ladder card</a:t>
            </a:r>
          </a:p>
        </p:txBody>
      </p:sp>
      <p:sp>
        <p:nvSpPr>
          <p:cNvPr id="39940" name="Rectangle 3"/>
          <p:cNvSpPr>
            <a:spLocks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en-US">
                <a:solidFill>
                  <a:schemeClr val="tx2"/>
                </a:solidFill>
              </a:rPr>
              <a:t>Each yellow box (x5) represents one ladder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 sz="2000">
                <a:solidFill>
                  <a:schemeClr val="tx2"/>
                </a:solidFill>
              </a:rPr>
              <a:t>Connection card + ADC card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 sz="2000">
                <a:solidFill>
                  <a:schemeClr val="tx2"/>
                </a:solidFill>
              </a:rPr>
              <a:t>Dual input ADC (x8) with bit-serial outputs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 sz="2000">
                <a:solidFill>
                  <a:schemeClr val="tx2"/>
                </a:solidFill>
              </a:rPr>
              <a:t>16 outputs feed 1 gigabit serializer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en-US">
                <a:solidFill>
                  <a:schemeClr val="tx2"/>
                </a:solidFill>
              </a:rPr>
              <a:t>Green boxes: readout card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en-US">
                <a:solidFill>
                  <a:schemeClr val="tx2"/>
                </a:solidFill>
              </a:rPr>
              <a:t>Connection to readout card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 sz="2000">
                <a:solidFill>
                  <a:schemeClr val="tx2"/>
                </a:solidFill>
              </a:rPr>
              <a:t> gigabit fiber pair per ladder</a:t>
            </a:r>
            <a:endParaRPr lang="en-US" sz="200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6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81000"/>
            <a:ext cx="7772400" cy="1143000"/>
          </a:xfrm>
          <a:noFill/>
        </p:spPr>
        <p:txBody>
          <a:bodyPr/>
          <a:lstStyle/>
          <a:p>
            <a:pPr eaLnBrk="1" hangingPunct="1"/>
            <a:r>
              <a:rPr lang="en-US" smtClean="0"/>
              <a:t>Dataflow: Readout card</a:t>
            </a:r>
          </a:p>
        </p:txBody>
      </p:sp>
      <p:sp>
        <p:nvSpPr>
          <p:cNvPr id="40964" name="Rectangle 3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endParaRPr lang="en-US" sz="4400">
              <a:solidFill>
                <a:schemeClr val="tx2"/>
              </a:solidFill>
            </a:endParaRPr>
          </a:p>
        </p:txBody>
      </p:sp>
      <p:sp>
        <p:nvSpPr>
          <p:cNvPr id="28677" name="Rectangle 4"/>
          <p:cNvSpPr>
            <a:spLocks noChangeArrowheads="1"/>
          </p:cNvSpPr>
          <p:nvPr/>
        </p:nvSpPr>
        <p:spPr bwMode="auto">
          <a:xfrm>
            <a:off x="685800" y="1676400"/>
            <a:ext cx="77724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FontTx/>
              <a:buChar char="•"/>
              <a:defRPr/>
            </a:pPr>
            <a:r>
              <a:rPr lang="en-US" sz="3200">
                <a:solidFill>
                  <a:schemeClr val="tx2"/>
                </a:solidFill>
              </a:rPr>
              <a:t>Per ladder (5X):</a:t>
            </a:r>
          </a:p>
          <a:p>
            <a:pPr marL="800100" lvl="1" indent="-342900" eaLnBrk="1" hangingPunct="1">
              <a:spcBef>
                <a:spcPct val="20000"/>
              </a:spcBef>
              <a:buFontTx/>
              <a:buChar char="•"/>
              <a:defRPr/>
            </a:pPr>
            <a:r>
              <a:rPr lang="en-US" sz="2000">
                <a:solidFill>
                  <a:schemeClr val="tx2"/>
                </a:solidFill>
              </a:rPr>
              <a:t>Optical link </a:t>
            </a:r>
          </a:p>
          <a:p>
            <a:pPr marL="800100" lvl="1" indent="-342900" eaLnBrk="1" hangingPunct="1">
              <a:spcBef>
                <a:spcPct val="20000"/>
              </a:spcBef>
              <a:buFontTx/>
              <a:buChar char="•"/>
              <a:defRPr/>
            </a:pPr>
            <a:r>
              <a:rPr lang="en-US" sz="2000" err="1">
                <a:solidFill>
                  <a:schemeClr val="tx2"/>
                </a:solidFill>
              </a:rPr>
              <a:t>Deserializer</a:t>
            </a:r>
            <a:endParaRPr lang="en-US" sz="2000">
              <a:solidFill>
                <a:schemeClr val="tx2"/>
              </a:solidFill>
            </a:endParaRPr>
          </a:p>
          <a:p>
            <a:pPr marL="800100" lvl="1" indent="-342900" eaLnBrk="1" hangingPunct="1">
              <a:spcBef>
                <a:spcPct val="20000"/>
              </a:spcBef>
              <a:buFontTx/>
              <a:buChar char="•"/>
              <a:defRPr/>
            </a:pPr>
            <a:r>
              <a:rPr lang="en-US" sz="2000">
                <a:solidFill>
                  <a:schemeClr val="tx2"/>
                </a:solidFill>
              </a:rPr>
              <a:t>Slave FPGA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  <a:defRPr/>
            </a:pPr>
            <a:r>
              <a:rPr lang="en-US" sz="3200">
                <a:solidFill>
                  <a:schemeClr val="tx2"/>
                </a:solidFill>
              </a:rPr>
              <a:t>1 master FPGA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  <a:defRPr/>
            </a:pPr>
            <a:r>
              <a:rPr lang="en-US" sz="2000">
                <a:solidFill>
                  <a:schemeClr val="tx2"/>
                </a:solidFill>
              </a:rPr>
              <a:t>Manages data from the ladder FPGAs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  <a:defRPr/>
            </a:pPr>
            <a:r>
              <a:rPr lang="en-US" sz="2000">
                <a:solidFill>
                  <a:schemeClr val="tx2"/>
                </a:solidFill>
              </a:rPr>
              <a:t>Manages the DDL connection to the DAQ PC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  <a:defRPr/>
            </a:pPr>
            <a:r>
              <a:rPr lang="en-US" sz="2000">
                <a:solidFill>
                  <a:schemeClr val="tx2"/>
                </a:solidFill>
              </a:rPr>
              <a:t>Manages connection to TRG</a:t>
            </a:r>
          </a:p>
          <a:p>
            <a:pPr marL="742950" lvl="1" indent="-285750" eaLnBrk="1" hangingPunct="1">
              <a:spcBef>
                <a:spcPct val="20000"/>
              </a:spcBef>
              <a:defRPr/>
            </a:pPr>
            <a:endParaRPr lang="en-US" sz="280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-2794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Existing readout configuration</a:t>
            </a:r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2514600" y="1643063"/>
          <a:ext cx="4114800" cy="3571875"/>
        </p:xfrm>
        <a:graphic>
          <a:graphicData uri="http://schemas.openxmlformats.org/presentationml/2006/ole">
            <p:oleObj spid="_x0000_s4098" name="Document" r:id="rId4" imgW="4114800" imgH="3572256" progId="Word.Documen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000000"/>
                </a:solidFill>
              </a:rPr>
              <a:t>Data flow organization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337" y="1600200"/>
            <a:ext cx="7850465" cy="3917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85" descr="RDO only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5200" y="2743201"/>
            <a:ext cx="2667000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4" name="Title 5"/>
          <p:cNvSpPr>
            <a:spLocks noGrp="1"/>
          </p:cNvSpPr>
          <p:nvPr>
            <p:ph type="title" idx="4294967295"/>
          </p:nvPr>
        </p:nvSpPr>
        <p:spPr>
          <a:xfrm>
            <a:off x="0" y="381000"/>
            <a:ext cx="7772400" cy="990600"/>
          </a:xfrm>
        </p:spPr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Readout components</a:t>
            </a:r>
          </a:p>
        </p:txBody>
      </p:sp>
      <p:pic>
        <p:nvPicPr>
          <p:cNvPr id="22535" name="Picture 20" descr="C:\Documents and Settings\Micheal LeVine\Local Settings\Temporary Internet Files\Content.IE5\IDWCR10J\MCj04348450000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62801" y="3429000"/>
            <a:ext cx="17145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6" name="Rectangle 80"/>
          <p:cNvSpPr>
            <a:spLocks noChangeArrowheads="1"/>
          </p:cNvSpPr>
          <p:nvPr/>
        </p:nvSpPr>
        <p:spPr bwMode="auto">
          <a:xfrm>
            <a:off x="4542883" y="2133601"/>
            <a:ext cx="75460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 sz="2000">
                <a:solidFill>
                  <a:srgbClr val="000000"/>
                </a:solidFill>
              </a:rPr>
              <a:t>RDO</a:t>
            </a:r>
            <a:r>
              <a:rPr lang="en-US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22537" name="Rectangle 81"/>
          <p:cNvSpPr>
            <a:spLocks noChangeArrowheads="1"/>
          </p:cNvSpPr>
          <p:nvPr/>
        </p:nvSpPr>
        <p:spPr bwMode="auto">
          <a:xfrm>
            <a:off x="7542605" y="2774950"/>
            <a:ext cx="116800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 sz="2000">
                <a:solidFill>
                  <a:srgbClr val="000000"/>
                </a:solidFill>
              </a:rPr>
              <a:t>DAQ PC</a:t>
            </a:r>
          </a:p>
        </p:txBody>
      </p:sp>
      <p:sp>
        <p:nvSpPr>
          <p:cNvPr id="22538" name="Freeform 86"/>
          <p:cNvSpPr>
            <a:spLocks noChangeArrowheads="1"/>
          </p:cNvSpPr>
          <p:nvPr/>
        </p:nvSpPr>
        <p:spPr bwMode="auto">
          <a:xfrm>
            <a:off x="6096001" y="3255963"/>
            <a:ext cx="1373188" cy="876300"/>
          </a:xfrm>
          <a:custGeom>
            <a:avLst/>
            <a:gdLst>
              <a:gd name="T0" fmla="*/ 0 w 1855381"/>
              <a:gd name="T1" fmla="*/ 157239 h 877186"/>
              <a:gd name="T2" fmla="*/ 105293 w 1855381"/>
              <a:gd name="T3" fmla="*/ 72437 h 877186"/>
              <a:gd name="T4" fmla="*/ 185060 w 1855381"/>
              <a:gd name="T5" fmla="*/ 591854 h 877186"/>
              <a:gd name="T6" fmla="*/ 430742 w 1855381"/>
              <a:gd name="T7" fmla="*/ 835662 h 877186"/>
              <a:gd name="T8" fmla="*/ 539225 w 1855381"/>
              <a:gd name="T9" fmla="*/ 825062 h 877186"/>
              <a:gd name="T10" fmla="*/ 536034 w 1855381"/>
              <a:gd name="T11" fmla="*/ 846263 h 877186"/>
              <a:gd name="T12" fmla="*/ 536034 w 1855381"/>
              <a:gd name="T13" fmla="*/ 846263 h 877186"/>
              <a:gd name="T14" fmla="*/ 536034 w 1855381"/>
              <a:gd name="T15" fmla="*/ 825062 h 87718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855381"/>
              <a:gd name="T25" fmla="*/ 0 h 877186"/>
              <a:gd name="T26" fmla="*/ 1855381 w 1855381"/>
              <a:gd name="T27" fmla="*/ 877186 h 87718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855381" h="877186">
                <a:moveTo>
                  <a:pt x="0" y="157716"/>
                </a:moveTo>
                <a:cubicBezTo>
                  <a:pt x="124046" y="78858"/>
                  <a:pt x="248093" y="0"/>
                  <a:pt x="350874" y="72656"/>
                </a:cubicBezTo>
                <a:cubicBezTo>
                  <a:pt x="453655" y="145312"/>
                  <a:pt x="435935" y="466060"/>
                  <a:pt x="616688" y="593651"/>
                </a:cubicBezTo>
                <a:cubicBezTo>
                  <a:pt x="797442" y="721242"/>
                  <a:pt x="1238693" y="799214"/>
                  <a:pt x="1435395" y="838200"/>
                </a:cubicBezTo>
                <a:cubicBezTo>
                  <a:pt x="1632097" y="877186"/>
                  <a:pt x="1738423" y="825795"/>
                  <a:pt x="1796902" y="827567"/>
                </a:cubicBezTo>
                <a:cubicBezTo>
                  <a:pt x="1855381" y="829339"/>
                  <a:pt x="1786269" y="848832"/>
                  <a:pt x="1786269" y="848832"/>
                </a:cubicBezTo>
                <a:lnTo>
                  <a:pt x="1786269" y="827567"/>
                </a:lnTo>
              </a:path>
            </a:pathLst>
          </a:custGeom>
          <a:noFill/>
          <a:ln w="28575" algn="ctr">
            <a:solidFill>
              <a:srgbClr val="006462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2539" name="TextBox 87"/>
          <p:cNvSpPr txBox="1">
            <a:spLocks noChangeArrowheads="1"/>
          </p:cNvSpPr>
          <p:nvPr/>
        </p:nvSpPr>
        <p:spPr bwMode="auto">
          <a:xfrm rot="-5400000">
            <a:off x="6477001" y="4455468"/>
            <a:ext cx="685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>
                <a:solidFill>
                  <a:srgbClr val="000000"/>
                </a:solidFill>
              </a:rPr>
              <a:t>DDL</a:t>
            </a:r>
            <a:r>
              <a:rPr lang="en-US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22540" name="TextBox 88"/>
          <p:cNvSpPr txBox="1">
            <a:spLocks noChangeArrowheads="1"/>
          </p:cNvSpPr>
          <p:nvPr/>
        </p:nvSpPr>
        <p:spPr bwMode="auto">
          <a:xfrm rot="-5400000">
            <a:off x="1710531" y="4766439"/>
            <a:ext cx="21605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000000"/>
                </a:solidFill>
              </a:rPr>
              <a:t>Duplex fiber pair</a:t>
            </a:r>
          </a:p>
        </p:txBody>
      </p:sp>
      <p:sp>
        <p:nvSpPr>
          <p:cNvPr id="22541" name="TextBox 93"/>
          <p:cNvSpPr txBox="1">
            <a:spLocks noChangeArrowheads="1"/>
          </p:cNvSpPr>
          <p:nvPr/>
        </p:nvSpPr>
        <p:spPr bwMode="auto">
          <a:xfrm>
            <a:off x="228600" y="5548313"/>
            <a:ext cx="2057400" cy="646331"/>
          </a:xfrm>
          <a:prstGeom prst="rect">
            <a:avLst/>
          </a:prstGeom>
          <a:noFill/>
          <a:ln w="9525">
            <a:solidFill>
              <a:srgbClr val="00646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Outer support cone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22542" name="TextBox 94"/>
          <p:cNvSpPr txBox="1">
            <a:spLocks noChangeArrowheads="1"/>
          </p:cNvSpPr>
          <p:nvPr/>
        </p:nvSpPr>
        <p:spPr bwMode="auto">
          <a:xfrm>
            <a:off x="3810000" y="5410201"/>
            <a:ext cx="2057400" cy="646331"/>
          </a:xfrm>
          <a:prstGeom prst="rect">
            <a:avLst/>
          </a:prstGeom>
          <a:noFill/>
          <a:ln w="9525">
            <a:solidFill>
              <a:srgbClr val="00646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800" dirty="0">
                <a:solidFill>
                  <a:srgbClr val="000000"/>
                </a:solidFill>
              </a:rPr>
              <a:t>South platform VME crate</a:t>
            </a:r>
          </a:p>
        </p:txBody>
      </p:sp>
      <p:sp>
        <p:nvSpPr>
          <p:cNvPr id="22543" name="TextBox 95"/>
          <p:cNvSpPr txBox="1">
            <a:spLocks noChangeArrowheads="1"/>
          </p:cNvSpPr>
          <p:nvPr/>
        </p:nvSpPr>
        <p:spPr bwMode="auto">
          <a:xfrm>
            <a:off x="6705600" y="5548313"/>
            <a:ext cx="2057400" cy="369332"/>
          </a:xfrm>
          <a:prstGeom prst="rect">
            <a:avLst/>
          </a:prstGeom>
          <a:noFill/>
          <a:ln w="9525">
            <a:solidFill>
              <a:srgbClr val="00646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800">
                <a:solidFill>
                  <a:srgbClr val="000000"/>
                </a:solidFill>
              </a:rPr>
              <a:t>DAQ room</a:t>
            </a:r>
          </a:p>
        </p:txBody>
      </p:sp>
      <p:grpSp>
        <p:nvGrpSpPr>
          <p:cNvPr id="22544" name="Group 41"/>
          <p:cNvGrpSpPr>
            <a:grpSpLocks/>
          </p:cNvGrpSpPr>
          <p:nvPr/>
        </p:nvGrpSpPr>
        <p:grpSpPr bwMode="auto">
          <a:xfrm>
            <a:off x="0" y="3352800"/>
            <a:ext cx="2362200" cy="1676400"/>
            <a:chOff x="304800" y="1905000"/>
            <a:chExt cx="2362200" cy="1676400"/>
          </a:xfrm>
        </p:grpSpPr>
        <p:sp>
          <p:nvSpPr>
            <p:cNvPr id="41" name="Rectangle 40"/>
            <p:cNvSpPr/>
            <p:nvPr/>
          </p:nvSpPr>
          <p:spPr bwMode="auto">
            <a:xfrm>
              <a:off x="762000" y="2209800"/>
              <a:ext cx="1905000" cy="1371600"/>
            </a:xfrm>
            <a:prstGeom prst="rect">
              <a:avLst/>
            </a:prstGeom>
            <a:solidFill>
              <a:srgbClr val="00B050"/>
            </a:solidFill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  <a:outerShdw blurRad="57785" dist="33020" dir="3180000" algn="ctr">
                <a:srgbClr val="000000">
                  <a:alpha val="3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ヒラギノ角ゴ Pro W3" pitchFamily="112" charset="-128"/>
              </a:endParaRPr>
            </a:p>
          </p:txBody>
        </p:sp>
        <p:sp>
          <p:nvSpPr>
            <p:cNvPr id="22573" name="TextBox 79"/>
            <p:cNvSpPr txBox="1">
              <a:spLocks noChangeArrowheads="1"/>
            </p:cNvSpPr>
            <p:nvPr/>
          </p:nvSpPr>
          <p:spPr bwMode="auto">
            <a:xfrm>
              <a:off x="304800" y="2590800"/>
              <a:ext cx="19050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000">
                  <a:solidFill>
                    <a:srgbClr val="000000"/>
                  </a:solidFill>
                </a:rPr>
                <a:t>Ladder card</a:t>
              </a:r>
            </a:p>
            <a:p>
              <a:pPr algn="ctr"/>
              <a:r>
                <a:rPr lang="en-US" sz="2000">
                  <a:solidFill>
                    <a:srgbClr val="000000"/>
                  </a:solidFill>
                </a:rPr>
                <a:t>(1 of 5)</a:t>
              </a:r>
            </a:p>
          </p:txBody>
        </p:sp>
        <p:sp>
          <p:nvSpPr>
            <p:cNvPr id="40" name="Rectangle 39"/>
            <p:cNvSpPr/>
            <p:nvPr/>
          </p:nvSpPr>
          <p:spPr bwMode="auto">
            <a:xfrm>
              <a:off x="685800" y="2133600"/>
              <a:ext cx="1905000" cy="1371600"/>
            </a:xfrm>
            <a:prstGeom prst="rect">
              <a:avLst/>
            </a:prstGeom>
            <a:solidFill>
              <a:srgbClr val="00B050"/>
            </a:solidFill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  <a:outerShdw blurRad="57785" dist="33020" dir="3180000" algn="ctr">
                <a:srgbClr val="000000">
                  <a:alpha val="3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ヒラギノ角ゴ Pro W3" pitchFamily="112" charset="-128"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609600" y="2057400"/>
              <a:ext cx="1905000" cy="1371600"/>
            </a:xfrm>
            <a:prstGeom prst="rect">
              <a:avLst/>
            </a:prstGeom>
            <a:solidFill>
              <a:srgbClr val="00B050"/>
            </a:solidFill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  <a:outerShdw blurRad="57785" dist="33020" dir="3180000" algn="ctr">
                <a:srgbClr val="000000">
                  <a:alpha val="3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ヒラギノ角ゴ Pro W3" pitchFamily="112" charset="-128"/>
              </a:endParaRPr>
            </a:p>
          </p:txBody>
        </p:sp>
        <p:sp>
          <p:nvSpPr>
            <p:cNvPr id="38" name="Rectangle 37"/>
            <p:cNvSpPr/>
            <p:nvPr/>
          </p:nvSpPr>
          <p:spPr bwMode="auto">
            <a:xfrm>
              <a:off x="533400" y="1981200"/>
              <a:ext cx="1905000" cy="1371600"/>
            </a:xfrm>
            <a:prstGeom prst="rect">
              <a:avLst/>
            </a:prstGeom>
            <a:solidFill>
              <a:srgbClr val="00B050"/>
            </a:solidFill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  <a:outerShdw blurRad="57785" dist="33020" dir="3180000" algn="ctr">
                <a:srgbClr val="000000">
                  <a:alpha val="3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ヒラギノ角ゴ Pro W3" pitchFamily="112" charset="-128"/>
              </a:endParaRPr>
            </a:p>
          </p:txBody>
        </p:sp>
        <p:sp>
          <p:nvSpPr>
            <p:cNvPr id="79" name="Rectangle 78"/>
            <p:cNvSpPr/>
            <p:nvPr/>
          </p:nvSpPr>
          <p:spPr bwMode="auto">
            <a:xfrm>
              <a:off x="457200" y="1905000"/>
              <a:ext cx="1905000" cy="1371600"/>
            </a:xfrm>
            <a:prstGeom prst="rect">
              <a:avLst/>
            </a:prstGeom>
            <a:solidFill>
              <a:srgbClr val="00B050"/>
            </a:solidFill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  <a:outerShdw blurRad="57785" dist="33020" dir="3180000" algn="ctr">
                <a:srgbClr val="000000">
                  <a:alpha val="3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ヒラギノ角ゴ Pro W3" pitchFamily="112" charset="-128"/>
              </a:endParaRPr>
            </a:p>
          </p:txBody>
        </p:sp>
      </p:grpSp>
      <p:grpSp>
        <p:nvGrpSpPr>
          <p:cNvPr id="22545" name="Group 53"/>
          <p:cNvGrpSpPr>
            <a:grpSpLocks/>
          </p:cNvGrpSpPr>
          <p:nvPr/>
        </p:nvGrpSpPr>
        <p:grpSpPr bwMode="auto">
          <a:xfrm>
            <a:off x="304800" y="3657601"/>
            <a:ext cx="1752600" cy="811213"/>
            <a:chOff x="381000" y="1774825"/>
            <a:chExt cx="7620000" cy="3303588"/>
          </a:xfrm>
        </p:grpSpPr>
        <p:sp>
          <p:nvSpPr>
            <p:cNvPr id="22552" name="Line 3"/>
            <p:cNvSpPr>
              <a:spLocks noChangeShapeType="1"/>
            </p:cNvSpPr>
            <p:nvPr/>
          </p:nvSpPr>
          <p:spPr bwMode="auto">
            <a:xfrm>
              <a:off x="7543800" y="3413125"/>
              <a:ext cx="457200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2553" name="Rectangle 4"/>
            <p:cNvSpPr>
              <a:spLocks noChangeArrowheads="1"/>
            </p:cNvSpPr>
            <p:nvPr/>
          </p:nvSpPr>
          <p:spPr bwMode="auto">
            <a:xfrm>
              <a:off x="381000" y="1889125"/>
              <a:ext cx="609600" cy="228600"/>
            </a:xfrm>
            <a:prstGeom prst="rect">
              <a:avLst/>
            </a:prstGeom>
            <a:solidFill>
              <a:srgbClr val="FF00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solidFill>
                  <a:srgbClr val="000000"/>
                </a:solidFill>
              </a:endParaRPr>
            </a:p>
          </p:txBody>
        </p:sp>
        <p:sp>
          <p:nvSpPr>
            <p:cNvPr id="22554" name="Rectangle 5"/>
            <p:cNvSpPr>
              <a:spLocks noChangeArrowheads="1"/>
            </p:cNvSpPr>
            <p:nvPr/>
          </p:nvSpPr>
          <p:spPr bwMode="auto">
            <a:xfrm>
              <a:off x="381000" y="4784725"/>
              <a:ext cx="609600" cy="228600"/>
            </a:xfrm>
            <a:prstGeom prst="rect">
              <a:avLst/>
            </a:prstGeom>
            <a:solidFill>
              <a:srgbClr val="FF00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solidFill>
                  <a:srgbClr val="000000"/>
                </a:solidFill>
              </a:endParaRPr>
            </a:p>
          </p:txBody>
        </p:sp>
        <p:sp>
          <p:nvSpPr>
            <p:cNvPr id="22555" name="Line 7"/>
            <p:cNvSpPr>
              <a:spLocks noChangeShapeType="1"/>
            </p:cNvSpPr>
            <p:nvPr/>
          </p:nvSpPr>
          <p:spPr bwMode="auto">
            <a:xfrm>
              <a:off x="990600" y="1965325"/>
              <a:ext cx="838200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2556" name="Line 8"/>
            <p:cNvSpPr>
              <a:spLocks noChangeShapeType="1"/>
            </p:cNvSpPr>
            <p:nvPr/>
          </p:nvSpPr>
          <p:spPr bwMode="auto">
            <a:xfrm>
              <a:off x="990600" y="4894263"/>
              <a:ext cx="838200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2557" name="AutoShape 11"/>
            <p:cNvSpPr>
              <a:spLocks noChangeArrowheads="1"/>
            </p:cNvSpPr>
            <p:nvPr/>
          </p:nvSpPr>
          <p:spPr bwMode="auto">
            <a:xfrm rot="-5400000">
              <a:off x="1790700" y="1812925"/>
              <a:ext cx="381000" cy="304800"/>
            </a:xfrm>
            <a:prstGeom prst="flowChartManualOperation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2558" name="AutoShape 12"/>
            <p:cNvSpPr>
              <a:spLocks noChangeArrowheads="1"/>
            </p:cNvSpPr>
            <p:nvPr/>
          </p:nvSpPr>
          <p:spPr bwMode="auto">
            <a:xfrm rot="-5400000">
              <a:off x="1801813" y="4735513"/>
              <a:ext cx="381000" cy="304800"/>
            </a:xfrm>
            <a:prstGeom prst="flowChartManualOperation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2559" name="Line 15"/>
            <p:cNvSpPr>
              <a:spLocks noChangeShapeType="1"/>
            </p:cNvSpPr>
            <p:nvPr/>
          </p:nvSpPr>
          <p:spPr bwMode="auto">
            <a:xfrm>
              <a:off x="2968625" y="2803525"/>
              <a:ext cx="838200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2560" name="Line 16"/>
            <p:cNvSpPr>
              <a:spLocks noChangeShapeType="1"/>
            </p:cNvSpPr>
            <p:nvPr/>
          </p:nvSpPr>
          <p:spPr bwMode="auto">
            <a:xfrm>
              <a:off x="3048000" y="4022725"/>
              <a:ext cx="762000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2561" name="Line 19"/>
            <p:cNvSpPr>
              <a:spLocks noChangeShapeType="1"/>
            </p:cNvSpPr>
            <p:nvPr/>
          </p:nvSpPr>
          <p:spPr bwMode="auto">
            <a:xfrm>
              <a:off x="2133600" y="1965325"/>
              <a:ext cx="838200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2562" name="Line 20"/>
            <p:cNvSpPr>
              <a:spLocks noChangeShapeType="1"/>
            </p:cNvSpPr>
            <p:nvPr/>
          </p:nvSpPr>
          <p:spPr bwMode="auto">
            <a:xfrm>
              <a:off x="2154238" y="4881563"/>
              <a:ext cx="838200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2563" name="Line 21"/>
            <p:cNvSpPr>
              <a:spLocks noChangeShapeType="1"/>
            </p:cNvSpPr>
            <p:nvPr/>
          </p:nvSpPr>
          <p:spPr bwMode="auto">
            <a:xfrm>
              <a:off x="2971800" y="1965325"/>
              <a:ext cx="0" cy="83820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2564" name="Line 22"/>
            <p:cNvSpPr>
              <a:spLocks noChangeShapeType="1"/>
            </p:cNvSpPr>
            <p:nvPr/>
          </p:nvSpPr>
          <p:spPr bwMode="auto">
            <a:xfrm>
              <a:off x="3025775" y="4033838"/>
              <a:ext cx="0" cy="83820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2565" name="Rectangle 23"/>
            <p:cNvSpPr>
              <a:spLocks noChangeArrowheads="1"/>
            </p:cNvSpPr>
            <p:nvPr/>
          </p:nvSpPr>
          <p:spPr bwMode="auto">
            <a:xfrm>
              <a:off x="3810000" y="2574925"/>
              <a:ext cx="533400" cy="1752600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2566" name="Line 26"/>
            <p:cNvSpPr>
              <a:spLocks noChangeShapeType="1"/>
            </p:cNvSpPr>
            <p:nvPr/>
          </p:nvSpPr>
          <p:spPr bwMode="auto">
            <a:xfrm>
              <a:off x="4343400" y="3413125"/>
              <a:ext cx="914400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2567" name="Rectangle 30"/>
            <p:cNvSpPr>
              <a:spLocks noChangeArrowheads="1"/>
            </p:cNvSpPr>
            <p:nvPr/>
          </p:nvSpPr>
          <p:spPr bwMode="auto">
            <a:xfrm>
              <a:off x="5257800" y="2684463"/>
              <a:ext cx="685800" cy="1447800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2568" name="Line 37"/>
            <p:cNvSpPr>
              <a:spLocks noChangeShapeType="1"/>
            </p:cNvSpPr>
            <p:nvPr/>
          </p:nvSpPr>
          <p:spPr bwMode="auto">
            <a:xfrm>
              <a:off x="5943600" y="3409950"/>
              <a:ext cx="914400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2569" name="AutoShape 41"/>
            <p:cNvSpPr>
              <a:spLocks noChangeArrowheads="1"/>
            </p:cNvSpPr>
            <p:nvPr/>
          </p:nvSpPr>
          <p:spPr bwMode="auto">
            <a:xfrm rot="-5400000">
              <a:off x="6858000" y="3041650"/>
              <a:ext cx="762000" cy="762000"/>
            </a:xfrm>
            <a:prstGeom prst="flowChartManualOperation">
              <a:avLst/>
            </a:prstGeom>
            <a:solidFill>
              <a:srgbClr val="FFFF00"/>
            </a:solidFill>
            <a:ln w="19050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22546" name="Freeform 82"/>
          <p:cNvSpPr>
            <a:spLocks noChangeArrowheads="1"/>
          </p:cNvSpPr>
          <p:nvPr/>
        </p:nvSpPr>
        <p:spPr bwMode="auto">
          <a:xfrm>
            <a:off x="1981200" y="3568700"/>
            <a:ext cx="1600200" cy="469900"/>
          </a:xfrm>
          <a:custGeom>
            <a:avLst/>
            <a:gdLst>
              <a:gd name="T0" fmla="*/ 0 w 896679"/>
              <a:gd name="T1" fmla="*/ 252131 h 641497"/>
              <a:gd name="T2" fmla="*/ 3712123 w 896679"/>
              <a:gd name="T3" fmla="*/ 193625 h 641497"/>
              <a:gd name="T4" fmla="*/ 1237373 w 896679"/>
              <a:gd name="T5" fmla="*/ 18108 h 641497"/>
              <a:gd name="T6" fmla="*/ 4663942 w 896679"/>
              <a:gd name="T7" fmla="*/ 84972 h 641497"/>
              <a:gd name="T8" fmla="*/ 7519422 w 896679"/>
              <a:gd name="T9" fmla="*/ 105867 h 641497"/>
              <a:gd name="T10" fmla="*/ 7709780 w 896679"/>
              <a:gd name="T11" fmla="*/ 97509 h 641497"/>
              <a:gd name="T12" fmla="*/ 7709780 w 896679"/>
              <a:gd name="T13" fmla="*/ 97509 h 64149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896679"/>
              <a:gd name="T22" fmla="*/ 0 h 641497"/>
              <a:gd name="T23" fmla="*/ 896679 w 896679"/>
              <a:gd name="T24" fmla="*/ 641497 h 64149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896679" h="641497">
                <a:moveTo>
                  <a:pt x="0" y="641497"/>
                </a:moveTo>
                <a:cubicBezTo>
                  <a:pt x="195816" y="616687"/>
                  <a:pt x="391633" y="591878"/>
                  <a:pt x="414670" y="492641"/>
                </a:cubicBezTo>
                <a:cubicBezTo>
                  <a:pt x="437707" y="393404"/>
                  <a:pt x="120502" y="92148"/>
                  <a:pt x="138223" y="46074"/>
                </a:cubicBezTo>
                <a:cubicBezTo>
                  <a:pt x="155944" y="0"/>
                  <a:pt x="404037" y="178981"/>
                  <a:pt x="520995" y="216195"/>
                </a:cubicBezTo>
                <a:cubicBezTo>
                  <a:pt x="637953" y="253409"/>
                  <a:pt x="783265" y="264041"/>
                  <a:pt x="839972" y="269357"/>
                </a:cubicBezTo>
                <a:cubicBezTo>
                  <a:pt x="896679" y="274673"/>
                  <a:pt x="861237" y="248092"/>
                  <a:pt x="861237" y="248092"/>
                </a:cubicBezTo>
              </a:path>
            </a:pathLst>
          </a:custGeom>
          <a:noFill/>
          <a:ln w="28575" algn="ctr">
            <a:solidFill>
              <a:srgbClr val="006462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2547" name="Rectangle 80"/>
          <p:cNvSpPr>
            <a:spLocks noChangeArrowheads="1"/>
          </p:cNvSpPr>
          <p:nvPr/>
        </p:nvSpPr>
        <p:spPr bwMode="auto">
          <a:xfrm>
            <a:off x="153542" y="2662239"/>
            <a:ext cx="243726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 sz="2000" dirty="0">
                <a:solidFill>
                  <a:srgbClr val="000000"/>
                </a:solidFill>
              </a:rPr>
              <a:t>Ladder card (1 of 5)</a:t>
            </a:r>
            <a:r>
              <a:rPr lang="en-US" dirty="0">
                <a:solidFill>
                  <a:srgbClr val="000000"/>
                </a:solidFill>
              </a:rPr>
              <a:t> </a:t>
            </a:r>
          </a:p>
        </p:txBody>
      </p:sp>
      <p:grpSp>
        <p:nvGrpSpPr>
          <p:cNvPr id="22548" name="Group 48"/>
          <p:cNvGrpSpPr>
            <a:grpSpLocks/>
          </p:cNvGrpSpPr>
          <p:nvPr/>
        </p:nvGrpSpPr>
        <p:grpSpPr bwMode="auto">
          <a:xfrm>
            <a:off x="338139" y="3886200"/>
            <a:ext cx="46037" cy="350838"/>
            <a:chOff x="381000" y="3886200"/>
            <a:chExt cx="45719" cy="350519"/>
          </a:xfrm>
        </p:grpSpPr>
        <p:sp>
          <p:nvSpPr>
            <p:cNvPr id="22549" name="Oval 44"/>
            <p:cNvSpPr>
              <a:spLocks noChangeArrowheads="1"/>
            </p:cNvSpPr>
            <p:nvPr/>
          </p:nvSpPr>
          <p:spPr bwMode="auto">
            <a:xfrm>
              <a:off x="381000" y="3886200"/>
              <a:ext cx="45719" cy="45719"/>
            </a:xfrm>
            <a:prstGeom prst="ellipse">
              <a:avLst/>
            </a:prstGeom>
            <a:noFill/>
            <a:ln w="9525" algn="ctr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2550" name="Oval 45"/>
            <p:cNvSpPr>
              <a:spLocks noChangeArrowheads="1"/>
            </p:cNvSpPr>
            <p:nvPr/>
          </p:nvSpPr>
          <p:spPr bwMode="auto">
            <a:xfrm>
              <a:off x="381000" y="4038600"/>
              <a:ext cx="45719" cy="45719"/>
            </a:xfrm>
            <a:prstGeom prst="ellipse">
              <a:avLst/>
            </a:prstGeom>
            <a:noFill/>
            <a:ln w="9525" algn="ctr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2551" name="Oval 46"/>
            <p:cNvSpPr>
              <a:spLocks noChangeArrowheads="1"/>
            </p:cNvSpPr>
            <p:nvPr/>
          </p:nvSpPr>
          <p:spPr bwMode="auto">
            <a:xfrm>
              <a:off x="381000" y="4191000"/>
              <a:ext cx="45719" cy="45719"/>
            </a:xfrm>
            <a:prstGeom prst="ellipse">
              <a:avLst/>
            </a:prstGeom>
            <a:noFill/>
            <a:ln w="9525" algn="ctr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Funding profile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1F497D"/>
                </a:solidFill>
              </a:rPr>
              <a:t>FY 2010	$150K prototyping</a:t>
            </a:r>
          </a:p>
          <a:p>
            <a:r>
              <a:rPr lang="en-US" dirty="0" smtClean="0">
                <a:solidFill>
                  <a:srgbClr val="1F497D"/>
                </a:solidFill>
              </a:rPr>
              <a:t>FY 2011	$25K shipping, tools, …</a:t>
            </a:r>
          </a:p>
          <a:p>
            <a:r>
              <a:rPr lang="en-US" dirty="0" smtClean="0">
                <a:solidFill>
                  <a:srgbClr val="1F497D"/>
                </a:solidFill>
              </a:rPr>
              <a:t>FY 2012	$250K production</a:t>
            </a:r>
          </a:p>
          <a:p>
            <a:r>
              <a:rPr lang="en-US" dirty="0" smtClean="0">
                <a:solidFill>
                  <a:srgbClr val="1F497D"/>
                </a:solidFill>
              </a:rPr>
              <a:t>FY 2013	$15K tools</a:t>
            </a:r>
            <a:endParaRPr lang="en-US" dirty="0">
              <a:solidFill>
                <a:srgbClr val="1F497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SSD expected lifetime in RHIC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89037"/>
            <a:ext cx="8229600" cy="4525963"/>
          </a:xfrm>
        </p:spPr>
        <p:txBody>
          <a:bodyPr/>
          <a:lstStyle/>
          <a:p>
            <a:r>
              <a:rPr lang="en-US" dirty="0" smtClean="0"/>
              <a:t>Radiation expected during 12 weeks of 500 </a:t>
            </a:r>
            <a:r>
              <a:rPr lang="en-US" dirty="0" err="1" smtClean="0"/>
              <a:t>GeV</a:t>
            </a:r>
            <a:r>
              <a:rPr lang="en-US" dirty="0" smtClean="0"/>
              <a:t> </a:t>
            </a:r>
            <a:r>
              <a:rPr lang="en-US" dirty="0" err="1" smtClean="0"/>
              <a:t>p-p</a:t>
            </a:r>
            <a:r>
              <a:rPr lang="en-US" dirty="0" smtClean="0"/>
              <a:t> running: </a:t>
            </a:r>
            <a:r>
              <a:rPr lang="en-US" dirty="0" smtClean="0">
                <a:solidFill>
                  <a:srgbClr val="0000FF"/>
                </a:solidFill>
              </a:rPr>
              <a:t>3.4 </a:t>
            </a:r>
            <a:r>
              <a:rPr lang="en-US" dirty="0" err="1" smtClean="0">
                <a:solidFill>
                  <a:srgbClr val="0000FF"/>
                </a:solidFill>
              </a:rPr>
              <a:t>krad</a:t>
            </a:r>
            <a:endParaRPr lang="en-US" dirty="0" smtClean="0">
              <a:solidFill>
                <a:srgbClr val="0000FF"/>
              </a:solidFill>
            </a:endParaRPr>
          </a:p>
          <a:p>
            <a:pPr lvl="1">
              <a:spcAft>
                <a:spcPts val="1200"/>
              </a:spcAft>
            </a:pPr>
            <a:r>
              <a:rPr lang="en-US" sz="2400" dirty="0" smtClean="0"/>
              <a:t>Extrapolated from measurements in STAR IR</a:t>
            </a:r>
          </a:p>
          <a:p>
            <a:r>
              <a:rPr lang="en-US" dirty="0" smtClean="0"/>
              <a:t>Lifetime limit of SSD </a:t>
            </a:r>
            <a:r>
              <a:rPr lang="en-US" dirty="0" err="1" smtClean="0"/>
              <a:t>silicon+associated</a:t>
            </a:r>
            <a:r>
              <a:rPr lang="en-US" dirty="0" smtClean="0"/>
              <a:t> (on ladder) electronics:</a:t>
            </a:r>
            <a:r>
              <a:rPr lang="en-US" dirty="0" smtClean="0">
                <a:solidFill>
                  <a:srgbClr val="0000FF"/>
                </a:solidFill>
              </a:rPr>
              <a:t> &gt;200 </a:t>
            </a:r>
            <a:r>
              <a:rPr lang="en-US" dirty="0" err="1" smtClean="0">
                <a:solidFill>
                  <a:srgbClr val="0000FF"/>
                </a:solidFill>
              </a:rPr>
              <a:t>krad</a:t>
            </a:r>
            <a:endParaRPr lang="en-US" dirty="0" smtClean="0">
              <a:solidFill>
                <a:srgbClr val="0000FF"/>
              </a:solidFill>
            </a:endParaRPr>
          </a:p>
          <a:p>
            <a:pPr lvl="1">
              <a:spcAft>
                <a:spcPts val="1200"/>
              </a:spcAft>
            </a:pPr>
            <a:r>
              <a:rPr lang="en-US" sz="2400" dirty="0" smtClean="0"/>
              <a:t>Based on measurements of SSD module in 20 </a:t>
            </a:r>
            <a:r>
              <a:rPr lang="en-US" sz="2400" dirty="0" err="1" smtClean="0"/>
              <a:t>MeV</a:t>
            </a:r>
            <a:r>
              <a:rPr lang="en-US" sz="2400" dirty="0" smtClean="0"/>
              <a:t> proton beam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Radiation limit: &gt;30 years of </a:t>
            </a:r>
            <a:r>
              <a:rPr lang="en-US" dirty="0" err="1" smtClean="0">
                <a:solidFill>
                  <a:srgbClr val="0000FF"/>
                </a:solidFill>
              </a:rPr>
              <a:t>p-p</a:t>
            </a:r>
            <a:r>
              <a:rPr lang="en-US" dirty="0" smtClean="0">
                <a:solidFill>
                  <a:srgbClr val="0000FF"/>
                </a:solidFill>
              </a:rPr>
              <a:t> running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SSD mechanical development</a:t>
            </a:r>
            <a:endParaRPr lang="en-US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Replace Vortex blower (76 kW)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Use maintainable vacuum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Reroute tubing – avoid kinks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Instrument with temperature </a:t>
            </a:r>
            <a:b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and flow measurements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Picture 1" descr="rp116q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57977" y="3248026"/>
            <a:ext cx="2181225" cy="25431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Status: ladder board </a:t>
            </a:r>
            <a:r>
              <a:rPr lang="en-US" sz="2800" dirty="0" smtClean="0"/>
              <a:t>(analog)</a:t>
            </a:r>
            <a:endParaRPr lang="en-US" sz="2800" dirty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1752600"/>
            <a:ext cx="7772400" cy="4114800"/>
          </a:xfrm>
          <a:prstGeom prst="rect">
            <a:avLst/>
          </a:prstGeom>
        </p:spPr>
        <p:txBody>
          <a:bodyPr/>
          <a:lstStyle/>
          <a:p>
            <a:pPr algn="ctr">
              <a:buFontTx/>
              <a:buNone/>
            </a:pPr>
            <a:r>
              <a:rPr lang="en-US" dirty="0"/>
              <a:t>16 </a:t>
            </a:r>
            <a:r>
              <a:rPr lang="en-US" dirty="0" err="1"/>
              <a:t>x</a:t>
            </a:r>
            <a:endParaRPr lang="en-US" dirty="0"/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323849" y="3644900"/>
            <a:ext cx="1240574" cy="92333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2000"/>
              <a:t>Hybrid</a:t>
            </a:r>
            <a:br>
              <a:rPr lang="en-US" sz="2000"/>
            </a:br>
            <a:r>
              <a:rPr lang="en-US" sz="2000"/>
              <a:t>(Alice128)</a:t>
            </a:r>
          </a:p>
          <a:p>
            <a:pPr algn="ctr"/>
            <a:r>
              <a:rPr lang="en-US" sz="2000"/>
              <a:t>No change</a:t>
            </a:r>
          </a:p>
        </p:txBody>
      </p:sp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1897063" y="3644900"/>
            <a:ext cx="1382840" cy="923330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2000"/>
              <a:t>Flex</a:t>
            </a:r>
            <a:br>
              <a:rPr lang="en-US" sz="2000"/>
            </a:br>
            <a:r>
              <a:rPr lang="en-US" sz="2000"/>
              <a:t>(&lt;=1m long)</a:t>
            </a:r>
          </a:p>
          <a:p>
            <a:pPr algn="ctr"/>
            <a:r>
              <a:rPr lang="en-US" sz="2000"/>
              <a:t>No change</a:t>
            </a: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3635375" y="2349500"/>
            <a:ext cx="1518470" cy="923330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2000"/>
              <a:t>Power switch</a:t>
            </a:r>
            <a:br>
              <a:rPr lang="en-US" sz="2000"/>
            </a:br>
            <a:r>
              <a:rPr lang="en-US" sz="2000"/>
              <a:t>(+2V &amp; agnd)</a:t>
            </a:r>
          </a:p>
          <a:p>
            <a:pPr algn="ctr"/>
            <a:r>
              <a:rPr lang="en-US" sz="2000"/>
              <a:t>No change</a:t>
            </a:r>
          </a:p>
        </p:txBody>
      </p:sp>
      <p:sp>
        <p:nvSpPr>
          <p:cNvPr id="44039" name="Text Box 7"/>
          <p:cNvSpPr txBox="1">
            <a:spLocks noChangeArrowheads="1"/>
          </p:cNvSpPr>
          <p:nvPr/>
        </p:nvSpPr>
        <p:spPr bwMode="auto">
          <a:xfrm>
            <a:off x="3635377" y="4953001"/>
            <a:ext cx="1796115" cy="923330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2000"/>
              <a:t>Power measure</a:t>
            </a:r>
            <a:br>
              <a:rPr lang="en-US" sz="2000"/>
            </a:br>
            <a:r>
              <a:rPr lang="en-US" sz="2000"/>
              <a:t>(-2V)</a:t>
            </a:r>
          </a:p>
          <a:p>
            <a:pPr algn="ctr"/>
            <a:r>
              <a:rPr lang="en-US" sz="2000"/>
              <a:t>No change</a:t>
            </a:r>
          </a:p>
        </p:txBody>
      </p:sp>
      <p:sp>
        <p:nvSpPr>
          <p:cNvPr id="44040" name="Text Box 8"/>
          <p:cNvSpPr txBox="1">
            <a:spLocks noChangeArrowheads="1"/>
          </p:cNvSpPr>
          <p:nvPr/>
        </p:nvSpPr>
        <p:spPr bwMode="auto">
          <a:xfrm>
            <a:off x="5292726" y="3644900"/>
            <a:ext cx="1610517" cy="923330"/>
          </a:xfrm>
          <a:prstGeom prst="rect">
            <a:avLst/>
          </a:prstGeom>
          <a:solidFill>
            <a:srgbClr val="205DE7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2000" dirty="0"/>
              <a:t>Level shift</a:t>
            </a:r>
            <a:br>
              <a:rPr lang="en-US" sz="2000" dirty="0"/>
            </a:br>
            <a:r>
              <a:rPr lang="en-US" sz="2000" dirty="0"/>
              <a:t>(4V-&gt;2.5V)</a:t>
            </a:r>
          </a:p>
          <a:p>
            <a:pPr algn="ctr"/>
            <a:r>
              <a:rPr lang="en-US" sz="2000" dirty="0" err="1"/>
              <a:t>Mux</a:t>
            </a:r>
            <a:r>
              <a:rPr lang="en-US" sz="2000" dirty="0"/>
              <a:t> </a:t>
            </a:r>
            <a:r>
              <a:rPr lang="en-US" sz="2000" dirty="0" err="1"/>
              <a:t>replacmt</a:t>
            </a:r>
            <a:r>
              <a:rPr lang="en-US" sz="2000" dirty="0"/>
              <a:t>.</a:t>
            </a:r>
          </a:p>
        </p:txBody>
      </p:sp>
      <p:sp>
        <p:nvSpPr>
          <p:cNvPr id="44041" name="Text Box 9"/>
          <p:cNvSpPr txBox="1">
            <a:spLocks noChangeArrowheads="1"/>
          </p:cNvSpPr>
          <p:nvPr/>
        </p:nvSpPr>
        <p:spPr bwMode="auto">
          <a:xfrm>
            <a:off x="7226300" y="3644900"/>
            <a:ext cx="1682652" cy="923330"/>
          </a:xfrm>
          <a:prstGeom prst="rect">
            <a:avLst/>
          </a:prstGeom>
          <a:solidFill>
            <a:srgbClr val="205DE7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2000" dirty="0"/>
              <a:t>Serial ADC</a:t>
            </a:r>
            <a:br>
              <a:rPr lang="en-US" sz="2000" dirty="0"/>
            </a:br>
            <a:r>
              <a:rPr lang="en-US" sz="2000" dirty="0"/>
              <a:t>(12b,5MS/s)</a:t>
            </a:r>
          </a:p>
          <a:p>
            <a:pPr algn="ctr"/>
            <a:r>
              <a:rPr lang="en-US" sz="2000" dirty="0"/>
              <a:t>16 instead of 1</a:t>
            </a:r>
          </a:p>
        </p:txBody>
      </p:sp>
      <p:sp>
        <p:nvSpPr>
          <p:cNvPr id="44042" name="Line 10"/>
          <p:cNvSpPr>
            <a:spLocks noChangeShapeType="1"/>
          </p:cNvSpPr>
          <p:nvPr/>
        </p:nvSpPr>
        <p:spPr bwMode="auto">
          <a:xfrm>
            <a:off x="1543051" y="4106863"/>
            <a:ext cx="360363" cy="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4043" name="Line 11"/>
          <p:cNvSpPr>
            <a:spLocks noChangeShapeType="1"/>
          </p:cNvSpPr>
          <p:nvPr/>
        </p:nvSpPr>
        <p:spPr bwMode="auto">
          <a:xfrm>
            <a:off x="3295651" y="4106863"/>
            <a:ext cx="360363" cy="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4044" name="Line 12"/>
          <p:cNvSpPr>
            <a:spLocks noChangeShapeType="1"/>
          </p:cNvSpPr>
          <p:nvPr/>
        </p:nvSpPr>
        <p:spPr bwMode="auto">
          <a:xfrm>
            <a:off x="6881813" y="4076700"/>
            <a:ext cx="3603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4046" name="Line 14"/>
          <p:cNvSpPr>
            <a:spLocks noChangeShapeType="1"/>
          </p:cNvSpPr>
          <p:nvPr/>
        </p:nvSpPr>
        <p:spPr bwMode="auto">
          <a:xfrm flipH="1">
            <a:off x="4291013" y="3276601"/>
            <a:ext cx="0" cy="3603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4047" name="Text Box 15"/>
          <p:cNvSpPr txBox="1">
            <a:spLocks noChangeArrowheads="1"/>
          </p:cNvSpPr>
          <p:nvPr/>
        </p:nvSpPr>
        <p:spPr bwMode="auto">
          <a:xfrm>
            <a:off x="3635375" y="3644900"/>
            <a:ext cx="1240574" cy="923330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2000"/>
              <a:t>connector</a:t>
            </a:r>
            <a:br>
              <a:rPr lang="en-US" sz="2000"/>
            </a:br>
            <a:r>
              <a:rPr lang="en-US" sz="2000"/>
              <a:t>(30p)</a:t>
            </a:r>
          </a:p>
          <a:p>
            <a:pPr algn="ctr"/>
            <a:r>
              <a:rPr lang="en-US" sz="2000"/>
              <a:t>No change</a:t>
            </a:r>
          </a:p>
        </p:txBody>
      </p:sp>
      <p:sp>
        <p:nvSpPr>
          <p:cNvPr id="44048" name="Line 16"/>
          <p:cNvSpPr>
            <a:spLocks noChangeShapeType="1"/>
          </p:cNvSpPr>
          <p:nvPr/>
        </p:nvSpPr>
        <p:spPr bwMode="auto">
          <a:xfrm>
            <a:off x="4895851" y="4106863"/>
            <a:ext cx="3603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4049" name="Line 17"/>
          <p:cNvSpPr>
            <a:spLocks noChangeShapeType="1"/>
          </p:cNvSpPr>
          <p:nvPr/>
        </p:nvSpPr>
        <p:spPr bwMode="auto">
          <a:xfrm flipH="1">
            <a:off x="4291013" y="4581526"/>
            <a:ext cx="0" cy="3603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8100"/>
            <a:ext cx="7620000" cy="488950"/>
          </a:xfrm>
        </p:spPr>
        <p:txBody>
          <a:bodyPr/>
          <a:lstStyle/>
          <a:p>
            <a:r>
              <a:rPr lang="en-US" sz="4000" dirty="0" smtClean="0"/>
              <a:t>Status: ladder board </a:t>
            </a:r>
            <a:r>
              <a:rPr lang="en-US" sz="2800" dirty="0" smtClean="0"/>
              <a:t>(digital)</a:t>
            </a:r>
            <a:endParaRPr lang="en-US" sz="2800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noFill/>
          <a:ln/>
        </p:spPr>
        <p:txBody>
          <a:bodyPr tIns="0"/>
          <a:lstStyle/>
          <a:p>
            <a:pPr>
              <a:buFontTx/>
              <a:buNone/>
            </a:pPr>
            <a:r>
              <a:rPr lang="en-US"/>
              <a:t>	x16		x1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581026" y="1524000"/>
            <a:ext cx="1511300" cy="1046440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000" dirty="0"/>
              <a:t>Power switch</a:t>
            </a:r>
            <a:br>
              <a:rPr lang="en-US" sz="2000" dirty="0"/>
            </a:br>
            <a:r>
              <a:rPr lang="en-US" sz="2000" dirty="0"/>
              <a:t>(+2V &amp; </a:t>
            </a:r>
            <a:r>
              <a:rPr lang="en-US" sz="2000" dirty="0" err="1"/>
              <a:t>agnd</a:t>
            </a:r>
            <a:r>
              <a:rPr lang="en-US" sz="2000" dirty="0"/>
              <a:t>)</a:t>
            </a:r>
            <a:endParaRPr lang="en-US" dirty="0"/>
          </a:p>
          <a:p>
            <a:pPr algn="ctr"/>
            <a:r>
              <a:rPr lang="en-US" dirty="0"/>
              <a:t>No change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304800" y="2743200"/>
            <a:ext cx="1787525" cy="1046440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000" dirty="0"/>
              <a:t>Power measure</a:t>
            </a:r>
            <a:br>
              <a:rPr lang="en-US" sz="2000" dirty="0"/>
            </a:br>
            <a:r>
              <a:rPr lang="en-US" sz="2000" dirty="0"/>
              <a:t>(-2V)</a:t>
            </a:r>
            <a:endParaRPr lang="en-US" dirty="0"/>
          </a:p>
          <a:p>
            <a:pPr algn="ctr"/>
            <a:r>
              <a:rPr lang="en-US" dirty="0"/>
              <a:t>No change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849314" y="3962401"/>
            <a:ext cx="1233185" cy="615553"/>
          </a:xfrm>
          <a:prstGeom prst="rect">
            <a:avLst/>
          </a:prstGeom>
          <a:solidFill>
            <a:srgbClr val="0000FF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2000" dirty="0"/>
              <a:t>Level shift</a:t>
            </a:r>
            <a:br>
              <a:rPr lang="en-US" sz="2000" dirty="0"/>
            </a:br>
            <a:r>
              <a:rPr lang="en-US" sz="2000" dirty="0"/>
              <a:t>(4V-&gt;2.5V)</a:t>
            </a: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701676" y="5629276"/>
            <a:ext cx="1396867" cy="615553"/>
          </a:xfrm>
          <a:prstGeom prst="rect">
            <a:avLst/>
          </a:prstGeom>
          <a:solidFill>
            <a:srgbClr val="0000FF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2000" dirty="0"/>
              <a:t>Serial ADC</a:t>
            </a:r>
            <a:br>
              <a:rPr lang="en-US" sz="2000" dirty="0"/>
            </a:br>
            <a:r>
              <a:rPr lang="en-US" sz="2000" dirty="0"/>
              <a:t>(12b,5MS/s)</a:t>
            </a:r>
          </a:p>
        </p:txBody>
      </p:sp>
      <p:sp>
        <p:nvSpPr>
          <p:cNvPr id="7176" name="Line 8"/>
          <p:cNvSpPr>
            <a:spLocks noChangeShapeType="1"/>
          </p:cNvSpPr>
          <p:nvPr/>
        </p:nvSpPr>
        <p:spPr bwMode="auto">
          <a:xfrm>
            <a:off x="2112963" y="5105400"/>
            <a:ext cx="3603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6248401" y="4364039"/>
            <a:ext cx="1482402" cy="615553"/>
          </a:xfrm>
          <a:prstGeom prst="rect">
            <a:avLst/>
          </a:prstGeom>
          <a:solidFill>
            <a:srgbClr val="3366FF"/>
          </a:solidFill>
          <a:ln w="9525">
            <a:solidFill>
              <a:srgbClr val="3366FF"/>
            </a:solidFill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2000"/>
              <a:t>SerDes</a:t>
            </a:r>
            <a:br>
              <a:rPr lang="en-US" sz="2000"/>
            </a:br>
            <a:r>
              <a:rPr lang="en-US" sz="2000"/>
              <a:t>(24b,40MHz)</a:t>
            </a:r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2514600" y="5629276"/>
            <a:ext cx="1461488" cy="615553"/>
          </a:xfrm>
          <a:prstGeom prst="rect">
            <a:avLst/>
          </a:prstGeom>
          <a:solidFill>
            <a:srgbClr val="3366FF"/>
          </a:solidFill>
          <a:ln w="9525">
            <a:solidFill>
              <a:srgbClr val="3366FF"/>
            </a:solidFill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2000"/>
              <a:t>Data packer</a:t>
            </a:r>
            <a:br>
              <a:rPr lang="en-US" sz="2000"/>
            </a:br>
            <a:r>
              <a:rPr lang="en-US" sz="2000"/>
              <a:t>(5*16-&gt;4*20)</a:t>
            </a:r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2514601" y="2509838"/>
            <a:ext cx="1639571" cy="923330"/>
          </a:xfrm>
          <a:prstGeom prst="rect">
            <a:avLst/>
          </a:prstGeom>
          <a:solidFill>
            <a:srgbClr val="00FF00"/>
          </a:solidFill>
          <a:ln w="9525">
            <a:solidFill>
              <a:srgbClr val="3366FF"/>
            </a:solidFill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2000" dirty="0"/>
              <a:t>Bias &amp; </a:t>
            </a:r>
            <a:r>
              <a:rPr lang="en-US" sz="2000" dirty="0" err="1"/>
              <a:t>latchup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()</a:t>
            </a:r>
          </a:p>
          <a:p>
            <a:pPr algn="ctr"/>
            <a:r>
              <a:rPr lang="en-US" sz="2000" dirty="0"/>
              <a:t>No change</a:t>
            </a:r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4516438" y="3124201"/>
            <a:ext cx="1354162" cy="615553"/>
          </a:xfrm>
          <a:prstGeom prst="rect">
            <a:avLst/>
          </a:prstGeom>
          <a:solidFill>
            <a:srgbClr val="3366FF"/>
          </a:solidFill>
          <a:ln w="9525">
            <a:solidFill>
              <a:srgbClr val="3366FF"/>
            </a:solidFill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2000"/>
              <a:t>slow control</a:t>
            </a:r>
            <a:br>
              <a:rPr lang="en-US" sz="2000"/>
            </a:br>
            <a:r>
              <a:rPr lang="en-US" sz="2000"/>
              <a:t>(JTAG)</a:t>
            </a:r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2514601" y="4964114"/>
            <a:ext cx="2223791" cy="615553"/>
          </a:xfrm>
          <a:prstGeom prst="rect">
            <a:avLst/>
          </a:prstGeom>
          <a:solidFill>
            <a:srgbClr val="3366FF"/>
          </a:solidFill>
          <a:ln w="9525">
            <a:solidFill>
              <a:srgbClr val="3366FF"/>
            </a:solidFill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2000"/>
              <a:t>Event ctrl</a:t>
            </a:r>
            <a:br>
              <a:rPr lang="en-US" sz="2000"/>
            </a:br>
            <a:r>
              <a:rPr lang="en-US" sz="2000"/>
              <a:t>(hold,test,clk,token)</a:t>
            </a:r>
            <a:endParaRPr lang="en-US"/>
          </a:p>
        </p:txBody>
      </p:sp>
      <p:sp>
        <p:nvSpPr>
          <p:cNvPr id="7182" name="Line 14"/>
          <p:cNvSpPr>
            <a:spLocks noChangeShapeType="1"/>
          </p:cNvSpPr>
          <p:nvPr/>
        </p:nvSpPr>
        <p:spPr bwMode="auto">
          <a:xfrm>
            <a:off x="2092325" y="2438401"/>
            <a:ext cx="381000" cy="5127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83" name="Line 15"/>
          <p:cNvSpPr>
            <a:spLocks noChangeShapeType="1"/>
          </p:cNvSpPr>
          <p:nvPr/>
        </p:nvSpPr>
        <p:spPr bwMode="auto">
          <a:xfrm flipH="1">
            <a:off x="2092325" y="5375276"/>
            <a:ext cx="381000" cy="5127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84" name="Line 16"/>
          <p:cNvSpPr>
            <a:spLocks noChangeShapeType="1"/>
          </p:cNvSpPr>
          <p:nvPr/>
        </p:nvSpPr>
        <p:spPr bwMode="auto">
          <a:xfrm flipH="1">
            <a:off x="2092325" y="3200401"/>
            <a:ext cx="381000" cy="5127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85" name="Line 17"/>
          <p:cNvSpPr>
            <a:spLocks noChangeShapeType="1"/>
          </p:cNvSpPr>
          <p:nvPr/>
        </p:nvSpPr>
        <p:spPr bwMode="auto">
          <a:xfrm>
            <a:off x="2092325" y="6040438"/>
            <a:ext cx="3603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87" name="Text Box 19"/>
          <p:cNvSpPr txBox="1">
            <a:spLocks noChangeArrowheads="1"/>
          </p:cNvSpPr>
          <p:nvPr/>
        </p:nvSpPr>
        <p:spPr bwMode="auto">
          <a:xfrm>
            <a:off x="4491037" y="2133601"/>
            <a:ext cx="1382840" cy="615553"/>
          </a:xfrm>
          <a:prstGeom prst="rect">
            <a:avLst/>
          </a:prstGeom>
          <a:solidFill>
            <a:srgbClr val="3366FF"/>
          </a:solidFill>
          <a:ln w="9525">
            <a:solidFill>
              <a:srgbClr val="3366FF"/>
            </a:solidFill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2000"/>
              <a:t>temperature</a:t>
            </a:r>
            <a:br>
              <a:rPr lang="en-US" sz="2000"/>
            </a:br>
            <a:r>
              <a:rPr lang="en-US" sz="2000"/>
              <a:t>(x4)</a:t>
            </a:r>
          </a:p>
        </p:txBody>
      </p:sp>
      <p:sp>
        <p:nvSpPr>
          <p:cNvPr id="7188" name="Text Box 20"/>
          <p:cNvSpPr txBox="1">
            <a:spLocks noChangeArrowheads="1"/>
          </p:cNvSpPr>
          <p:nvPr/>
        </p:nvSpPr>
        <p:spPr bwMode="auto">
          <a:xfrm>
            <a:off x="8047039" y="4364039"/>
            <a:ext cx="855102" cy="615553"/>
          </a:xfrm>
          <a:prstGeom prst="rect">
            <a:avLst/>
          </a:prstGeom>
          <a:solidFill>
            <a:srgbClr val="3366FF"/>
          </a:solidFill>
          <a:ln w="9525">
            <a:solidFill>
              <a:srgbClr val="3366FF"/>
            </a:solidFill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2000"/>
              <a:t>gbic</a:t>
            </a:r>
            <a:br>
              <a:rPr lang="en-US" sz="2000"/>
            </a:br>
            <a:r>
              <a:rPr lang="en-US" sz="2000"/>
              <a:t>(1Gb/s)</a:t>
            </a:r>
          </a:p>
        </p:txBody>
      </p:sp>
      <p:sp>
        <p:nvSpPr>
          <p:cNvPr id="7189" name="Line 21"/>
          <p:cNvSpPr>
            <a:spLocks noChangeShapeType="1"/>
          </p:cNvSpPr>
          <p:nvPr/>
        </p:nvSpPr>
        <p:spPr bwMode="auto">
          <a:xfrm>
            <a:off x="7708901" y="4673600"/>
            <a:ext cx="3603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90" name="Line 22"/>
          <p:cNvSpPr>
            <a:spLocks noChangeShapeType="1"/>
          </p:cNvSpPr>
          <p:nvPr/>
        </p:nvSpPr>
        <p:spPr bwMode="auto">
          <a:xfrm>
            <a:off x="4114800" y="2849563"/>
            <a:ext cx="381000" cy="5127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91" name="Line 23"/>
          <p:cNvSpPr>
            <a:spLocks noChangeShapeType="1"/>
          </p:cNvSpPr>
          <p:nvPr/>
        </p:nvSpPr>
        <p:spPr bwMode="auto">
          <a:xfrm flipH="1">
            <a:off x="2057400" y="3590925"/>
            <a:ext cx="24384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92" name="Line 24"/>
          <p:cNvSpPr>
            <a:spLocks noChangeShapeType="1"/>
          </p:cNvSpPr>
          <p:nvPr/>
        </p:nvSpPr>
        <p:spPr bwMode="auto">
          <a:xfrm>
            <a:off x="5867400" y="3581400"/>
            <a:ext cx="38100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93" name="Line 25"/>
          <p:cNvSpPr>
            <a:spLocks noChangeShapeType="1"/>
          </p:cNvSpPr>
          <p:nvPr/>
        </p:nvSpPr>
        <p:spPr bwMode="auto">
          <a:xfrm>
            <a:off x="5181600" y="2752726"/>
            <a:ext cx="0" cy="3603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94" name="Line 26"/>
          <p:cNvSpPr>
            <a:spLocks noChangeShapeType="1"/>
          </p:cNvSpPr>
          <p:nvPr/>
        </p:nvSpPr>
        <p:spPr bwMode="auto">
          <a:xfrm flipH="1">
            <a:off x="4724400" y="4592638"/>
            <a:ext cx="15240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95" name="Line 27"/>
          <p:cNvSpPr>
            <a:spLocks noChangeShapeType="1"/>
          </p:cNvSpPr>
          <p:nvPr/>
        </p:nvSpPr>
        <p:spPr bwMode="auto">
          <a:xfrm flipH="1">
            <a:off x="3962400" y="4821238"/>
            <a:ext cx="2286000" cy="1219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96" name="Text Box 28"/>
          <p:cNvSpPr txBox="1">
            <a:spLocks noChangeArrowheads="1"/>
          </p:cNvSpPr>
          <p:nvPr/>
        </p:nvSpPr>
        <p:spPr bwMode="auto">
          <a:xfrm>
            <a:off x="6281739" y="5248276"/>
            <a:ext cx="940887" cy="615553"/>
          </a:xfrm>
          <a:prstGeom prst="rect">
            <a:avLst/>
          </a:prstGeom>
          <a:solidFill>
            <a:srgbClr val="3366FF"/>
          </a:solidFill>
          <a:ln w="9525">
            <a:solidFill>
              <a:srgbClr val="3366FF"/>
            </a:solidFill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2000"/>
              <a:t>debug</a:t>
            </a:r>
            <a:br>
              <a:rPr lang="en-US" sz="2000"/>
            </a:br>
            <a:r>
              <a:rPr lang="en-US" sz="2000"/>
              <a:t>(8b,usb)</a:t>
            </a:r>
          </a:p>
        </p:txBody>
      </p:sp>
      <p:sp>
        <p:nvSpPr>
          <p:cNvPr id="7197" name="Text Box 29"/>
          <p:cNvSpPr txBox="1">
            <a:spLocks noChangeArrowheads="1"/>
          </p:cNvSpPr>
          <p:nvPr/>
        </p:nvSpPr>
        <p:spPr bwMode="auto">
          <a:xfrm>
            <a:off x="715963" y="4657726"/>
            <a:ext cx="1382840" cy="923330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2000" dirty="0"/>
              <a:t>Flex</a:t>
            </a:r>
            <a:br>
              <a:rPr lang="en-US" sz="2000" dirty="0"/>
            </a:br>
            <a:r>
              <a:rPr lang="en-US" sz="2000" dirty="0"/>
              <a:t>(&lt;=1m long)</a:t>
            </a:r>
          </a:p>
          <a:p>
            <a:pPr algn="ctr"/>
            <a:r>
              <a:rPr lang="en-US" sz="2000" dirty="0"/>
              <a:t>No change</a:t>
            </a:r>
          </a:p>
        </p:txBody>
      </p:sp>
      <p:sp>
        <p:nvSpPr>
          <p:cNvPr id="7198" name="Line 30"/>
          <p:cNvSpPr>
            <a:spLocks noChangeShapeType="1"/>
          </p:cNvSpPr>
          <p:nvPr/>
        </p:nvSpPr>
        <p:spPr bwMode="auto">
          <a:xfrm flipH="1">
            <a:off x="2051052" y="3716339"/>
            <a:ext cx="2449513" cy="10810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3400" y="-304800"/>
            <a:ext cx="83820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SSD cost profile</a:t>
            </a:r>
            <a:endParaRPr lang="en-US" dirty="0" smtClean="0">
              <a:solidFill>
                <a:srgbClr val="FFFF00"/>
              </a:solidFill>
            </a:endParaRPr>
          </a:p>
        </p:txBody>
      </p:sp>
      <p:graphicFrame>
        <p:nvGraphicFramePr>
          <p:cNvPr id="5" name="Chart 4"/>
          <p:cNvGraphicFramePr>
            <a:graphicFrameLocks noGrp="1"/>
          </p:cNvGraphicFramePr>
          <p:nvPr/>
        </p:nvGraphicFramePr>
        <p:xfrm>
          <a:off x="609600" y="990601"/>
          <a:ext cx="8248651" cy="53488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76200"/>
            <a:ext cx="7620000" cy="488950"/>
          </a:xfrm>
        </p:spPr>
        <p:txBody>
          <a:bodyPr/>
          <a:lstStyle/>
          <a:p>
            <a:r>
              <a:rPr lang="en-US" sz="4000" dirty="0"/>
              <a:t>Ladder </a:t>
            </a:r>
            <a:r>
              <a:rPr lang="en-US" sz="4000" dirty="0" smtClean="0"/>
              <a:t>board PCB</a:t>
            </a:r>
            <a:endParaRPr lang="en-US" sz="4000" dirty="0"/>
          </a:p>
        </p:txBody>
      </p:sp>
      <p:pic>
        <p:nvPicPr>
          <p:cNvPr id="10" name="Picture 9" descr="PCB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0565" y="1390252"/>
            <a:ext cx="4687436" cy="4400948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 flipV="1">
            <a:off x="4953000" y="5334000"/>
            <a:ext cx="609600" cy="457200"/>
          </a:xfrm>
          <a:prstGeom prst="straightConnector1">
            <a:avLst/>
          </a:prstGeom>
          <a:ln>
            <a:solidFill>
              <a:srgbClr val="205DE7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16200000" flipV="1">
            <a:off x="3695700" y="5372100"/>
            <a:ext cx="457200" cy="381000"/>
          </a:xfrm>
          <a:prstGeom prst="straightConnector1">
            <a:avLst/>
          </a:prstGeom>
          <a:ln>
            <a:solidFill>
              <a:srgbClr val="205DE7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352800" y="5786736"/>
            <a:ext cx="259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3366FF"/>
                </a:solidFill>
              </a:rPr>
              <a:t>Flex circuit layer</a:t>
            </a:r>
            <a:endParaRPr lang="en-US" dirty="0">
              <a:solidFill>
                <a:srgbClr val="3366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SD_Old_Layout_Coverage_Upda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1" y="838200"/>
            <a:ext cx="6324188" cy="548640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SSD original layout</a:t>
            </a:r>
            <a:endParaRPr lang="en-US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228600"/>
            <a:ext cx="7772400" cy="1143000"/>
          </a:xfrm>
        </p:spPr>
        <p:txBody>
          <a:bodyPr/>
          <a:lstStyle/>
          <a:p>
            <a:r>
              <a:rPr lang="en-US" dirty="0" smtClean="0"/>
              <a:t>Risk 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52600"/>
            <a:ext cx="7772400" cy="4267200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1F497D"/>
                </a:solidFill>
              </a:rPr>
              <a:t>Digital design fully simulated</a:t>
            </a:r>
          </a:p>
          <a:p>
            <a:r>
              <a:rPr lang="en-US" dirty="0" smtClean="0">
                <a:solidFill>
                  <a:srgbClr val="1F497D"/>
                </a:solidFill>
              </a:rPr>
              <a:t>Oversights in layout </a:t>
            </a:r>
          </a:p>
          <a:p>
            <a:pPr lvl="1"/>
            <a:r>
              <a:rPr lang="en-US" dirty="0" smtClean="0">
                <a:solidFill>
                  <a:srgbClr val="1F497D"/>
                </a:solidFill>
              </a:rPr>
              <a:t>Schedule  and budget allow for extra iteration in prototypes</a:t>
            </a:r>
          </a:p>
          <a:p>
            <a:r>
              <a:rPr lang="en-US" dirty="0" smtClean="0">
                <a:solidFill>
                  <a:srgbClr val="1F497D"/>
                </a:solidFill>
              </a:rPr>
              <a:t>Schedule impact</a:t>
            </a:r>
          </a:p>
          <a:p>
            <a:pPr lvl="1"/>
            <a:r>
              <a:rPr lang="en-US" dirty="0" smtClean="0">
                <a:solidFill>
                  <a:srgbClr val="1F497D"/>
                </a:solidFill>
              </a:rPr>
              <a:t>None (slack in schedule)</a:t>
            </a:r>
          </a:p>
          <a:p>
            <a:r>
              <a:rPr lang="en-US" dirty="0" smtClean="0">
                <a:solidFill>
                  <a:srgbClr val="1F497D"/>
                </a:solidFill>
              </a:rPr>
              <a:t>Cost impact</a:t>
            </a:r>
          </a:p>
          <a:p>
            <a:pPr lvl="1"/>
            <a:r>
              <a:rPr lang="en-US" dirty="0" smtClean="0">
                <a:solidFill>
                  <a:srgbClr val="1F497D"/>
                </a:solidFill>
              </a:rPr>
              <a:t>No impact foreseen on production costs</a:t>
            </a:r>
            <a:endParaRPr lang="en-US" dirty="0">
              <a:solidFill>
                <a:srgbClr val="1F497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7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09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Upgrade overview</a:t>
            </a:r>
          </a:p>
        </p:txBody>
      </p:sp>
      <p:sp>
        <p:nvSpPr>
          <p:cNvPr id="38916" name="Rectangle 3"/>
          <p:cNvSpPr>
            <a:spLocks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en-US">
                <a:solidFill>
                  <a:schemeClr val="tx2"/>
                </a:solidFill>
              </a:rPr>
              <a:t>Ladder-modular organization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 sz="2000">
                <a:solidFill>
                  <a:schemeClr val="tx2"/>
                </a:solidFill>
              </a:rPr>
              <a:t>5  ladders send data to a readout card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 sz="2000">
                <a:solidFill>
                  <a:schemeClr val="tx2"/>
                </a:solidFill>
              </a:rPr>
              <a:t>4 readout cards @ each end of SSD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endParaRPr lang="en-US">
              <a:solidFill>
                <a:schemeClr val="tx2"/>
              </a:solidFill>
            </a:endParaRP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en-US">
                <a:solidFill>
                  <a:schemeClr val="tx2"/>
                </a:solidFill>
              </a:rPr>
              <a:t>Each readout card feeds a DDL link </a:t>
            </a:r>
            <a:br>
              <a:rPr lang="en-US">
                <a:solidFill>
                  <a:schemeClr val="tx2"/>
                </a:solidFill>
              </a:rPr>
            </a:br>
            <a:r>
              <a:rPr lang="en-US">
                <a:solidFill>
                  <a:schemeClr val="tx2"/>
                </a:solidFill>
              </a:rPr>
              <a:t>to a DAQ PC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 sz="2000">
                <a:solidFill>
                  <a:schemeClr val="tx2"/>
                </a:solidFill>
              </a:rPr>
              <a:t>A PC-based DRORC card hosts 2 DDL fibers</a:t>
            </a:r>
            <a:endParaRPr lang="en-US" sz="20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SSD upgrade 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2400"/>
              </a:spcAft>
              <a:buFont typeface="Wingdings" charset="2"/>
              <a:buChar char="§"/>
            </a:pPr>
            <a:r>
              <a:rPr lang="en-US" sz="2800" dirty="0" smtClean="0">
                <a:solidFill>
                  <a:srgbClr val="004080"/>
                </a:solidFill>
              </a:rPr>
              <a:t>Improve readout performance</a:t>
            </a:r>
          </a:p>
          <a:p>
            <a:pPr>
              <a:spcAft>
                <a:spcPts val="2400"/>
              </a:spcAft>
              <a:buFont typeface="Wingdings" charset="2"/>
              <a:buChar char="§"/>
            </a:pPr>
            <a:r>
              <a:rPr lang="en-US" sz="2800" dirty="0" smtClean="0">
                <a:solidFill>
                  <a:srgbClr val="004080"/>
                </a:solidFill>
              </a:rPr>
              <a:t>Change mechanical mounting to improve</a:t>
            </a:r>
            <a:br>
              <a:rPr lang="en-US" sz="2800" dirty="0" smtClean="0">
                <a:solidFill>
                  <a:srgbClr val="004080"/>
                </a:solidFill>
              </a:rPr>
            </a:br>
            <a:r>
              <a:rPr lang="en-US" sz="2800" dirty="0" err="1" smtClean="0">
                <a:solidFill>
                  <a:srgbClr val="004080"/>
                </a:solidFill>
              </a:rPr>
              <a:t>hermiticity</a:t>
            </a:r>
            <a:r>
              <a:rPr lang="en-US" sz="2800" dirty="0" smtClean="0">
                <a:solidFill>
                  <a:srgbClr val="004080"/>
                </a:solidFill>
              </a:rPr>
              <a:t> and interface with IDS</a:t>
            </a:r>
          </a:p>
          <a:p>
            <a:pPr>
              <a:spcAft>
                <a:spcPts val="2400"/>
              </a:spcAft>
              <a:buFont typeface="Wingdings" charset="2"/>
              <a:buChar char="§"/>
            </a:pPr>
            <a:r>
              <a:rPr lang="en-US" sz="2800" dirty="0" smtClean="0">
                <a:solidFill>
                  <a:srgbClr val="004080"/>
                </a:solidFill>
              </a:rPr>
              <a:t>Improve reliability of air cooling</a:t>
            </a:r>
            <a:endParaRPr lang="en-US" sz="2800" dirty="0">
              <a:solidFill>
                <a:srgbClr val="00408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SSD readout upgrade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sz="2800" dirty="0" smtClean="0">
                <a:solidFill>
                  <a:schemeClr val="tx2"/>
                </a:solidFill>
              </a:rPr>
              <a:t>SSD electronics -- designed to read out at 200 Hz</a:t>
            </a:r>
          </a:p>
          <a:p>
            <a:pPr>
              <a:spcAft>
                <a:spcPts val="1200"/>
              </a:spcAft>
            </a:pPr>
            <a:r>
              <a:rPr lang="en-US" sz="2800" dirty="0" smtClean="0">
                <a:solidFill>
                  <a:schemeClr val="tx2"/>
                </a:solidFill>
              </a:rPr>
              <a:t>New STAR DAQ now reads up to 1 kHz with low dead time</a:t>
            </a:r>
          </a:p>
          <a:p>
            <a:pPr>
              <a:spcAft>
                <a:spcPts val="1200"/>
              </a:spcAft>
            </a:pPr>
            <a:r>
              <a:rPr lang="en-US" sz="2800" dirty="0" smtClean="0">
                <a:solidFill>
                  <a:schemeClr val="tx2"/>
                </a:solidFill>
              </a:rPr>
              <a:t>SSD must conform to the new performance standard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000000"/>
                </a:solidFill>
              </a:rPr>
              <a:t>Readout upgrade concept</a:t>
            </a:r>
          </a:p>
        </p:txBody>
      </p:sp>
      <p:sp>
        <p:nvSpPr>
          <p:cNvPr id="2150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762000"/>
            <a:ext cx="8229600" cy="54102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sz="2400" dirty="0" smtClean="0">
                <a:solidFill>
                  <a:schemeClr val="tx2"/>
                </a:solidFill>
              </a:rPr>
              <a:t>Reading out front end:</a:t>
            </a:r>
          </a:p>
          <a:p>
            <a:pPr lvl="1">
              <a:lnSpc>
                <a:spcPct val="150000"/>
              </a:lnSpc>
            </a:pPr>
            <a:r>
              <a:rPr lang="en-US" sz="2000" dirty="0" smtClean="0">
                <a:solidFill>
                  <a:schemeClr val="tx2"/>
                </a:solidFill>
              </a:rPr>
              <a:t>Replace single ADC with 16 ADCs</a:t>
            </a:r>
          </a:p>
          <a:p>
            <a:pPr lvl="2">
              <a:lnSpc>
                <a:spcPts val="2000"/>
              </a:lnSpc>
            </a:pPr>
            <a:r>
              <a:rPr lang="en-US" sz="1600" dirty="0" smtClean="0">
                <a:solidFill>
                  <a:schemeClr val="tx2"/>
                </a:solidFill>
              </a:rPr>
              <a:t>digitize 16 modules in parallel                       		</a:t>
            </a:r>
            <a:endParaRPr lang="en-US" sz="1400" dirty="0" smtClean="0">
              <a:solidFill>
                <a:schemeClr val="tx2"/>
              </a:solidFill>
            </a:endParaRPr>
          </a:p>
          <a:p>
            <a:pPr lvl="1"/>
            <a:r>
              <a:rPr lang="en-US" sz="2000" dirty="0" smtClean="0">
                <a:solidFill>
                  <a:schemeClr val="tx2"/>
                </a:solidFill>
              </a:rPr>
              <a:t>Increase sampling rate to 5.00 MHz		</a:t>
            </a:r>
            <a:endParaRPr lang="en-US" sz="1400" dirty="0" smtClean="0">
              <a:solidFill>
                <a:schemeClr val="tx2"/>
              </a:solidFill>
            </a:endParaRPr>
          </a:p>
          <a:p>
            <a:pPr lvl="1">
              <a:lnSpc>
                <a:spcPct val="150000"/>
              </a:lnSpc>
              <a:spcAft>
                <a:spcPts val="1200"/>
              </a:spcAft>
            </a:pPr>
            <a:r>
              <a:rPr lang="en-US" sz="2000" dirty="0" smtClean="0">
                <a:solidFill>
                  <a:schemeClr val="tx2"/>
                </a:solidFill>
              </a:rPr>
              <a:t>All ladders processed concurrently</a:t>
            </a:r>
          </a:p>
          <a:p>
            <a:pPr eaLnBrk="1" hangingPunct="1"/>
            <a:r>
              <a:rPr lang="en-US" sz="2400" dirty="0" smtClean="0">
                <a:solidFill>
                  <a:schemeClr val="tx2"/>
                </a:solidFill>
              </a:rPr>
              <a:t>Transferring data to PC</a:t>
            </a:r>
          </a:p>
          <a:p>
            <a:pPr lvl="1"/>
            <a:r>
              <a:rPr lang="en-US" sz="2000" dirty="0" smtClean="0">
                <a:solidFill>
                  <a:schemeClr val="tx2"/>
                </a:solidFill>
              </a:rPr>
              <a:t>Increase link throughput to DAQ PC to 120 </a:t>
            </a:r>
            <a:r>
              <a:rPr lang="en-US" sz="2000" dirty="0" err="1" smtClean="0">
                <a:solidFill>
                  <a:schemeClr val="tx2"/>
                </a:solidFill>
              </a:rPr>
              <a:t>Mbyte/s</a:t>
            </a:r>
            <a:r>
              <a:rPr lang="en-US" sz="2000" dirty="0" smtClean="0">
                <a:solidFill>
                  <a:schemeClr val="tx2"/>
                </a:solidFill>
              </a:rPr>
              <a:t> per 5 ladders</a:t>
            </a:r>
          </a:p>
          <a:p>
            <a:pPr lvl="2">
              <a:lnSpc>
                <a:spcPct val="150000"/>
              </a:lnSpc>
            </a:pPr>
            <a:r>
              <a:rPr lang="en-US" sz="1800" dirty="0" smtClean="0">
                <a:solidFill>
                  <a:schemeClr val="tx2"/>
                </a:solidFill>
              </a:rPr>
              <a:t>1850 µ</a:t>
            </a:r>
            <a:r>
              <a:rPr lang="en-US" sz="1800" dirty="0" err="1" smtClean="0">
                <a:solidFill>
                  <a:schemeClr val="tx2"/>
                </a:solidFill>
              </a:rPr>
              <a:t>s</a:t>
            </a:r>
            <a:r>
              <a:rPr lang="en-US" sz="1800" dirty="0" smtClean="0">
                <a:solidFill>
                  <a:schemeClr val="tx2"/>
                </a:solidFill>
              </a:rPr>
              <a:t> -&gt; 450 µ</a:t>
            </a:r>
            <a:r>
              <a:rPr lang="en-US" sz="1800" dirty="0" err="1" smtClean="0">
                <a:solidFill>
                  <a:schemeClr val="tx2"/>
                </a:solidFill>
              </a:rPr>
              <a:t>s</a:t>
            </a:r>
            <a:endParaRPr lang="en-US" sz="1800" dirty="0" smtClean="0">
              <a:solidFill>
                <a:schemeClr val="tx2"/>
              </a:solidFill>
            </a:endParaRPr>
          </a:p>
          <a:p>
            <a:pPr lvl="1">
              <a:spcAft>
                <a:spcPts val="600"/>
              </a:spcAft>
            </a:pPr>
            <a:r>
              <a:rPr lang="en-US" sz="2000" dirty="0" smtClean="0">
                <a:solidFill>
                  <a:schemeClr val="tx2"/>
                </a:solidFill>
              </a:rPr>
              <a:t>Multiple (</a:t>
            </a:r>
            <a:r>
              <a:rPr lang="en-US" sz="2000" dirty="0" err="1" smtClean="0">
                <a:solidFill>
                  <a:schemeClr val="tx2"/>
                </a:solidFill>
              </a:rPr>
              <a:t>derandomizing</a:t>
            </a:r>
            <a:r>
              <a:rPr lang="en-US" sz="2000" dirty="0" smtClean="0">
                <a:solidFill>
                  <a:schemeClr val="tx2"/>
                </a:solidFill>
              </a:rPr>
              <a:t>) buffers effectively hides this time</a:t>
            </a:r>
          </a:p>
          <a:p>
            <a:r>
              <a:rPr lang="en-US" sz="2400" dirty="0" smtClean="0">
                <a:solidFill>
                  <a:schemeClr val="tx2"/>
                </a:solidFill>
              </a:rPr>
              <a:t>Dead time:  11%@750Hz, &lt;2%@100Hz</a:t>
            </a:r>
          </a:p>
          <a:p>
            <a:pPr>
              <a:spcAft>
                <a:spcPts val="1200"/>
              </a:spcAft>
            </a:pPr>
            <a:r>
              <a:rPr lang="en-US" sz="2000" dirty="0" smtClean="0">
                <a:solidFill>
                  <a:srgbClr val="008000"/>
                </a:solidFill>
              </a:rPr>
              <a:t>[</a:t>
            </a:r>
            <a:r>
              <a:rPr lang="en-US" sz="2000" i="1" dirty="0" smtClean="0">
                <a:solidFill>
                  <a:srgbClr val="008000"/>
                </a:solidFill>
              </a:rPr>
              <a:t>cf</a:t>
            </a:r>
            <a:r>
              <a:rPr lang="en-US" sz="2000" dirty="0" smtClean="0">
                <a:solidFill>
                  <a:srgbClr val="008000"/>
                </a:solidFill>
              </a:rPr>
              <a:t>. existing:    &gt;80%@750Hz,30% @ 100Hz]</a:t>
            </a:r>
          </a:p>
          <a:p>
            <a:pPr>
              <a:spcAft>
                <a:spcPts val="1200"/>
              </a:spcAft>
            </a:pPr>
            <a:endParaRPr lang="en-US" sz="2400" dirty="0" smtClean="0">
              <a:solidFill>
                <a:schemeClr val="tx2"/>
              </a:solidFill>
            </a:endParaRPr>
          </a:p>
          <a:p>
            <a:pPr>
              <a:spcAft>
                <a:spcPts val="1200"/>
              </a:spcAft>
            </a:pPr>
            <a:endParaRPr lang="en-US" sz="2400" dirty="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150000"/>
              </a:lnSpc>
            </a:pPr>
            <a:endParaRPr lang="en-US" sz="2400" dirty="0" smtClean="0">
              <a:solidFill>
                <a:schemeClr val="tx2"/>
              </a:solidFill>
            </a:endParaRPr>
          </a:p>
        </p:txBody>
      </p:sp>
      <p:sp>
        <p:nvSpPr>
          <p:cNvPr id="21511" name="Right Brace 6"/>
          <p:cNvSpPr>
            <a:spLocks/>
          </p:cNvSpPr>
          <p:nvPr/>
        </p:nvSpPr>
        <p:spPr bwMode="auto">
          <a:xfrm>
            <a:off x="5791200" y="1752600"/>
            <a:ext cx="457200" cy="1524000"/>
          </a:xfrm>
          <a:prstGeom prst="rightBrace">
            <a:avLst>
              <a:gd name="adj1" fmla="val 8329"/>
              <a:gd name="adj2" fmla="val 50000"/>
            </a:avLst>
          </a:prstGeom>
          <a:noFill/>
          <a:ln w="28575" algn="ctr">
            <a:solidFill>
              <a:srgbClr val="006462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chemeClr val="tx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00800" y="2324101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chemeClr val="tx2"/>
                </a:solidFill>
              </a:rPr>
              <a:t>2.5 ms -&gt; 154 µ</a:t>
            </a:r>
            <a:r>
              <a:rPr lang="en-US" sz="1800" dirty="0" err="1" smtClean="0">
                <a:solidFill>
                  <a:schemeClr val="tx2"/>
                </a:solidFill>
              </a:rPr>
              <a:t>s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v_Management_Overview_Oct05_v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fv_Management_Overview_Oct05_v2.potm</Template>
  <TotalTime>27934</TotalTime>
  <Words>4349</Words>
  <Application>Microsoft Macintosh PowerPoint</Application>
  <PresentationFormat>On-screen Show (4:3)</PresentationFormat>
  <Paragraphs>802</Paragraphs>
  <Slides>67</Slides>
  <Notes>50</Notes>
  <HiddenSlides>6</HiddenSlides>
  <MMClips>0</MMClips>
  <ScaleCrop>false</ScaleCrop>
  <HeadingPairs>
    <vt:vector size="8" baseType="variant">
      <vt:variant>
        <vt:lpstr>Design Template</vt:lpstr>
      </vt:variant>
      <vt:variant>
        <vt:i4>1</vt:i4>
      </vt:variant>
      <vt:variant>
        <vt:lpstr>Links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72" baseType="lpstr">
      <vt:lpstr>fv_Management_Overview_Oct05_v2</vt:lpstr>
      <vt:lpstr>???</vt:lpstr>
      <vt:lpstr>!OLE_LINK14</vt:lpstr>
      <vt:lpstr>!OLE_LINK16</vt:lpstr>
      <vt:lpstr>Document</vt:lpstr>
      <vt:lpstr>SSD upgrade </vt:lpstr>
      <vt:lpstr>HFT components</vt:lpstr>
      <vt:lpstr>SSD</vt:lpstr>
      <vt:lpstr>SSD characteristics</vt:lpstr>
      <vt:lpstr>SSD ladder</vt:lpstr>
      <vt:lpstr>SSD expected lifetime in RHIC </vt:lpstr>
      <vt:lpstr>SSD upgrade scope</vt:lpstr>
      <vt:lpstr>SSD readout upgrade</vt:lpstr>
      <vt:lpstr>Readout upgrade concept</vt:lpstr>
      <vt:lpstr>Readout components</vt:lpstr>
      <vt:lpstr>Data formats</vt:lpstr>
      <vt:lpstr>Ladder data path</vt:lpstr>
      <vt:lpstr>RDO slave - unpacker</vt:lpstr>
      <vt:lpstr>Slave FPGA – ADC processing</vt:lpstr>
      <vt:lpstr>Dead time calculation - no zero suppression </vt:lpstr>
      <vt:lpstr>Dead time calculations – zero suppression</vt:lpstr>
      <vt:lpstr>Status: slave FPGA</vt:lpstr>
      <vt:lpstr>Status: ladder board</vt:lpstr>
      <vt:lpstr>Ladder board PCB</vt:lpstr>
      <vt:lpstr>Status: documentation</vt:lpstr>
      <vt:lpstr>Testing road map</vt:lpstr>
      <vt:lpstr>SSD mounting</vt:lpstr>
      <vt:lpstr>New SSD ladder arrangement</vt:lpstr>
      <vt:lpstr>SSD services</vt:lpstr>
      <vt:lpstr>System overview</vt:lpstr>
      <vt:lpstr>SSD cooling</vt:lpstr>
      <vt:lpstr>SSD ladder power requirements</vt:lpstr>
      <vt:lpstr>SSD deliverables</vt:lpstr>
      <vt:lpstr>SSD WBS </vt:lpstr>
      <vt:lpstr>SSD milestones</vt:lpstr>
      <vt:lpstr>SSD cost profile</vt:lpstr>
      <vt:lpstr>SSD manpower profile (readout)</vt:lpstr>
      <vt:lpstr>SSD manpower (cooling, mechanics)</vt:lpstr>
      <vt:lpstr>Risk assessment</vt:lpstr>
      <vt:lpstr>New developments</vt:lpstr>
      <vt:lpstr>Analog response vs clock frequency</vt:lpstr>
      <vt:lpstr>Single event upsets</vt:lpstr>
      <vt:lpstr>Improvement to zero suppression</vt:lpstr>
      <vt:lpstr>Integration issues</vt:lpstr>
      <vt:lpstr>Safety issues</vt:lpstr>
      <vt:lpstr>SSD - summary</vt:lpstr>
      <vt:lpstr>Spare slides</vt:lpstr>
      <vt:lpstr> ---- Backup material</vt:lpstr>
      <vt:lpstr>Existing readout configuration</vt:lpstr>
      <vt:lpstr>SSD mounting detail</vt:lpstr>
      <vt:lpstr>SSD: interior view</vt:lpstr>
      <vt:lpstr>Slow controls</vt:lpstr>
      <vt:lpstr>SSD with 3 mounted ladders</vt:lpstr>
      <vt:lpstr>Ladder: exploded view</vt:lpstr>
      <vt:lpstr>Module: exploded view</vt:lpstr>
      <vt:lpstr>Complications to zero suppression</vt:lpstr>
      <vt:lpstr>Cost details for SSD readout</vt:lpstr>
      <vt:lpstr>Data formats: zero suppressed</vt:lpstr>
      <vt:lpstr>Data flow: Ladder card</vt:lpstr>
      <vt:lpstr>Dataflow: Readout card</vt:lpstr>
      <vt:lpstr>Existing readout configuration</vt:lpstr>
      <vt:lpstr>Data flow organization</vt:lpstr>
      <vt:lpstr>Readout components</vt:lpstr>
      <vt:lpstr>Funding profile</vt:lpstr>
      <vt:lpstr>SSD mechanical development</vt:lpstr>
      <vt:lpstr>Status: ladder board (analog)</vt:lpstr>
      <vt:lpstr>Status: ladder board (digital)</vt:lpstr>
      <vt:lpstr>SSD cost profile</vt:lpstr>
      <vt:lpstr>Ladder board PCB</vt:lpstr>
      <vt:lpstr>SSD original layout</vt:lpstr>
      <vt:lpstr>Risk assessment</vt:lpstr>
      <vt:lpstr>Upgrade overview</vt:lpstr>
    </vt:vector>
  </TitlesOfParts>
  <Manager/>
  <Company>cern</Company>
  <LinksUpToDate>false</LinksUpToDate>
  <SharedDoc>false</SharedDoc>
  <HyperlinkBase/>
  <HyperlinksChanged>false</HyperlinksChanged>
  <AppVersion>12.0256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SSD with 3 mounted ladders</dc:title>
  <dc:subject/>
  <dc:creator>Micheal LeVine</dc:creator>
  <cp:keywords/>
  <dc:description/>
  <cp:lastModifiedBy>Micheal LeVine</cp:lastModifiedBy>
  <cp:revision>142</cp:revision>
  <cp:lastPrinted>2009-11-11T19:19:21Z</cp:lastPrinted>
  <dcterms:created xsi:type="dcterms:W3CDTF">2010-03-09T16:52:20Z</dcterms:created>
  <dcterms:modified xsi:type="dcterms:W3CDTF">2010-03-09T22:27:34Z</dcterms:modified>
  <cp:category/>
</cp:coreProperties>
</file>