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1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178C-96A4-0443-A285-45B979EB3813}" type="datetimeFigureOut">
              <a:rPr lang="en-US" smtClean="0"/>
              <a:t>12/7/12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D5E-0C0C-E74E-91C0-59C4D828A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178C-96A4-0443-A285-45B979EB3813}" type="datetimeFigureOut">
              <a:rPr lang="en-US" smtClean="0"/>
              <a:t>12/7/12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D5E-0C0C-E74E-91C0-59C4D828A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44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178C-96A4-0443-A285-45B979EB3813}" type="datetimeFigureOut">
              <a:rPr lang="en-US" smtClean="0"/>
              <a:t>12/7/12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D5E-0C0C-E74E-91C0-59C4D828A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2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178C-96A4-0443-A285-45B979EB3813}" type="datetimeFigureOut">
              <a:rPr lang="en-US" smtClean="0"/>
              <a:t>12/7/12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D5E-0C0C-E74E-91C0-59C4D828A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7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178C-96A4-0443-A285-45B979EB3813}" type="datetimeFigureOut">
              <a:rPr lang="en-US" smtClean="0"/>
              <a:t>12/7/12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D5E-0C0C-E74E-91C0-59C4D828A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655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178C-96A4-0443-A285-45B979EB3813}" type="datetimeFigureOut">
              <a:rPr lang="en-US" smtClean="0"/>
              <a:t>12/7/12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D5E-0C0C-E74E-91C0-59C4D828A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11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178C-96A4-0443-A285-45B979EB3813}" type="datetimeFigureOut">
              <a:rPr lang="en-US" smtClean="0"/>
              <a:t>12/7/12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D5E-0C0C-E74E-91C0-59C4D828A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11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178C-96A4-0443-A285-45B979EB3813}" type="datetimeFigureOut">
              <a:rPr lang="en-US" smtClean="0"/>
              <a:t>12/7/12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D5E-0C0C-E74E-91C0-59C4D828A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615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178C-96A4-0443-A285-45B979EB3813}" type="datetimeFigureOut">
              <a:rPr lang="en-US" smtClean="0"/>
              <a:t>12/7/12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D5E-0C0C-E74E-91C0-59C4D828A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4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178C-96A4-0443-A285-45B979EB3813}" type="datetimeFigureOut">
              <a:rPr lang="en-US" smtClean="0"/>
              <a:t>12/7/12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D5E-0C0C-E74E-91C0-59C4D828A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377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178C-96A4-0443-A285-45B979EB3813}" type="datetimeFigureOut">
              <a:rPr lang="en-US" smtClean="0"/>
              <a:t>12/7/12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D5E-0C0C-E74E-91C0-59C4D828A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3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D178C-96A4-0443-A285-45B979EB3813}" type="datetimeFigureOut">
              <a:rPr lang="en-US" smtClean="0"/>
              <a:t>12/7/12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4FD5E-0C0C-E74E-91C0-59C4D828A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2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70076" y="175360"/>
            <a:ext cx="3095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Time-of-Flight effect in the TPC</a:t>
            </a:r>
            <a:endParaRPr lang="en-US" dirty="0">
              <a:solidFill>
                <a:srgbClr val="000090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548904" y="898777"/>
            <a:ext cx="5840159" cy="3520257"/>
            <a:chOff x="1080030" y="1770129"/>
            <a:chExt cx="6352569" cy="4040295"/>
          </a:xfrm>
        </p:grpSpPr>
        <p:sp>
          <p:nvSpPr>
            <p:cNvPr id="5" name="Rectangle 4"/>
            <p:cNvSpPr/>
            <p:nvPr/>
          </p:nvSpPr>
          <p:spPr>
            <a:xfrm>
              <a:off x="1080030" y="1770129"/>
              <a:ext cx="2840077" cy="2570187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592522" y="1770129"/>
              <a:ext cx="2840077" cy="2570187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1080030" y="4340316"/>
              <a:ext cx="510013" cy="147010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endCxn id="6" idx="0"/>
            </p:cNvCxnSpPr>
            <p:nvPr/>
          </p:nvCxnSpPr>
          <p:spPr>
            <a:xfrm flipV="1">
              <a:off x="4592522" y="1770129"/>
              <a:ext cx="1420039" cy="4040295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endCxn id="5" idx="0"/>
            </p:cNvCxnSpPr>
            <p:nvPr/>
          </p:nvCxnSpPr>
          <p:spPr>
            <a:xfrm flipV="1">
              <a:off x="1080030" y="1770129"/>
              <a:ext cx="1420039" cy="4040295"/>
            </a:xfrm>
            <a:prstGeom prst="line">
              <a:avLst/>
            </a:prstGeom>
            <a:ln w="12700" cmpd="sng">
              <a:solidFill>
                <a:srgbClr val="FF0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5310145" y="1770130"/>
              <a:ext cx="742416" cy="2570186"/>
            </a:xfrm>
            <a:prstGeom prst="line">
              <a:avLst/>
            </a:prstGeom>
            <a:ln w="12700" cmpd="sng">
              <a:solidFill>
                <a:srgbClr val="FF0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2770076" y="2790203"/>
              <a:ext cx="750020" cy="0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770082" y="2400173"/>
              <a:ext cx="7124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Vdrift</a:t>
              </a:r>
              <a:endParaRPr lang="en-US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780021" y="4930359"/>
            <a:ext cx="785751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400" dirty="0" smtClean="0"/>
              <a:t>By the time a track traverses the TPC volume (~150cm, ~5ns) the inner hits will have moved due to TPC drift velocity (~50um/ns)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The tracker will reconstruct a track (</a:t>
            </a:r>
            <a:r>
              <a:rPr lang="en-US" sz="1400" dirty="0" smtClean="0">
                <a:solidFill>
                  <a:srgbClr val="FF0000"/>
                </a:solidFill>
              </a:rPr>
              <a:t>red dotted</a:t>
            </a:r>
            <a:r>
              <a:rPr lang="en-US" sz="1400" dirty="0" smtClean="0"/>
              <a:t>) that will not point to vertex but higher z-value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If used in alignment this effective track tilt will produce an effect (kink) like the one we observe.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STI was correcting for this effect in our </a:t>
            </a:r>
            <a:r>
              <a:rPr lang="en-US" sz="1400" smtClean="0"/>
              <a:t>simulations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65541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94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Kent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Spyridon Margetis</dc:creator>
  <cp:lastModifiedBy>Spyridon Margetis</cp:lastModifiedBy>
  <cp:revision>3</cp:revision>
  <dcterms:created xsi:type="dcterms:W3CDTF">2012-12-07T16:12:38Z</dcterms:created>
  <dcterms:modified xsi:type="dcterms:W3CDTF">2012-12-07T17:31:00Z</dcterms:modified>
</cp:coreProperties>
</file>