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26" d="100"/>
          <a:sy n="126" d="100"/>
        </p:scale>
        <p:origin x="-15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interSettings" Target="printerSettings/printerSettings1.bin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D178C-96A4-0443-A285-45B979EB3813}" type="datetimeFigureOut">
              <a:rPr lang="en-US" smtClean="0"/>
              <a:t>12/7/12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4FD5E-0C0C-E74E-91C0-59C4D828AF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6400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D178C-96A4-0443-A285-45B979EB3813}" type="datetimeFigureOut">
              <a:rPr lang="en-US" smtClean="0"/>
              <a:t>12/7/12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4FD5E-0C0C-E74E-91C0-59C4D828AF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34448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D178C-96A4-0443-A285-45B979EB3813}" type="datetimeFigureOut">
              <a:rPr lang="en-US" smtClean="0"/>
              <a:t>12/7/12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4FD5E-0C0C-E74E-91C0-59C4D828AF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96223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D178C-96A4-0443-A285-45B979EB3813}" type="datetimeFigureOut">
              <a:rPr lang="en-US" smtClean="0"/>
              <a:t>12/7/12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4FD5E-0C0C-E74E-91C0-59C4D828AF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3728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D178C-96A4-0443-A285-45B979EB3813}" type="datetimeFigureOut">
              <a:rPr lang="en-US" smtClean="0"/>
              <a:t>12/7/12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4FD5E-0C0C-E74E-91C0-59C4D828AF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06550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D178C-96A4-0443-A285-45B979EB3813}" type="datetimeFigureOut">
              <a:rPr lang="en-US" smtClean="0"/>
              <a:t>12/7/12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4FD5E-0C0C-E74E-91C0-59C4D828AF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84116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D178C-96A4-0443-A285-45B979EB3813}" type="datetimeFigureOut">
              <a:rPr lang="en-US" smtClean="0"/>
              <a:t>12/7/12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4FD5E-0C0C-E74E-91C0-59C4D828AF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81183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D178C-96A4-0443-A285-45B979EB3813}" type="datetimeFigureOut">
              <a:rPr lang="en-US" smtClean="0"/>
              <a:t>12/7/12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4FD5E-0C0C-E74E-91C0-59C4D828AF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86154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D178C-96A4-0443-A285-45B979EB3813}" type="datetimeFigureOut">
              <a:rPr lang="en-US" smtClean="0"/>
              <a:t>12/7/12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4FD5E-0C0C-E74E-91C0-59C4D828AF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89408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D178C-96A4-0443-A285-45B979EB3813}" type="datetimeFigureOut">
              <a:rPr lang="en-US" smtClean="0"/>
              <a:t>12/7/12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4FD5E-0C0C-E74E-91C0-59C4D828AF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13771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D178C-96A4-0443-A285-45B979EB3813}" type="datetimeFigureOut">
              <a:rPr lang="en-US" smtClean="0"/>
              <a:t>12/7/12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4FD5E-0C0C-E74E-91C0-59C4D828AF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6737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1D178C-96A4-0443-A285-45B979EB3813}" type="datetimeFigureOut">
              <a:rPr lang="en-US" smtClean="0"/>
              <a:t>12/7/12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14FD5E-0C0C-E74E-91C0-59C4D828AF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27223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770076" y="175360"/>
            <a:ext cx="30957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0090"/>
                </a:solidFill>
              </a:rPr>
              <a:t>Time-of-Flight effect in the TPC</a:t>
            </a:r>
            <a:endParaRPr lang="en-US" dirty="0">
              <a:solidFill>
                <a:srgbClr val="000090"/>
              </a:solidFill>
            </a:endParaRPr>
          </a:p>
        </p:txBody>
      </p:sp>
      <p:grpSp>
        <p:nvGrpSpPr>
          <p:cNvPr id="20" name="Group 19"/>
          <p:cNvGrpSpPr/>
          <p:nvPr/>
        </p:nvGrpSpPr>
        <p:grpSpPr>
          <a:xfrm>
            <a:off x="1548904" y="898777"/>
            <a:ext cx="5840159" cy="3520257"/>
            <a:chOff x="1080030" y="1770129"/>
            <a:chExt cx="6352569" cy="4040295"/>
          </a:xfrm>
        </p:grpSpPr>
        <p:sp>
          <p:nvSpPr>
            <p:cNvPr id="5" name="Rectangle 4"/>
            <p:cNvSpPr/>
            <p:nvPr/>
          </p:nvSpPr>
          <p:spPr>
            <a:xfrm>
              <a:off x="1080030" y="1770129"/>
              <a:ext cx="2840077" cy="2570187"/>
            </a:xfrm>
            <a:prstGeom prst="rect">
              <a:avLst/>
            </a:prstGeom>
            <a:noFill/>
            <a:ln w="28575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ectangle 5"/>
            <p:cNvSpPr/>
            <p:nvPr/>
          </p:nvSpPr>
          <p:spPr>
            <a:xfrm>
              <a:off x="4592522" y="1770129"/>
              <a:ext cx="2840077" cy="2570187"/>
            </a:xfrm>
            <a:prstGeom prst="rect">
              <a:avLst/>
            </a:prstGeom>
            <a:noFill/>
            <a:ln w="28575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8" name="Straight Arrow Connector 7"/>
            <p:cNvCxnSpPr/>
            <p:nvPr/>
          </p:nvCxnSpPr>
          <p:spPr>
            <a:xfrm flipV="1">
              <a:off x="1080030" y="4340316"/>
              <a:ext cx="510013" cy="1470108"/>
            </a:xfrm>
            <a:prstGeom prst="straightConnector1">
              <a:avLst/>
            </a:prstGeom>
            <a:ln>
              <a:solidFill>
                <a:srgbClr val="00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Arrow Connector 8"/>
            <p:cNvCxnSpPr>
              <a:endCxn id="6" idx="0"/>
            </p:cNvCxnSpPr>
            <p:nvPr/>
          </p:nvCxnSpPr>
          <p:spPr>
            <a:xfrm flipV="1">
              <a:off x="4592522" y="1770129"/>
              <a:ext cx="1420039" cy="4040295"/>
            </a:xfrm>
            <a:prstGeom prst="straightConnector1">
              <a:avLst/>
            </a:prstGeom>
            <a:ln>
              <a:solidFill>
                <a:srgbClr val="00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>
              <a:endCxn id="5" idx="0"/>
            </p:cNvCxnSpPr>
            <p:nvPr/>
          </p:nvCxnSpPr>
          <p:spPr>
            <a:xfrm flipV="1">
              <a:off x="1080030" y="1770129"/>
              <a:ext cx="1420039" cy="4040295"/>
            </a:xfrm>
            <a:prstGeom prst="line">
              <a:avLst/>
            </a:prstGeom>
            <a:ln w="12700" cmpd="sng">
              <a:solidFill>
                <a:srgbClr val="FF0000"/>
              </a:solidFill>
              <a:prstDash val="sys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flipV="1">
              <a:off x="5310145" y="1770130"/>
              <a:ext cx="742416" cy="2570186"/>
            </a:xfrm>
            <a:prstGeom prst="line">
              <a:avLst/>
            </a:prstGeom>
            <a:ln w="12700" cmpd="sng">
              <a:solidFill>
                <a:srgbClr val="FF0000"/>
              </a:solidFill>
              <a:prstDash val="sys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Arrow Connector 17"/>
            <p:cNvCxnSpPr/>
            <p:nvPr/>
          </p:nvCxnSpPr>
          <p:spPr>
            <a:xfrm>
              <a:off x="2770076" y="2790203"/>
              <a:ext cx="750020" cy="0"/>
            </a:xfrm>
            <a:prstGeom prst="straightConnector1">
              <a:avLst/>
            </a:prstGeom>
            <a:ln>
              <a:solidFill>
                <a:srgbClr val="008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TextBox 18"/>
            <p:cNvSpPr txBox="1"/>
            <p:nvPr/>
          </p:nvSpPr>
          <p:spPr>
            <a:xfrm>
              <a:off x="2770082" y="2400173"/>
              <a:ext cx="71249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err="1" smtClean="0"/>
                <a:t>Vdrift</a:t>
              </a:r>
              <a:endParaRPr lang="en-US" dirty="0"/>
            </a:p>
          </p:txBody>
        </p:sp>
      </p:grpSp>
      <p:sp>
        <p:nvSpPr>
          <p:cNvPr id="21" name="TextBox 20"/>
          <p:cNvSpPr txBox="1"/>
          <p:nvPr/>
        </p:nvSpPr>
        <p:spPr>
          <a:xfrm>
            <a:off x="780021" y="4930359"/>
            <a:ext cx="7857519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1400" dirty="0" smtClean="0"/>
              <a:t>By the time a track traverses the TPC volume (~150cm, ~5ns) the inner hits will have moved due to TPC drift velocity (~50um/ns)</a:t>
            </a:r>
          </a:p>
          <a:p>
            <a:pPr marL="285750" indent="-285750">
              <a:buFont typeface="Arial"/>
              <a:buChar char="•"/>
            </a:pPr>
            <a:r>
              <a:rPr lang="en-US" sz="1400" dirty="0" smtClean="0"/>
              <a:t>The tracker will reconstruct a track (</a:t>
            </a:r>
            <a:r>
              <a:rPr lang="en-US" sz="1400" dirty="0" smtClean="0">
                <a:solidFill>
                  <a:srgbClr val="FF0000"/>
                </a:solidFill>
              </a:rPr>
              <a:t>red dotted</a:t>
            </a:r>
            <a:r>
              <a:rPr lang="en-US" sz="1400" dirty="0" smtClean="0"/>
              <a:t>) that will not point to vertex but higher z-value</a:t>
            </a:r>
          </a:p>
          <a:p>
            <a:pPr marL="285750" indent="-285750">
              <a:buFont typeface="Arial"/>
              <a:buChar char="•"/>
            </a:pPr>
            <a:r>
              <a:rPr lang="en-US" sz="1400" dirty="0" smtClean="0"/>
              <a:t>If used in alignment this effective track tilt will produce an effect (kink) like the one we observe.</a:t>
            </a:r>
          </a:p>
          <a:p>
            <a:pPr marL="285750" indent="-285750">
              <a:buFont typeface="Arial"/>
              <a:buChar char="•"/>
            </a:pPr>
            <a:r>
              <a:rPr lang="en-US" sz="1400" dirty="0" smtClean="0"/>
              <a:t>STI was correcting for this effect in our </a:t>
            </a:r>
            <a:r>
              <a:rPr lang="en-US" sz="1400" smtClean="0"/>
              <a:t>simulations 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306554126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78</TotalTime>
  <Words>94</Words>
  <Application>Microsoft Macintosh PowerPoint</Application>
  <PresentationFormat>On-screen Show (4:3)</PresentationFormat>
  <Paragraphs>6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>Kent State University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Spyridon Margetis</dc:creator>
  <cp:lastModifiedBy>Spyridon Margetis</cp:lastModifiedBy>
  <cp:revision>3</cp:revision>
  <dcterms:created xsi:type="dcterms:W3CDTF">2012-12-07T16:12:38Z</dcterms:created>
  <dcterms:modified xsi:type="dcterms:W3CDTF">2012-12-07T17:31:00Z</dcterms:modified>
</cp:coreProperties>
</file>