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8" r:id="rId2"/>
    <p:sldId id="275" r:id="rId3"/>
    <p:sldId id="271" r:id="rId4"/>
    <p:sldId id="272" r:id="rId5"/>
    <p:sldId id="270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-568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8731A-A2A0-A84B-99B7-5F1B60C00509}" type="datetimeFigureOut">
              <a:rPr lang="en-US" smtClean="0"/>
              <a:pPr/>
              <a:t>10/10/12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6A5AD-5EF0-ED4F-A49E-143B15A87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6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32687-F158-0D44-89D9-FB06C2ED1035}" type="datetimeFigureOut">
              <a:rPr lang="en-US" smtClean="0"/>
              <a:pPr/>
              <a:t>10/10/12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9302F-AD71-A648-9E69-A3A7E4CF56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68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1C7E0-E191-384D-99ED-7CDBBE7B1D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5564A-3969-3F4B-975B-B45F42C948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FC8A9-C9D3-7144-B208-FD27A8FF8E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C42E8-79E2-0F43-8F90-D4043260C6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30603-A65E-654A-A478-B46BA60F41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E0498-535D-024B-BF88-69040D2C47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3A4C6-0D7E-994B-B431-01B3F35BDD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12F2-2F3D-114F-9F86-78E3BB6F90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30235-B7C8-FA43-A860-AD2C7F88F3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4BF4A-DF3B-F949-A5BE-FF1ED2D3C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98266-9A70-E040-B653-247E392DB3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-177520" y="1588"/>
            <a:ext cx="9335808" cy="7350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6063" y="982663"/>
            <a:ext cx="8643937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10/12/12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J. Bouchet - HFT : Alignment review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FC2B0B8-3D7B-3B4F-A850-CF4E669D8C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fontAlgn="base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D41AC4D-0739-984B-8047-6E97FCCB1F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2520280" cy="5040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7504" y="1484784"/>
            <a:ext cx="903649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400" b="1" dirty="0">
                <a:solidFill>
                  <a:srgbClr val="000090"/>
                </a:solidFill>
              </a:rPr>
              <a:t>FIXED – </a:t>
            </a:r>
            <a:r>
              <a:rPr lang="nb-NO" sz="1400" b="1" dirty="0" smtClean="0">
                <a:solidFill>
                  <a:srgbClr val="000090"/>
                </a:solidFill>
              </a:rPr>
              <a:t>LOW STATS</a:t>
            </a:r>
          </a:p>
          <a:p>
            <a:endParaRPr lang="nb-NO" sz="1200" b="1" dirty="0" smtClean="0">
              <a:solidFill>
                <a:srgbClr val="000090"/>
              </a:solidFill>
            </a:endParaRPr>
          </a:p>
          <a:p>
            <a:endParaRPr lang="nb-NO" sz="1200" b="1" dirty="0">
              <a:solidFill>
                <a:srgbClr val="000090"/>
              </a:solidFill>
            </a:endParaRPr>
          </a:p>
          <a:p>
            <a:endParaRPr lang="nb-NO" sz="1200" dirty="0"/>
          </a:p>
          <a:p>
            <a:r>
              <a:rPr lang="en-US" sz="1200" dirty="0" smtClean="0"/>
              <a:t>|  </a:t>
            </a:r>
            <a:r>
              <a:rPr lang="en-US" sz="1200" dirty="0"/>
              <a:t>47.37+-13.13 |  -2.35+- 1.71 | -54.34+-135.76 |  -0.65+- 0.37 |  -0.53+- 0.18 |   4.80+- 2.33 | Average for SSD Sector 1</a:t>
            </a:r>
          </a:p>
          <a:p>
            <a:r>
              <a:rPr lang="en-US" sz="1200" dirty="0"/>
              <a:t>|  20.30+-10.22 | -15.94+- 9.64 |   2.87+-31.68 |  -0.07+- 0.03 |   0.04+- 0.04 </a:t>
            </a:r>
            <a:r>
              <a:rPr lang="en-US" sz="1200" dirty="0" smtClean="0"/>
              <a:t>  |  </a:t>
            </a:r>
            <a:r>
              <a:rPr lang="en-US" sz="1200" dirty="0"/>
              <a:t>-0.03+- 0.20 | Average for SSD Sector 2</a:t>
            </a:r>
          </a:p>
          <a:p>
            <a:r>
              <a:rPr lang="en-US" sz="1200" dirty="0"/>
              <a:t>|   7.89+- </a:t>
            </a:r>
            <a:r>
              <a:rPr lang="en-US" sz="1200" dirty="0" smtClean="0"/>
              <a:t>8.25   </a:t>
            </a:r>
            <a:r>
              <a:rPr lang="en-US" sz="1200" dirty="0"/>
              <a:t>|  -0.21+- 1.65 | -51.85+-98.45 |   0.05+- 0.27 |  -0.62+- </a:t>
            </a:r>
            <a:r>
              <a:rPr lang="en-US" sz="1200" dirty="0" smtClean="0"/>
              <a:t>0.15   </a:t>
            </a:r>
            <a:r>
              <a:rPr lang="en-US" sz="1200" dirty="0"/>
              <a:t>|   0.05+- 0.04 | Average for SSD Sector 3</a:t>
            </a:r>
          </a:p>
          <a:p>
            <a:r>
              <a:rPr lang="en-US" sz="1200" dirty="0"/>
              <a:t>|  39.43+-11.80 |  15.98+- 7.41 |  31.78+-27.96 |  -0.15+- 0.03 |  -0.13+- </a:t>
            </a:r>
            <a:r>
              <a:rPr lang="en-US" sz="1200" dirty="0" smtClean="0"/>
              <a:t>0.04  </a:t>
            </a:r>
            <a:r>
              <a:rPr lang="en-US" sz="1200" dirty="0"/>
              <a:t>|  -0.28+- 0.21 | Average for SSD Sector 4</a:t>
            </a:r>
          </a:p>
          <a:p>
            <a:r>
              <a:rPr lang="en-US" sz="1200" dirty="0"/>
              <a:t>|  12.46+- 4.21 </a:t>
            </a:r>
            <a:r>
              <a:rPr lang="en-US" sz="1200" dirty="0" smtClean="0"/>
              <a:t> |  </a:t>
            </a:r>
            <a:r>
              <a:rPr lang="en-US" sz="1200" dirty="0"/>
              <a:t>20.10+- 4.37 | -21.72+-15.56 |  -0.02+- 0.02 |   0.04+- </a:t>
            </a:r>
            <a:r>
              <a:rPr lang="en-US" sz="1200" dirty="0" smtClean="0"/>
              <a:t>0.02  </a:t>
            </a:r>
            <a:r>
              <a:rPr lang="en-US" sz="1200" dirty="0"/>
              <a:t>|  -0.04+- 0.02 | Average for All </a:t>
            </a:r>
            <a:r>
              <a:rPr lang="en-US" sz="1200" dirty="0" err="1"/>
              <a:t>Ssd</a:t>
            </a:r>
            <a:endParaRPr lang="en-US" sz="1200" dirty="0"/>
          </a:p>
        </p:txBody>
      </p:sp>
      <p:grpSp>
        <p:nvGrpSpPr>
          <p:cNvPr id="8" name="Group 7"/>
          <p:cNvGrpSpPr/>
          <p:nvPr/>
        </p:nvGrpSpPr>
        <p:grpSpPr>
          <a:xfrm>
            <a:off x="107504" y="3445767"/>
            <a:ext cx="8856984" cy="1969770"/>
            <a:chOff x="107504" y="3795059"/>
            <a:chExt cx="8856984" cy="1969770"/>
          </a:xfrm>
        </p:grpSpPr>
        <p:sp>
          <p:nvSpPr>
            <p:cNvPr id="2" name="Rectangle 1"/>
            <p:cNvSpPr/>
            <p:nvPr/>
          </p:nvSpPr>
          <p:spPr>
            <a:xfrm>
              <a:off x="107504" y="3795059"/>
              <a:ext cx="8856984" cy="19697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b-NO" sz="1400" b="1" dirty="0" smtClean="0">
                  <a:solidFill>
                    <a:srgbClr val="000090"/>
                  </a:solidFill>
                </a:rPr>
                <a:t>FIXED – HIGHER STATS</a:t>
              </a:r>
            </a:p>
            <a:p>
              <a:endParaRPr lang="nb-NO" sz="1200" b="1" dirty="0" smtClean="0">
                <a:solidFill>
                  <a:srgbClr val="000090"/>
                </a:solidFill>
              </a:endParaRPr>
            </a:p>
            <a:p>
              <a:endParaRPr lang="nb-NO" sz="1200" b="1" dirty="0" smtClean="0">
                <a:solidFill>
                  <a:srgbClr val="000090"/>
                </a:solidFill>
              </a:endParaRPr>
            </a:p>
            <a:p>
              <a:endParaRPr lang="nb-NO" sz="1200" dirty="0"/>
            </a:p>
            <a:p>
              <a:r>
                <a:rPr lang="nb-NO" sz="1200" dirty="0"/>
                <a:t>|  -6.83+- 2.88 |   0.11+- 0.27 |  39.30+-44.76 |   0.02+- 0.00 |   0.21+- 0.01 |  -1.59+- 0.13 | Average for SSD </a:t>
              </a:r>
              <a:r>
                <a:rPr lang="en-US" sz="1200" dirty="0" smtClean="0"/>
                <a:t>Sector</a:t>
              </a:r>
              <a:r>
                <a:rPr lang="nb-NO" sz="1200" dirty="0" smtClean="0"/>
                <a:t> </a:t>
              </a:r>
              <a:r>
                <a:rPr lang="nb-NO" sz="1200" dirty="0"/>
                <a:t>1</a:t>
              </a:r>
            </a:p>
            <a:p>
              <a:r>
                <a:rPr lang="nb-NO" sz="1200" b="1" dirty="0">
                  <a:solidFill>
                    <a:srgbClr val="0000FF"/>
                  </a:solidFill>
                </a:rPr>
                <a:t>|  -0.77+- 0.42 </a:t>
              </a:r>
              <a:r>
                <a:rPr lang="nb-NO" sz="1200" dirty="0"/>
                <a:t>| -30.48+- 2.41 | -15.87+- 5.73 |  -0.00+- 0.01 |  -0.00+- 0.00 |   0.82+- 0.05 | Average for SSD </a:t>
              </a:r>
              <a:r>
                <a:rPr lang="en-US" sz="1200" dirty="0" smtClean="0"/>
                <a:t>Sector</a:t>
              </a:r>
              <a:r>
                <a:rPr lang="nb-NO" sz="1200" dirty="0" smtClean="0"/>
                <a:t> </a:t>
              </a:r>
              <a:r>
                <a:rPr lang="nb-NO" sz="1200" dirty="0"/>
                <a:t>2</a:t>
              </a:r>
            </a:p>
            <a:p>
              <a:r>
                <a:rPr lang="nb-NO" sz="1200" dirty="0"/>
                <a:t>|  -0.74+-55.97 |   0.28+- 0.28 |  -6.15+- 2.83 |   0.01+- 0.01 |  -0.00+- 0.01 |   </a:t>
              </a:r>
              <a:r>
                <a:rPr lang="nb-NO" sz="1200" b="1" dirty="0">
                  <a:solidFill>
                    <a:srgbClr val="FF0000"/>
                  </a:solidFill>
                </a:rPr>
                <a:t>3.26+- 0.26 </a:t>
              </a:r>
              <a:r>
                <a:rPr lang="nb-NO" sz="1200" dirty="0"/>
                <a:t>| Average for SSD Sector 3</a:t>
              </a:r>
            </a:p>
            <a:p>
              <a:r>
                <a:rPr lang="nb-NO" sz="1200" dirty="0"/>
                <a:t>|   0.24+- 0.45 | </a:t>
              </a:r>
              <a:r>
                <a:rPr lang="nb-NO" sz="1200" b="1" dirty="0">
                  <a:solidFill>
                    <a:srgbClr val="FF0000"/>
                  </a:solidFill>
                </a:rPr>
                <a:t>-66.33+- 1.63 | -51.49+- 7.30 </a:t>
              </a:r>
              <a:r>
                <a:rPr lang="nb-NO" sz="1200" dirty="0"/>
                <a:t>|  -0.05+- 0.00 |  -0.00+- 0.00 |  -0.10+- 0.05 | Average for SSD Sector 4</a:t>
              </a:r>
            </a:p>
            <a:p>
              <a:r>
                <a:rPr lang="nb-NO" sz="1200" dirty="0"/>
                <a:t>| -19.39+- 1.16 |  -0.32+- 1.58 | -25.83+- 3.93 |  -0.01+- 0.00 |  -0.01+- 0.00 |  -0.07+- 0.01 | Average for All Ssd</a:t>
              </a:r>
            </a:p>
            <a:p>
              <a:endParaRPr lang="nb-NO" sz="12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51520" y="4153653"/>
              <a:ext cx="7283813" cy="2769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nl-NL" sz="1200" b="1" dirty="0" smtClean="0"/>
                <a:t>    dX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dY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dZ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alpha </a:t>
              </a:r>
              <a:r>
                <a:rPr lang="nl-NL" sz="1200" b="1" dirty="0"/>
                <a:t>mrad     </a:t>
              </a:r>
              <a:r>
                <a:rPr lang="nl-NL" sz="1200" b="1" dirty="0" smtClean="0"/>
                <a:t>beta </a:t>
              </a:r>
              <a:r>
                <a:rPr lang="nl-NL" sz="1200" b="1" dirty="0"/>
                <a:t>mrad      </a:t>
              </a:r>
              <a:r>
                <a:rPr lang="nl-NL" sz="1200" b="1" dirty="0" smtClean="0"/>
                <a:t>gamma </a:t>
              </a:r>
              <a:r>
                <a:rPr lang="nl-NL" sz="1200" b="1" dirty="0"/>
                <a:t>mrad     </a:t>
              </a:r>
              <a:r>
                <a:rPr lang="en-US" sz="1200" b="1" dirty="0" smtClean="0"/>
                <a:t>Comment</a:t>
              </a:r>
              <a:endParaRPr lang="en-US" sz="1200" b="1" dirty="0"/>
            </a:p>
          </p:txBody>
        </p:sp>
      </p:grpSp>
      <p:sp>
        <p:nvSpPr>
          <p:cNvPr id="7" name="Rectangle 6"/>
          <p:cNvSpPr/>
          <p:nvPr/>
        </p:nvSpPr>
        <p:spPr>
          <a:xfrm>
            <a:off x="251520" y="1882465"/>
            <a:ext cx="7283813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nl-NL" sz="1200" b="1" dirty="0" smtClean="0"/>
              <a:t>    dX </a:t>
            </a:r>
            <a:r>
              <a:rPr lang="nl-NL" sz="1200" b="1" dirty="0"/>
              <a:t>mkm         </a:t>
            </a:r>
            <a:r>
              <a:rPr lang="nl-NL" sz="1200" b="1" dirty="0" smtClean="0"/>
              <a:t>dY </a:t>
            </a:r>
            <a:r>
              <a:rPr lang="nl-NL" sz="1200" b="1" dirty="0"/>
              <a:t>mkm         </a:t>
            </a:r>
            <a:r>
              <a:rPr lang="nl-NL" sz="1200" b="1" dirty="0" smtClean="0"/>
              <a:t>dZ </a:t>
            </a:r>
            <a:r>
              <a:rPr lang="nl-NL" sz="1200" b="1" dirty="0"/>
              <a:t>mkm         </a:t>
            </a:r>
            <a:r>
              <a:rPr lang="nl-NL" sz="1200" b="1" dirty="0" smtClean="0"/>
              <a:t>alpha </a:t>
            </a:r>
            <a:r>
              <a:rPr lang="nl-NL" sz="1200" b="1" dirty="0"/>
              <a:t>mrad     </a:t>
            </a:r>
            <a:r>
              <a:rPr lang="nl-NL" sz="1200" b="1" dirty="0" smtClean="0"/>
              <a:t>beta </a:t>
            </a:r>
            <a:r>
              <a:rPr lang="nl-NL" sz="1200" b="1" dirty="0"/>
              <a:t>mrad      </a:t>
            </a:r>
            <a:r>
              <a:rPr lang="nl-NL" sz="1200" b="1" dirty="0" smtClean="0"/>
              <a:t>gamma </a:t>
            </a:r>
            <a:r>
              <a:rPr lang="nl-NL" sz="1200" b="1" dirty="0"/>
              <a:t>mrad     </a:t>
            </a:r>
            <a:r>
              <a:rPr lang="en-US" sz="1200" b="1" dirty="0" smtClean="0"/>
              <a:t>Comment</a:t>
            </a:r>
            <a:endParaRPr lang="en-US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4417" y="5710019"/>
            <a:ext cx="4711546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Statistics matter (up to a point)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Some </a:t>
            </a:r>
            <a:r>
              <a:rPr lang="en-US" dirty="0" err="1" smtClean="0"/>
              <a:t>mis</a:t>
            </a:r>
            <a:r>
              <a:rPr lang="en-US" dirty="0" smtClean="0"/>
              <a:t>-behavior detected (next slides)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971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D41AC4D-0739-984B-8047-6E97FCCB1FD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2520280" cy="5040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35103" y="1180978"/>
            <a:ext cx="8856984" cy="1969770"/>
            <a:chOff x="107504" y="3795059"/>
            <a:chExt cx="8856984" cy="1969770"/>
          </a:xfrm>
        </p:grpSpPr>
        <p:sp>
          <p:nvSpPr>
            <p:cNvPr id="2" name="Rectangle 1"/>
            <p:cNvSpPr/>
            <p:nvPr/>
          </p:nvSpPr>
          <p:spPr>
            <a:xfrm>
              <a:off x="107504" y="3795059"/>
              <a:ext cx="8856984" cy="19697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b-NO" sz="1400" b="1" dirty="0" smtClean="0">
                  <a:solidFill>
                    <a:srgbClr val="000090"/>
                  </a:solidFill>
                </a:rPr>
                <a:t>FIXED – HIGHER STATS</a:t>
              </a:r>
            </a:p>
            <a:p>
              <a:endParaRPr lang="nb-NO" sz="1200" b="1" dirty="0" smtClean="0">
                <a:solidFill>
                  <a:srgbClr val="000090"/>
                </a:solidFill>
              </a:endParaRPr>
            </a:p>
            <a:p>
              <a:endParaRPr lang="nb-NO" sz="1200" b="1" dirty="0" smtClean="0">
                <a:solidFill>
                  <a:srgbClr val="000090"/>
                </a:solidFill>
              </a:endParaRPr>
            </a:p>
            <a:p>
              <a:endParaRPr lang="nb-NO" sz="1200" dirty="0"/>
            </a:p>
            <a:p>
              <a:r>
                <a:rPr lang="nb-NO" sz="1200" dirty="0"/>
                <a:t>|  -6.83+- 2.88 |   0.11+- 0.27 |  39.30+-44.76 |   0.02+- 0.00 |   0.21+- 0.01 |  -1.59+- 0.13 | Average for SSD </a:t>
              </a:r>
              <a:r>
                <a:rPr lang="en-US" sz="1200" dirty="0" smtClean="0"/>
                <a:t>Sector</a:t>
              </a:r>
              <a:r>
                <a:rPr lang="nb-NO" sz="1200" dirty="0" smtClean="0"/>
                <a:t> </a:t>
              </a:r>
              <a:r>
                <a:rPr lang="nb-NO" sz="1200" dirty="0"/>
                <a:t>1</a:t>
              </a:r>
            </a:p>
            <a:p>
              <a:r>
                <a:rPr lang="nb-NO" sz="1200" b="1" dirty="0">
                  <a:solidFill>
                    <a:srgbClr val="0000FF"/>
                  </a:solidFill>
                </a:rPr>
                <a:t>|  </a:t>
              </a:r>
              <a:r>
                <a:rPr lang="nb-NO" sz="1200" dirty="0"/>
                <a:t>-0.77+- 0.42 | -30.48+- 2.41 | -15.87+- 5.73 |  -0.00+- 0.01 |  -0.00+- 0.00 |   0.82+- 0.05 | Average for SSD </a:t>
              </a:r>
              <a:r>
                <a:rPr lang="en-US" sz="1200" dirty="0" smtClean="0"/>
                <a:t>Sector</a:t>
              </a:r>
              <a:r>
                <a:rPr lang="nb-NO" sz="1200" dirty="0" smtClean="0"/>
                <a:t> </a:t>
              </a:r>
              <a:r>
                <a:rPr lang="nb-NO" sz="1200" dirty="0"/>
                <a:t>2</a:t>
              </a:r>
            </a:p>
            <a:p>
              <a:r>
                <a:rPr lang="nb-NO" sz="1200" dirty="0"/>
                <a:t>|  -0.74+-55.97 |   0.28+- 0.28 |  -6.15+- 2.83 |   0.01+- 0.01 |  -0.00+- 0.01 |   </a:t>
              </a:r>
              <a:r>
                <a:rPr lang="nb-NO" sz="1200" b="1" dirty="0">
                  <a:solidFill>
                    <a:srgbClr val="FF6600"/>
                  </a:solidFill>
                </a:rPr>
                <a:t>3.26+- 0.26</a:t>
              </a:r>
              <a:r>
                <a:rPr lang="nb-NO" sz="1200" b="1" dirty="0">
                  <a:solidFill>
                    <a:srgbClr val="FF0000"/>
                  </a:solidFill>
                </a:rPr>
                <a:t> </a:t>
              </a:r>
              <a:r>
                <a:rPr lang="nb-NO" sz="1200" dirty="0"/>
                <a:t>| Average for SSD Sector 3</a:t>
              </a:r>
            </a:p>
            <a:p>
              <a:r>
                <a:rPr lang="nb-NO" sz="1200" dirty="0"/>
                <a:t>|   0.24+- 0.45 </a:t>
              </a:r>
              <a:r>
                <a:rPr lang="nb-NO" sz="1200" dirty="0">
                  <a:solidFill>
                    <a:srgbClr val="FF6600"/>
                  </a:solidFill>
                </a:rPr>
                <a:t>| </a:t>
              </a:r>
              <a:r>
                <a:rPr lang="nb-NO" sz="1200" b="1" dirty="0">
                  <a:solidFill>
                    <a:srgbClr val="FF6600"/>
                  </a:solidFill>
                </a:rPr>
                <a:t>-66.33+- 1.63 | -51.49+- 7.30 </a:t>
              </a:r>
              <a:r>
                <a:rPr lang="nb-NO" sz="1200" dirty="0"/>
                <a:t>|  -0.05+- 0.00 |  -0.00+- 0.00 |  -0.10+- 0.05 | Average for SSD Sector 4</a:t>
              </a:r>
            </a:p>
            <a:p>
              <a:r>
                <a:rPr lang="nb-NO" sz="1200" dirty="0"/>
                <a:t>| -19.39+- 1.16 |  -0.32+- 1.58 | -25.83+- 3.93 |  -0.01+- 0.00 |  -0.01+- 0.00 |  -0.07+- 0.01 | Average for All Ssd</a:t>
              </a:r>
            </a:p>
            <a:p>
              <a:endParaRPr lang="nb-NO" sz="12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51520" y="4153653"/>
              <a:ext cx="7283813" cy="2769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nl-NL" sz="1200" b="1" dirty="0" smtClean="0"/>
                <a:t>    dX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dY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dZ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alpha </a:t>
              </a:r>
              <a:r>
                <a:rPr lang="nl-NL" sz="1200" b="1" dirty="0"/>
                <a:t>mrad     </a:t>
              </a:r>
              <a:r>
                <a:rPr lang="nl-NL" sz="1200" b="1" dirty="0" smtClean="0"/>
                <a:t>beta </a:t>
              </a:r>
              <a:r>
                <a:rPr lang="nl-NL" sz="1200" b="1" dirty="0"/>
                <a:t>mrad      </a:t>
              </a:r>
              <a:r>
                <a:rPr lang="nl-NL" sz="1200" b="1" dirty="0" smtClean="0"/>
                <a:t>gamma </a:t>
              </a:r>
              <a:r>
                <a:rPr lang="nl-NL" sz="1200" b="1" dirty="0"/>
                <a:t>mrad     </a:t>
              </a:r>
              <a:r>
                <a:rPr lang="en-US" sz="1200" b="1" dirty="0" smtClean="0"/>
                <a:t>Comment</a:t>
              </a:r>
              <a:endParaRPr lang="en-US" sz="1200" b="1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0" y="3454503"/>
            <a:ext cx="9036496" cy="1815882"/>
            <a:chOff x="107504" y="3933839"/>
            <a:chExt cx="9036496" cy="1815882"/>
          </a:xfrm>
        </p:grpSpPr>
        <p:sp>
          <p:nvSpPr>
            <p:cNvPr id="5" name="Rectangle 4"/>
            <p:cNvSpPr/>
            <p:nvPr/>
          </p:nvSpPr>
          <p:spPr>
            <a:xfrm>
              <a:off x="107504" y="3933839"/>
              <a:ext cx="9036496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b-NO" sz="1400" b="1" dirty="0" smtClean="0">
                  <a:solidFill>
                    <a:srgbClr val="000090"/>
                  </a:solidFill>
                </a:rPr>
                <a:t>Sector-4 SHIFTED by 1.25 mm (+</a:t>
              </a:r>
              <a:r>
                <a:rPr lang="nb-NO" sz="1400" b="1" dirty="0" smtClean="0">
                  <a:solidFill>
                    <a:srgbClr val="FF0000"/>
                  </a:solidFill>
                </a:rPr>
                <a:t>1250</a:t>
              </a:r>
              <a:r>
                <a:rPr lang="nb-NO" sz="1400" b="1" dirty="0" smtClean="0">
                  <a:solidFill>
                    <a:srgbClr val="000090"/>
                  </a:solidFill>
                </a:rPr>
                <a:t> </a:t>
              </a:r>
              <a:r>
                <a:rPr lang="nb-NO" sz="1400" b="1" dirty="0" err="1" smtClean="0">
                  <a:solidFill>
                    <a:srgbClr val="000090"/>
                  </a:solidFill>
                </a:rPr>
                <a:t>mkm</a:t>
              </a:r>
              <a:r>
                <a:rPr lang="nb-NO" sz="1400" b="1" dirty="0" smtClean="0">
                  <a:solidFill>
                    <a:srgbClr val="000090"/>
                  </a:solidFill>
                </a:rPr>
                <a:t>)</a:t>
              </a:r>
            </a:p>
            <a:p>
              <a:endParaRPr lang="nb-NO" sz="1200" b="1" dirty="0" smtClean="0">
                <a:solidFill>
                  <a:srgbClr val="000090"/>
                </a:solidFill>
              </a:endParaRPr>
            </a:p>
            <a:p>
              <a:endParaRPr lang="nb-NO" sz="1200" b="1" dirty="0">
                <a:solidFill>
                  <a:srgbClr val="000090"/>
                </a:solidFill>
              </a:endParaRPr>
            </a:p>
            <a:p>
              <a:endParaRPr lang="nb-NO" sz="1200" dirty="0"/>
            </a:p>
            <a:p>
              <a:r>
                <a:rPr lang="en-US" sz="1200" dirty="0"/>
                <a:t>|  70.65+-14.72 |  -0.21+- 0.23 | -36.55+- 5.13 |   0.00+- 0.00 |   0.13+- 0.01 |   2.01+- 0.04 | Average for SSD Sector 1</a:t>
              </a:r>
            </a:p>
            <a:p>
              <a:r>
                <a:rPr lang="en-US" sz="1200" dirty="0"/>
                <a:t>|  -8.03+- 2.75 </a:t>
              </a:r>
              <a:r>
                <a:rPr lang="en-US" sz="1200" dirty="0" smtClean="0"/>
                <a:t> |  </a:t>
              </a:r>
              <a:r>
                <a:rPr lang="en-US" sz="1200" dirty="0"/>
                <a:t>-6.10+- 2.29 | -12.56+- 3.96 |   0.06+- 0.00 |  -0.03+- 0.00 |   0.84+- 0.04 | Average for SSD Sector 2</a:t>
              </a:r>
            </a:p>
            <a:p>
              <a:r>
                <a:rPr lang="en-US" sz="1200" dirty="0"/>
                <a:t>|  -8.74+-10.68 |   0.58+- 0.24 | -39.07+-11.77 |   0.01+- 0.00 |   0.05+- 0.01 |   </a:t>
              </a:r>
              <a:r>
                <a:rPr lang="en-US" sz="1200" b="1" dirty="0">
                  <a:solidFill>
                    <a:srgbClr val="FF6600"/>
                  </a:solidFill>
                </a:rPr>
                <a:t>1.78+- 0.10 </a:t>
              </a:r>
              <a:r>
                <a:rPr lang="en-US" sz="1200" dirty="0"/>
                <a:t>| Average for SSD Sector 3</a:t>
              </a:r>
            </a:p>
            <a:p>
              <a:r>
                <a:rPr lang="en-US" sz="1200" dirty="0"/>
                <a:t>|  10.02+- 2.68 |  27.94+- 2.37 |</a:t>
              </a:r>
              <a:r>
                <a:rPr lang="en-US" sz="1200" b="1" dirty="0">
                  <a:solidFill>
                    <a:srgbClr val="FF0000"/>
                  </a:solidFill>
                </a:rPr>
                <a:t>-1257.02+- 1.51 </a:t>
              </a:r>
              <a:r>
                <a:rPr lang="en-US" sz="1200" dirty="0"/>
                <a:t>|   0.01+- 0.00 |   0.00+- 0.00 |  -1.13+- 0.04 | Average for SSD Sector 4</a:t>
              </a:r>
            </a:p>
            <a:p>
              <a:r>
                <a:rPr lang="en-US" sz="1200" dirty="0"/>
                <a:t>|  -8.02+- 1.37 </a:t>
              </a:r>
              <a:r>
                <a:rPr lang="en-US" sz="1200" dirty="0" smtClean="0"/>
                <a:t> |   </a:t>
              </a:r>
              <a:r>
                <a:rPr lang="en-US" sz="1200" dirty="0"/>
                <a:t>9.18+- 1.31 </a:t>
              </a:r>
              <a:r>
                <a:rPr lang="en-US" sz="1200" dirty="0" smtClean="0"/>
                <a:t>| </a:t>
              </a:r>
              <a:r>
                <a:rPr lang="en-US" sz="1200" b="1" dirty="0" smtClean="0">
                  <a:solidFill>
                    <a:srgbClr val="FF6600"/>
                  </a:solidFill>
                </a:rPr>
                <a:t>-</a:t>
              </a:r>
              <a:r>
                <a:rPr lang="en-US" sz="1200" b="1" dirty="0">
                  <a:solidFill>
                    <a:srgbClr val="FF6600"/>
                  </a:solidFill>
                </a:rPr>
                <a:t>434.10+-25.80 </a:t>
              </a:r>
              <a:r>
                <a:rPr lang="en-US" sz="1200" dirty="0"/>
                <a:t>|  -0.01+- 0.00 |  -1.95+- 0.00 |  -0.38+- 0.01 | Average for All </a:t>
              </a:r>
              <a:r>
                <a:rPr lang="en-US" sz="1200" dirty="0" err="1"/>
                <a:t>Ssd</a:t>
              </a:r>
              <a:endParaRPr lang="en-US" sz="12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36" y="4362444"/>
              <a:ext cx="7283813" cy="2769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nl-NL" sz="1200" b="1" dirty="0" smtClean="0"/>
                <a:t>    dX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dY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dZ </a:t>
              </a:r>
              <a:r>
                <a:rPr lang="nl-NL" sz="1200" b="1" dirty="0"/>
                <a:t>mkm         </a:t>
              </a:r>
              <a:r>
                <a:rPr lang="nl-NL" sz="1200" b="1" dirty="0" smtClean="0"/>
                <a:t>alpha </a:t>
              </a:r>
              <a:r>
                <a:rPr lang="nl-NL" sz="1200" b="1" dirty="0"/>
                <a:t>mrad     </a:t>
              </a:r>
              <a:r>
                <a:rPr lang="nl-NL" sz="1200" b="1" dirty="0" smtClean="0"/>
                <a:t>beta </a:t>
              </a:r>
              <a:r>
                <a:rPr lang="nl-NL" sz="1200" b="1" dirty="0"/>
                <a:t>mrad      </a:t>
              </a:r>
              <a:r>
                <a:rPr lang="nl-NL" sz="1200" b="1" dirty="0" smtClean="0"/>
                <a:t>gamma </a:t>
              </a:r>
              <a:r>
                <a:rPr lang="nl-NL" sz="1200" b="1" dirty="0"/>
                <a:t>mrad     </a:t>
              </a:r>
              <a:r>
                <a:rPr lang="en-US" sz="1200" b="1" dirty="0" smtClean="0"/>
                <a:t>Comment</a:t>
              </a:r>
              <a:endParaRPr lang="en-US" sz="1200" b="1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24417" y="5521146"/>
            <a:ext cx="7609776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Shift detected within a few microns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Some </a:t>
            </a:r>
            <a:r>
              <a:rPr lang="en-US" dirty="0" err="1" smtClean="0"/>
              <a:t>mis</a:t>
            </a:r>
            <a:r>
              <a:rPr lang="en-US" dirty="0" smtClean="0"/>
              <a:t>-behavior still exists. Needs Investigation (next slides)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One Ladder can distort the Global positioning of a detector as a whole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Iterations and/or Reversal of procedure is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D41AC4D-0739-984B-8047-6E97FCCB1FD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374369" y="207733"/>
            <a:ext cx="3329797" cy="504056"/>
          </a:xfrm>
        </p:spPr>
        <p:txBody>
          <a:bodyPr>
            <a:noAutofit/>
          </a:bodyPr>
          <a:lstStyle/>
          <a:p>
            <a:r>
              <a:rPr lang="en-US" sz="3600" dirty="0" smtClean="0"/>
              <a:t>Results - Global</a:t>
            </a:r>
            <a:endParaRPr lang="en-US" sz="3600" dirty="0"/>
          </a:p>
        </p:txBody>
      </p:sp>
      <p:pic>
        <p:nvPicPr>
          <p:cNvPr id="9" name="Picture 8" descr="Screen Shot 2012-10-09 at 6.41.0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82464"/>
            <a:ext cx="4599275" cy="3140968"/>
          </a:xfrm>
          <a:prstGeom prst="rect">
            <a:avLst/>
          </a:prstGeom>
        </p:spPr>
      </p:pic>
      <p:pic>
        <p:nvPicPr>
          <p:cNvPr id="6" name="Picture 5" descr="Screen Shot 2012-10-09 at 6.37.4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56" y="3682464"/>
            <a:ext cx="4591224" cy="3140968"/>
          </a:xfrm>
          <a:prstGeom prst="rect">
            <a:avLst/>
          </a:prstGeom>
        </p:spPr>
      </p:pic>
      <p:pic>
        <p:nvPicPr>
          <p:cNvPr id="3" name="Picture 2" descr="Screen Shot 2012-10-10 at 4.21.19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858" y="260647"/>
            <a:ext cx="4665322" cy="29566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166" y="1449917"/>
            <a:ext cx="4400777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Fixed and Shifted </a:t>
            </a:r>
            <a:r>
              <a:rPr lang="en-US" dirty="0" err="1" smtClean="0"/>
              <a:t>dZ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One Sector or Ladder affects </a:t>
            </a:r>
            <a:r>
              <a:rPr lang="en-US" dirty="0" err="1" smtClean="0"/>
              <a:t>dZ</a:t>
            </a:r>
            <a:r>
              <a:rPr lang="en-US" dirty="0" smtClean="0"/>
              <a:t> ALL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 kink exists in the middle (next slides)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751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D41AC4D-0739-984B-8047-6E97FCCB1F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" name="Picture 1" descr="Screen Shot 2012-10-10 at 4.18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48" y="764704"/>
            <a:ext cx="3932695" cy="2477087"/>
          </a:xfrm>
          <a:prstGeom prst="rect">
            <a:avLst/>
          </a:prstGeom>
        </p:spPr>
      </p:pic>
      <p:pic>
        <p:nvPicPr>
          <p:cNvPr id="3" name="Picture 2" descr="Screen Shot 2012-10-10 at 4.20.1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49" y="3241791"/>
            <a:ext cx="3946254" cy="2504959"/>
          </a:xfrm>
          <a:prstGeom prst="rect">
            <a:avLst/>
          </a:prstGeom>
        </p:spPr>
      </p:pic>
      <p:pic>
        <p:nvPicPr>
          <p:cNvPr id="9" name="Picture 8" descr="Screen Shot 2012-10-10 at 1.54.36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385" y="764704"/>
            <a:ext cx="3814763" cy="2477087"/>
          </a:xfrm>
          <a:prstGeom prst="rect">
            <a:avLst/>
          </a:prstGeom>
        </p:spPr>
      </p:pic>
      <p:pic>
        <p:nvPicPr>
          <p:cNvPr id="10" name="Picture 9" descr="Screen Shot 2012-10-10 at 2.06.2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99" y="3241791"/>
            <a:ext cx="3761317" cy="258962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24417" y="6011333"/>
            <a:ext cx="5006499" cy="6771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err="1" smtClean="0"/>
              <a:t>dX</a:t>
            </a:r>
            <a:r>
              <a:rPr lang="en-US" dirty="0" smtClean="0"/>
              <a:t>/</a:t>
            </a:r>
            <a:r>
              <a:rPr lang="en-US" dirty="0" err="1" smtClean="0"/>
              <a:t>dY</a:t>
            </a:r>
            <a:r>
              <a:rPr lang="en-US" dirty="0" smtClean="0"/>
              <a:t> are fine...</a:t>
            </a:r>
            <a:r>
              <a:rPr lang="en-US" dirty="0" err="1" smtClean="0"/>
              <a:t>dZ</a:t>
            </a:r>
            <a:r>
              <a:rPr lang="en-US" dirty="0" smtClean="0"/>
              <a:t> shows TPC t0 effect (!)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This is also responsible for the </a:t>
            </a:r>
            <a:r>
              <a:rPr lang="en-US" sz="2000" b="1" dirty="0" smtClean="0">
                <a:solidFill>
                  <a:srgbClr val="000090"/>
                </a:solidFill>
                <a:latin typeface="Symbol" charset="2"/>
                <a:cs typeface="Symbol" charset="2"/>
              </a:rPr>
              <a:t>g</a:t>
            </a:r>
            <a:r>
              <a:rPr lang="en-US" dirty="0" smtClean="0"/>
              <a:t> angle effect</a:t>
            </a:r>
            <a:endParaRPr lang="en-US" dirty="0"/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395535" y="175984"/>
            <a:ext cx="3329797" cy="504056"/>
          </a:xfrm>
        </p:spPr>
        <p:txBody>
          <a:bodyPr>
            <a:noAutofit/>
          </a:bodyPr>
          <a:lstStyle/>
          <a:p>
            <a:r>
              <a:rPr lang="en-US" sz="3600" dirty="0" smtClean="0"/>
              <a:t>Results - Global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30254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D41AC4D-0739-984B-8047-6E97FCCB1FD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194452" y="123065"/>
            <a:ext cx="4388132" cy="504056"/>
          </a:xfrm>
        </p:spPr>
        <p:txBody>
          <a:bodyPr>
            <a:noAutofit/>
          </a:bodyPr>
          <a:lstStyle/>
          <a:p>
            <a:r>
              <a:rPr lang="en-US" sz="3200" dirty="0" smtClean="0"/>
              <a:t>Results – Ladder/local</a:t>
            </a:r>
            <a:endParaRPr lang="en-US" sz="3200" dirty="0"/>
          </a:p>
        </p:txBody>
      </p:sp>
      <p:pic>
        <p:nvPicPr>
          <p:cNvPr id="7" name="Picture 6" descr="Screen Shot 2012-10-10 at 5.11.3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54" y="3888759"/>
            <a:ext cx="3852333" cy="2969241"/>
          </a:xfrm>
          <a:prstGeom prst="rect">
            <a:avLst/>
          </a:prstGeom>
        </p:spPr>
      </p:pic>
      <p:pic>
        <p:nvPicPr>
          <p:cNvPr id="10" name="Picture 9" descr="Screen Shot 2012-10-10 at 5.13.2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4259"/>
            <a:ext cx="3733037" cy="2824500"/>
          </a:xfrm>
          <a:prstGeom prst="rect">
            <a:avLst/>
          </a:prstGeom>
        </p:spPr>
      </p:pic>
      <p:pic>
        <p:nvPicPr>
          <p:cNvPr id="11" name="Picture 10" descr="Screen Shot 2012-10-10 at 5.27.07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037" y="1064259"/>
            <a:ext cx="3861188" cy="2800350"/>
          </a:xfrm>
          <a:prstGeom prst="rect">
            <a:avLst/>
          </a:prstGeom>
        </p:spPr>
      </p:pic>
      <p:pic>
        <p:nvPicPr>
          <p:cNvPr id="12" name="Picture 11" descr="Screen Shot 2012-10-10 at 5.28.19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379" y="3888759"/>
            <a:ext cx="4037253" cy="291041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259917" y="123065"/>
            <a:ext cx="33522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FIXED left  -  SHIFTED right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u (</a:t>
            </a:r>
            <a:r>
              <a:rPr lang="en-US" dirty="0" err="1" smtClean="0"/>
              <a:t>rphi</a:t>
            </a:r>
            <a:r>
              <a:rPr lang="en-US" dirty="0" smtClean="0"/>
              <a:t>) UP  -  v (beam) right</a:t>
            </a:r>
          </a:p>
        </p:txBody>
      </p:sp>
    </p:spTree>
    <p:extLst>
      <p:ext uri="{BB962C8B-B14F-4D97-AF65-F5344CB8AC3E}">
        <p14:creationId xmlns:p14="http://schemas.microsoft.com/office/powerpoint/2010/main" val="1393261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Aug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templateAug2012.potx</Template>
  <TotalTime>385</TotalTime>
  <Words>1007</Words>
  <Application>Microsoft Macintosh PowerPoint</Application>
  <PresentationFormat>On-screen Show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templateAug2012</vt:lpstr>
      <vt:lpstr>Results</vt:lpstr>
      <vt:lpstr>Results</vt:lpstr>
      <vt:lpstr>Results - Global</vt:lpstr>
      <vt:lpstr>Results - Global</vt:lpstr>
      <vt:lpstr>Results – Ladder/local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 : implementation status</dc:title>
  <dc:creator>Jonathan Bouchet</dc:creator>
  <cp:lastModifiedBy>Spyridon Margetis</cp:lastModifiedBy>
  <cp:revision>22</cp:revision>
  <dcterms:created xsi:type="dcterms:W3CDTF">2012-10-10T17:01:27Z</dcterms:created>
  <dcterms:modified xsi:type="dcterms:W3CDTF">2012-10-10T21:33:48Z</dcterms:modified>
</cp:coreProperties>
</file>