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975" r:id="rId2"/>
  </p:sldMasterIdLst>
  <p:notesMasterIdLst>
    <p:notesMasterId r:id="rId9"/>
  </p:notesMasterIdLst>
  <p:handoutMasterIdLst>
    <p:handoutMasterId r:id="rId10"/>
  </p:handoutMasterIdLst>
  <p:sldIdLst>
    <p:sldId id="367" r:id="rId3"/>
    <p:sldId id="466" r:id="rId4"/>
    <p:sldId id="457" r:id="rId5"/>
    <p:sldId id="458" r:id="rId6"/>
    <p:sldId id="429" r:id="rId7"/>
    <p:sldId id="479" r:id="rId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106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21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316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421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5526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2630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199736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6841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ECFF"/>
    <a:srgbClr val="F39312"/>
    <a:srgbClr val="E94E62"/>
    <a:srgbClr val="FF5C6C"/>
    <a:srgbClr val="075014"/>
    <a:srgbClr val="0D8222"/>
    <a:srgbClr val="FFFF00"/>
    <a:srgbClr val="000099"/>
    <a:srgbClr val="FFFF99"/>
    <a:srgbClr val="FFF5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989" autoAdjust="0"/>
  </p:normalViewPr>
  <p:slideViewPr>
    <p:cSldViewPr>
      <p:cViewPr>
        <p:scale>
          <a:sx n="110" d="100"/>
          <a:sy n="110" d="100"/>
        </p:scale>
        <p:origin x="-608" y="-80"/>
      </p:cViewPr>
      <p:guideLst>
        <p:guide orient="horz" pos="244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0597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17788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1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2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31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42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552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oleObject" Target="../embeddings/oleObject30.bin"/><Relationship Id="rId5" Type="http://schemas.openxmlformats.org/officeDocument/2006/relationships/oleObject" Target="../embeddings/oleObject31.bin"/><Relationship Id="rId1" Type="http://schemas.openxmlformats.org/officeDocument/2006/relationships/vmlDrawing" Target="../drawings/vmlDrawing11.vml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4" Type="http://schemas.openxmlformats.org/officeDocument/2006/relationships/oleObject" Target="../embeddings/oleObject33.bin"/><Relationship Id="rId5" Type="http://schemas.openxmlformats.org/officeDocument/2006/relationships/oleObject" Target="../embeddings/oleObject34.bin"/><Relationship Id="rId1" Type="http://schemas.openxmlformats.org/officeDocument/2006/relationships/vmlDrawing" Target="../drawings/vmlDrawing12.vml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oleObject" Target="../embeddings/oleObject6.bin"/><Relationship Id="rId5" Type="http://schemas.openxmlformats.org/officeDocument/2006/relationships/oleObject" Target="../embeddings/oleObject7.bin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oleObject" Target="../embeddings/oleObject9.bin"/><Relationship Id="rId5" Type="http://schemas.openxmlformats.org/officeDocument/2006/relationships/oleObject" Target="../embeddings/oleObject10.bin"/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oleObject" Target="../embeddings/oleObject12.bin"/><Relationship Id="rId5" Type="http://schemas.openxmlformats.org/officeDocument/2006/relationships/oleObject" Target="../embeddings/oleObject13.bin"/><Relationship Id="rId1" Type="http://schemas.openxmlformats.org/officeDocument/2006/relationships/vmlDrawing" Target="../drawings/vmlDrawing5.vml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oleObject" Target="../embeddings/oleObject15.bin"/><Relationship Id="rId5" Type="http://schemas.openxmlformats.org/officeDocument/2006/relationships/oleObject" Target="../embeddings/oleObject16.bin"/><Relationship Id="rId1" Type="http://schemas.openxmlformats.org/officeDocument/2006/relationships/vmlDrawing" Target="../drawings/vmlDrawing6.vml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oleObject" Target="../embeddings/oleObject18.bin"/><Relationship Id="rId5" Type="http://schemas.openxmlformats.org/officeDocument/2006/relationships/oleObject" Target="../embeddings/oleObject19.bin"/><Relationship Id="rId1" Type="http://schemas.openxmlformats.org/officeDocument/2006/relationships/vmlDrawing" Target="../drawings/vmlDrawing7.vml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oleObject" Target="../embeddings/oleObject21.bin"/><Relationship Id="rId5" Type="http://schemas.openxmlformats.org/officeDocument/2006/relationships/oleObject" Target="../embeddings/oleObject22.bin"/><Relationship Id="rId1" Type="http://schemas.openxmlformats.org/officeDocument/2006/relationships/vmlDrawing" Target="../drawings/vmlDrawing8.vml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oleObject" Target="../embeddings/oleObject24.bin"/><Relationship Id="rId5" Type="http://schemas.openxmlformats.org/officeDocument/2006/relationships/oleObject" Target="../embeddings/oleObject25.bin"/><Relationship Id="rId1" Type="http://schemas.openxmlformats.org/officeDocument/2006/relationships/vmlDrawing" Target="../drawings/vmlDrawing9.vml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oleObject" Target="../embeddings/oleObject27.bin"/><Relationship Id="rId5" Type="http://schemas.openxmlformats.org/officeDocument/2006/relationships/oleObject" Target="../embeddings/oleObject28.bin"/><Relationship Id="rId1" Type="http://schemas.openxmlformats.org/officeDocument/2006/relationships/vmlDrawing" Target="../drawings/vmlDrawing10.v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92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93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94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08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09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10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3AAEA-CCE8-5E49-BC51-45FA2FFB3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32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33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34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D3278-2F6C-344B-A623-16A741C6C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640" indent="0" algn="ctr">
              <a:buNone/>
              <a:defRPr/>
            </a:lvl2pPr>
            <a:lvl3pPr marL="829280" indent="0" algn="ctr">
              <a:buNone/>
              <a:defRPr/>
            </a:lvl3pPr>
            <a:lvl4pPr marL="1243920" indent="0" algn="ctr">
              <a:buNone/>
              <a:defRPr/>
            </a:lvl4pPr>
            <a:lvl5pPr marL="1658560" indent="0" algn="ctr">
              <a:buNone/>
              <a:defRPr/>
            </a:lvl5pPr>
            <a:lvl6pPr marL="2073201" indent="0" algn="ctr">
              <a:buNone/>
              <a:defRPr/>
            </a:lvl6pPr>
            <a:lvl7pPr marL="2487841" indent="0" algn="ctr">
              <a:buNone/>
              <a:defRPr/>
            </a:lvl7pPr>
            <a:lvl8pPr marL="2902481" indent="0" algn="ctr">
              <a:buNone/>
              <a:defRPr/>
            </a:lvl8pPr>
            <a:lvl9pPr marL="331712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64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87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5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640" indent="0">
              <a:buNone/>
              <a:defRPr sz="1600"/>
            </a:lvl2pPr>
            <a:lvl3pPr marL="829280" indent="0">
              <a:buNone/>
              <a:defRPr sz="1500"/>
            </a:lvl3pPr>
            <a:lvl4pPr marL="1243920" indent="0">
              <a:buNone/>
              <a:defRPr sz="1300"/>
            </a:lvl4pPr>
            <a:lvl5pPr marL="1658560" indent="0">
              <a:buNone/>
              <a:defRPr sz="1300"/>
            </a:lvl5pPr>
            <a:lvl6pPr marL="2073201" indent="0">
              <a:buNone/>
              <a:defRPr sz="1300"/>
            </a:lvl6pPr>
            <a:lvl7pPr marL="2487841" indent="0">
              <a:buNone/>
              <a:defRPr sz="1300"/>
            </a:lvl7pPr>
            <a:lvl8pPr marL="2902481" indent="0">
              <a:buNone/>
              <a:defRPr sz="1300"/>
            </a:lvl8pPr>
            <a:lvl9pPr marL="3317121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4500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28"/>
            <a:ext cx="4037760" cy="451055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2480" y="1604328"/>
            <a:ext cx="4037760" cy="451055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0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072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40" indent="0">
              <a:buNone/>
              <a:defRPr sz="1800" b="1"/>
            </a:lvl2pPr>
            <a:lvl3pPr marL="829280" indent="0">
              <a:buNone/>
              <a:defRPr sz="1600" b="1"/>
            </a:lvl3pPr>
            <a:lvl4pPr marL="1243920" indent="0">
              <a:buNone/>
              <a:defRPr sz="1500" b="1"/>
            </a:lvl4pPr>
            <a:lvl5pPr marL="1658560" indent="0">
              <a:buNone/>
              <a:defRPr sz="1500" b="1"/>
            </a:lvl5pPr>
            <a:lvl6pPr marL="2073201" indent="0">
              <a:buNone/>
              <a:defRPr sz="1500" b="1"/>
            </a:lvl6pPr>
            <a:lvl7pPr marL="2487841" indent="0">
              <a:buNone/>
              <a:defRPr sz="1500" b="1"/>
            </a:lvl7pPr>
            <a:lvl8pPr marL="2902481" indent="0">
              <a:buNone/>
              <a:defRPr sz="1500" b="1"/>
            </a:lvl8pPr>
            <a:lvl9pPr marL="3317121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40" indent="0">
              <a:buNone/>
              <a:defRPr sz="1800" b="1"/>
            </a:lvl2pPr>
            <a:lvl3pPr marL="829280" indent="0">
              <a:buNone/>
              <a:defRPr sz="1600" b="1"/>
            </a:lvl3pPr>
            <a:lvl4pPr marL="1243920" indent="0">
              <a:buNone/>
              <a:defRPr sz="1500" b="1"/>
            </a:lvl4pPr>
            <a:lvl5pPr marL="1658560" indent="0">
              <a:buNone/>
              <a:defRPr sz="1500" b="1"/>
            </a:lvl5pPr>
            <a:lvl6pPr marL="2073201" indent="0">
              <a:buNone/>
              <a:defRPr sz="1500" b="1"/>
            </a:lvl6pPr>
            <a:lvl7pPr marL="2487841" indent="0">
              <a:buNone/>
              <a:defRPr sz="1500" b="1"/>
            </a:lvl7pPr>
            <a:lvl8pPr marL="2902481" indent="0">
              <a:buNone/>
              <a:defRPr sz="1500" b="1"/>
            </a:lvl8pPr>
            <a:lvl9pPr marL="3317121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37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48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256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3" y="273631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3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640" indent="0">
              <a:buNone/>
              <a:defRPr sz="1100"/>
            </a:lvl2pPr>
            <a:lvl3pPr marL="829280" indent="0">
              <a:buNone/>
              <a:defRPr sz="900"/>
            </a:lvl3pPr>
            <a:lvl4pPr marL="1243920" indent="0">
              <a:buNone/>
              <a:defRPr sz="800"/>
            </a:lvl4pPr>
            <a:lvl5pPr marL="1658560" indent="0">
              <a:buNone/>
              <a:defRPr sz="800"/>
            </a:lvl5pPr>
            <a:lvl6pPr marL="2073201" indent="0">
              <a:buNone/>
              <a:defRPr sz="800"/>
            </a:lvl6pPr>
            <a:lvl7pPr marL="2487841" indent="0">
              <a:buNone/>
              <a:defRPr sz="800"/>
            </a:lvl7pPr>
            <a:lvl8pPr marL="2902481" indent="0">
              <a:buNone/>
              <a:defRPr sz="800"/>
            </a:lvl8pPr>
            <a:lvl9pPr marL="331712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9719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16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17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18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1AC4D-0739-984B-8047-6E97FCCB1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3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3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640" indent="0">
              <a:buNone/>
              <a:defRPr sz="2500"/>
            </a:lvl2pPr>
            <a:lvl3pPr marL="829280" indent="0">
              <a:buNone/>
              <a:defRPr sz="2200"/>
            </a:lvl3pPr>
            <a:lvl4pPr marL="1243920" indent="0">
              <a:buNone/>
              <a:defRPr sz="1800"/>
            </a:lvl4pPr>
            <a:lvl5pPr marL="1658560" indent="0">
              <a:buNone/>
              <a:defRPr sz="1800"/>
            </a:lvl5pPr>
            <a:lvl6pPr marL="2073201" indent="0">
              <a:buNone/>
              <a:defRPr sz="1800"/>
            </a:lvl6pPr>
            <a:lvl7pPr marL="2487841" indent="0">
              <a:buNone/>
              <a:defRPr sz="1800"/>
            </a:lvl7pPr>
            <a:lvl8pPr marL="2902481" indent="0">
              <a:buNone/>
              <a:defRPr sz="1800"/>
            </a:lvl8pPr>
            <a:lvl9pPr marL="3317121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3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640" indent="0">
              <a:buNone/>
              <a:defRPr sz="1100"/>
            </a:lvl2pPr>
            <a:lvl3pPr marL="829280" indent="0">
              <a:buNone/>
              <a:defRPr sz="900"/>
            </a:lvl3pPr>
            <a:lvl4pPr marL="1243920" indent="0">
              <a:buNone/>
              <a:defRPr sz="800"/>
            </a:lvl4pPr>
            <a:lvl5pPr marL="1658560" indent="0">
              <a:buNone/>
              <a:defRPr sz="800"/>
            </a:lvl5pPr>
            <a:lvl6pPr marL="2073201" indent="0">
              <a:buNone/>
              <a:defRPr sz="800"/>
            </a:lvl6pPr>
            <a:lvl7pPr marL="2487841" indent="0">
              <a:buNone/>
              <a:defRPr sz="800"/>
            </a:lvl7pPr>
            <a:lvl8pPr marL="2902481" indent="0">
              <a:buNone/>
              <a:defRPr sz="800"/>
            </a:lvl8pPr>
            <a:lvl9pPr marL="331712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1460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91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6803" y="273631"/>
            <a:ext cx="2053440" cy="584125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3" y="273631"/>
            <a:ext cx="6022080" cy="584125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80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73630"/>
            <a:ext cx="8213760" cy="112907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17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40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41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42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573B9-D3FB-C244-AADE-D7A237F16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64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65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66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1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AD54C-26E4-1149-AD66-5B964545C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88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89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90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F2A36-4459-CB41-8D36-CB03AEDA6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12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13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14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71CF5-9CC1-A442-B6F0-FFA50AAE1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36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37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38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E1DB2-E436-114C-BB6C-60A34271D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0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1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2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820EE-628E-4041-919D-2F9BDDDE3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84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85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86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21044-B7E1-0B4A-ABF7-178C34404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04802"/>
            <a:ext cx="6705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1"/>
            <a:ext cx="77724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400800"/>
            <a:ext cx="1371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fld id="{457A2924-550F-A844-B488-20E48614E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latin typeface="Helvetica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graphicFrame>
        <p:nvGraphicFramePr>
          <p:cNvPr id="102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r:id="rId14" imgW="0" imgH="0" progId="PowerPoint.Show.8">
                  <p:embed/>
                </p:oleObj>
              </mc:Choice>
              <mc:Fallback>
                <p:oleObj r:id="rId14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10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6pPr>
      <a:lvl7pPr marL="91421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7pPr>
      <a:lvl8pPr marL="137131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8pPr>
      <a:lvl9pPr marL="1828421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FF0000"/>
          </a:solidFill>
          <a:latin typeface="+mn-lt"/>
          <a:ea typeface="ＭＳ Ｐゴシック" charset="-128"/>
          <a:cs typeface="ＭＳ Ｐゴシック" charset="-128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b="1">
          <a:solidFill>
            <a:srgbClr val="000099"/>
          </a:solidFill>
          <a:latin typeface="+mn-lt"/>
          <a:ea typeface="ＭＳ Ｐゴシック" charset="-128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079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18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289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539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56480" y="6247378"/>
            <a:ext cx="2119680" cy="4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27" tIns="41464" rIns="82927" bIns="41464" anchor="ctr"/>
          <a:lstStyle/>
          <a:p>
            <a:pPr defTabSz="41464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1800" smtClean="0">
              <a:solidFill>
                <a:srgbClr val="FFFFFF"/>
              </a:solidFill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127680" y="6247378"/>
            <a:ext cx="2888640" cy="4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27" tIns="41464" rIns="82927" bIns="41464" anchor="ctr"/>
          <a:lstStyle/>
          <a:p>
            <a:pPr defTabSz="41464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1800" smtClean="0">
              <a:solidFill>
                <a:srgbClr val="FFFFFF"/>
              </a:solidFill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30"/>
            <a:ext cx="8213760" cy="112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28"/>
            <a:ext cx="8213760" cy="451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5466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</p:sldLayoutIdLst>
  <p:txStyles>
    <p:titleStyle>
      <a:lvl1pPr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marL="673790" indent="-259151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2pPr>
      <a:lvl3pPr marL="1036599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3pPr>
      <a:lvl4pPr marL="1451240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4pPr>
      <a:lvl5pPr marL="1865880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5pPr>
      <a:lvl6pPr marL="2280522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6pPr>
      <a:lvl7pPr marL="2695161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7pPr>
      <a:lvl8pPr marL="3109802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8pPr>
      <a:lvl9pPr marL="3524441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9pPr>
    </p:titleStyle>
    <p:bodyStyle>
      <a:lvl1pPr marL="310981" indent="-310981" algn="l" defTabSz="414640" rtl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790" indent="-259151" algn="l" defTabSz="414640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charset="0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36599" indent="-207320" algn="l" defTabSz="414640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51240" indent="-207320" algn="l" defTabSz="414640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1865880" indent="-207320" algn="l" defTabSz="4146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280522" indent="-207320" algn="l" defTabSz="4146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5161" indent="-207320" algn="l" defTabSz="4146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09802" indent="-207320" algn="l" defTabSz="4146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24441" indent="-207320" algn="l" defTabSz="4146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64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28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92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56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201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7841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2481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121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620688"/>
            <a:ext cx="7772400" cy="576064"/>
          </a:xfrm>
        </p:spPr>
        <p:txBody>
          <a:bodyPr/>
          <a:lstStyle/>
          <a:p>
            <a:r>
              <a:rPr lang="en-US" b="0" dirty="0">
                <a:solidFill>
                  <a:srgbClr val="0000FF"/>
                </a:solidFill>
              </a:rPr>
              <a:t>Software Update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91680" y="1340768"/>
            <a:ext cx="6400800" cy="685800"/>
          </a:xfrm>
        </p:spPr>
        <p:txBody>
          <a:bodyPr/>
          <a:lstStyle/>
          <a:p>
            <a:r>
              <a:rPr lang="en-US" b="0" dirty="0" smtClean="0">
                <a:solidFill>
                  <a:srgbClr val="0000FF"/>
                </a:solidFill>
              </a:rPr>
              <a:t> S. Margetis, KSU</a:t>
            </a: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152400" y="6581777"/>
            <a:ext cx="2121529" cy="27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omic Sans MS" charset="0"/>
              </a:rPr>
              <a:t>TC-f2f, </a:t>
            </a:r>
            <a:r>
              <a:rPr lang="en-US" sz="1200" dirty="0" smtClean="0">
                <a:latin typeface="Comic Sans MS" charset="0"/>
              </a:rPr>
              <a:t>May 18, </a:t>
            </a:r>
            <a:r>
              <a:rPr lang="en-US" sz="1200" dirty="0" smtClean="0">
                <a:latin typeface="Comic Sans MS" charset="0"/>
              </a:rPr>
              <a:t>2012, </a:t>
            </a:r>
            <a:r>
              <a:rPr lang="en-US" sz="1200" dirty="0" smtClean="0">
                <a:latin typeface="Comic Sans MS" charset="0"/>
              </a:rPr>
              <a:t>BNL</a:t>
            </a:r>
            <a:endParaRPr lang="en-US" sz="1200" dirty="0">
              <a:latin typeface="Comic Sans MS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568" y="2654928"/>
            <a:ext cx="7704856" cy="2862304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457106" indent="-457106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Brief Update – status report</a:t>
            </a:r>
          </a:p>
          <a:p>
            <a:pPr marL="457106" indent="-457106">
              <a:buFont typeface="Arial"/>
              <a:buChar char="•"/>
            </a:pPr>
            <a:endParaRPr lang="en-US" sz="200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457106" indent="-457106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Summer plans – priorities</a:t>
            </a:r>
          </a:p>
          <a:p>
            <a:pPr marL="914212" lvl="1" indent="-457106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including Simulations with Full Geometry</a:t>
            </a:r>
          </a:p>
          <a:p>
            <a:pPr marL="914212" lvl="1" indent="-457106">
              <a:buFont typeface="Arial"/>
              <a:buChar char="•"/>
            </a:pPr>
            <a:endParaRPr lang="en-US" sz="20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457106" indent="-457106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Manpower discussion</a:t>
            </a:r>
          </a:p>
          <a:p>
            <a:pPr marL="457106" indent="-457106">
              <a:buFont typeface="Arial"/>
              <a:buChar char="•"/>
            </a:pPr>
            <a:endParaRPr lang="en-US" sz="20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457106" indent="-457106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Schedule Update/Activities for next calendar year</a:t>
            </a:r>
            <a:endParaRPr lang="en-US" sz="20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 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60648"/>
            <a:ext cx="6779816" cy="563082"/>
          </a:xfrm>
        </p:spPr>
        <p:txBody>
          <a:bodyPr/>
          <a:lstStyle/>
          <a:p>
            <a:pPr algn="l"/>
            <a:r>
              <a:rPr lang="en-US" sz="2400" dirty="0">
                <a:solidFill>
                  <a:srgbClr val="000090"/>
                </a:solidFill>
                <a:latin typeface="Comic Sans MS"/>
                <a:cs typeface="Comic Sans MS"/>
              </a:rPr>
              <a:t>A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ctivities since March</a:t>
            </a:r>
            <a:endParaRPr lang="en-US" sz="24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72" y="1268760"/>
            <a:ext cx="8458200" cy="4968551"/>
          </a:xfrm>
        </p:spPr>
        <p:txBody>
          <a:bodyPr/>
          <a:lstStyle/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Survey + related work </a:t>
            </a:r>
            <a:endParaRPr lang="en-US" sz="18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HFT 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Geometry model </a:t>
            </a:r>
            <a:r>
              <a:rPr lang="en-US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update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Prototype (BUR) simulations/</a:t>
            </a:r>
            <a:r>
              <a:rPr lang="en-US" sz="18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tracking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Offline structures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Simulation environment (UPC e</a:t>
            </a:r>
            <a:r>
              <a:rPr lang="en-US" sz="1800" b="0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-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 background, </a:t>
            </a:r>
            <a:r>
              <a:rPr lang="en-US" sz="18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Pileup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)</a:t>
            </a:r>
          </a:p>
          <a:p>
            <a:pPr marL="705709" lvl="1" indent="-342900">
              <a:buFont typeface="Arial"/>
              <a:buChar char="•"/>
            </a:pPr>
            <a:endParaRPr lang="en-US" sz="18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62809" lvl="1" indent="0"/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----------------------------------------------------------------</a:t>
            </a:r>
          </a:p>
          <a:p>
            <a:pPr marL="362809" lvl="1" indent="0"/>
            <a:endParaRPr lang="en-US" sz="18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Evaluation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/Analysis </a:t>
            </a:r>
            <a:r>
              <a:rPr lang="en-US" sz="18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framework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Tests 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of new STV 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tracker, VMC environment</a:t>
            </a:r>
            <a:endParaRPr lang="en-US" sz="18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Event 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vertex </a:t>
            </a:r>
            <a:r>
              <a:rPr lang="en-US" sz="18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finders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Web docs</a:t>
            </a:r>
            <a:endParaRPr lang="en-US" sz="1800" b="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65284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332656"/>
            <a:ext cx="7488832" cy="504056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400" b="0" dirty="0" smtClean="0">
                <a:latin typeface="Comic Sans MS"/>
                <a:cs typeface="Comic Sans MS"/>
              </a:rPr>
              <a:t>Survey </a:t>
            </a:r>
            <a:r>
              <a:rPr lang="en-US" sz="2400" b="0" dirty="0" smtClean="0">
                <a:latin typeface="Comic Sans MS"/>
                <a:cs typeface="Comic Sans MS"/>
              </a:rPr>
              <a:t>progress</a:t>
            </a:r>
            <a:endParaRPr lang="en-US" sz="1800" b="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62272" y="1124744"/>
            <a:ext cx="8458200" cy="54726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>
            <a:lvl1pPr marL="342829" indent="-342829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796" indent="-28569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rgbClr val="000099"/>
                </a:solidFill>
                <a:latin typeface="+mn-lt"/>
                <a:ea typeface="ＭＳ Ｐゴシック" charset="-128"/>
              </a:defRPr>
            </a:lvl2pPr>
            <a:lvl3pPr marL="114276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99868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697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07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18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28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539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705709" lvl="1" indent="-342900">
              <a:buFont typeface="Arial"/>
              <a:buChar char="•"/>
            </a:pPr>
            <a:r>
              <a:rPr lang="en-US" b="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Survey work is on a steep slope at LBL</a:t>
            </a:r>
          </a:p>
          <a:p>
            <a:pPr marL="705709" lvl="1" indent="-342900">
              <a:buFont typeface="Arial"/>
              <a:buChar char="•"/>
            </a:pPr>
            <a:endParaRPr lang="en-US" sz="18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PXL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:</a:t>
            </a:r>
          </a:p>
          <a:p>
            <a:pPr marL="1105677" lvl="2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Single thinned chip surveyed and best fit identified, TPS (</a:t>
            </a:r>
            <a:r>
              <a:rPr lang="en-US" sz="1800" b="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Hao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)</a:t>
            </a:r>
          </a:p>
          <a:p>
            <a:pPr marL="1105677" lvl="2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3-chip ladder surveyed and </a:t>
            </a:r>
            <a:r>
              <a:rPr lang="en-US" sz="1800" b="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fiducial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 features identified (Jan, </a:t>
            </a:r>
            <a:r>
              <a:rPr lang="en-US" sz="1800" b="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Hao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)</a:t>
            </a:r>
          </a:p>
          <a:p>
            <a:pPr marL="1105677" lvl="2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CMM machine programming (Jan) </a:t>
            </a:r>
          </a:p>
          <a:p>
            <a:pPr marL="1105677" lvl="2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Procedures, Reference systems outlined</a:t>
            </a:r>
          </a:p>
          <a:p>
            <a:pPr marL="1105677" lvl="2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Hardware (Fixtures, Rotator </a:t>
            </a:r>
            <a:r>
              <a:rPr lang="en-US" sz="1800" b="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etc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) in place</a:t>
            </a:r>
          </a:p>
          <a:p>
            <a:pPr marL="1105677" lvl="2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Prototype sector in place (see photos in H.W. slides)</a:t>
            </a:r>
          </a:p>
          <a:p>
            <a:pPr marL="1105677" lvl="2" indent="-342900">
              <a:buFont typeface="Arial"/>
              <a:buChar char="•"/>
            </a:pPr>
            <a:endParaRPr lang="en-US" sz="1800" b="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dirty="0" smtClean="0">
                <a:solidFill>
                  <a:srgbClr val="0D8222"/>
                </a:solidFill>
                <a:latin typeface="Comic Sans MS"/>
                <a:cs typeface="Comic Sans MS"/>
              </a:rPr>
              <a:t>SSD</a:t>
            </a:r>
            <a:r>
              <a:rPr lang="en-US" sz="1800" b="0" dirty="0" smtClean="0">
                <a:solidFill>
                  <a:srgbClr val="0D8222"/>
                </a:solidFill>
                <a:latin typeface="Comic Sans MS"/>
                <a:cs typeface="Comic Sans MS"/>
              </a:rPr>
              <a:t>:</a:t>
            </a:r>
          </a:p>
          <a:p>
            <a:pPr marL="1105677" lvl="2" indent="-342900">
              <a:buFont typeface="Arial"/>
              <a:buChar char="•"/>
            </a:pPr>
            <a:r>
              <a:rPr lang="en-US" sz="1800" b="0" dirty="0" smtClean="0">
                <a:solidFill>
                  <a:srgbClr val="0D8222"/>
                </a:solidFill>
                <a:latin typeface="Comic Sans MS"/>
                <a:cs typeface="Comic Sans MS"/>
              </a:rPr>
              <a:t>see Jim’s report</a:t>
            </a:r>
          </a:p>
          <a:p>
            <a:pPr marL="1105677" lvl="2" indent="-342900">
              <a:buFont typeface="Arial"/>
              <a:buChar char="•"/>
            </a:pPr>
            <a:r>
              <a:rPr lang="en-US" sz="1800" b="0" dirty="0">
                <a:solidFill>
                  <a:srgbClr val="0000FF"/>
                </a:solidFill>
                <a:cs typeface="Comic Sans MS"/>
              </a:rPr>
              <a:t>Moving </a:t>
            </a:r>
            <a:r>
              <a:rPr lang="en-US" sz="1800" b="0" dirty="0" smtClean="0">
                <a:solidFill>
                  <a:srgbClr val="0000FF"/>
                </a:solidFill>
                <a:cs typeface="Comic Sans MS"/>
              </a:rPr>
              <a:t>well</a:t>
            </a:r>
            <a:endParaRPr lang="en-US" sz="1800" b="0" dirty="0" smtClean="0">
              <a:solidFill>
                <a:srgbClr val="0D8222"/>
              </a:solidFill>
              <a:latin typeface="Comic Sans MS"/>
              <a:cs typeface="Comic Sans MS"/>
            </a:endParaRPr>
          </a:p>
          <a:p>
            <a:pPr marL="1105677" lvl="2" indent="-342900">
              <a:buFont typeface="Arial"/>
              <a:buChar char="•"/>
            </a:pPr>
            <a:endParaRPr lang="en-US" sz="1800" b="0" dirty="0" smtClean="0">
              <a:solidFill>
                <a:srgbClr val="0D8222"/>
              </a:solidFill>
              <a:latin typeface="Comic Sans MS"/>
              <a:cs typeface="Comic Sans MS"/>
            </a:endParaRPr>
          </a:p>
          <a:p>
            <a:pPr marL="1105677" lvl="2" indent="-342900">
              <a:buFont typeface="Arial"/>
              <a:buChar char="•"/>
            </a:pPr>
            <a:endParaRPr lang="en-US" sz="1800" b="0" dirty="0">
              <a:solidFill>
                <a:srgbClr val="0D8222"/>
              </a:solidFill>
              <a:latin typeface="Comic Sans MS"/>
              <a:cs typeface="Comic Sans MS"/>
            </a:endParaRPr>
          </a:p>
          <a:p>
            <a:pPr marL="362809" lvl="1" indent="0">
              <a:buNone/>
            </a:pPr>
            <a:r>
              <a:rPr lang="en-US" sz="18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Yesterday we had an internal review on Survey procedures (on Drupal)</a:t>
            </a:r>
          </a:p>
        </p:txBody>
      </p:sp>
    </p:spTree>
    <p:extLst>
      <p:ext uri="{BB962C8B-B14F-4D97-AF65-F5344CB8AC3E}">
        <p14:creationId xmlns:p14="http://schemas.microsoft.com/office/powerpoint/2010/main" val="3605141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04664"/>
            <a:ext cx="7632848" cy="6048672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HFT Geometry model update</a:t>
            </a:r>
          </a:p>
          <a:p>
            <a:pPr marL="1068518" lvl="2" indent="-342900">
              <a:buFont typeface="Arial"/>
              <a:buChar char="•"/>
            </a:pPr>
            <a:endParaRPr lang="en-US" sz="14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1068518" lvl="2" indent="-342900">
              <a:buFont typeface="Arial"/>
              <a:buChar char="•"/>
            </a:pPr>
            <a:endParaRPr lang="en-US" sz="14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25650" lvl="1" indent="0">
              <a:buNone/>
            </a:pPr>
            <a:endParaRPr lang="en-US" sz="14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668550" lvl="1" indent="-342900">
              <a:buFont typeface="Arial"/>
              <a:buChar char="•"/>
            </a:pPr>
            <a:r>
              <a:rPr lang="en-US" sz="1800" b="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Flemming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 is implementing an </a:t>
            </a:r>
            <a:r>
              <a:rPr lang="en-US" sz="1800" b="0" i="1" dirty="0" smtClean="0">
                <a:solidFill>
                  <a:srgbClr val="000090"/>
                </a:solidFill>
                <a:latin typeface="Comic Sans MS"/>
                <a:cs typeface="Comic Sans MS"/>
              </a:rPr>
              <a:t>auto-code generator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 in his geometry macro (almost done)</a:t>
            </a:r>
          </a:p>
          <a:p>
            <a:pPr marL="668550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He plans to include an IST generator in it as well</a:t>
            </a:r>
            <a:endParaRPr lang="en-US" sz="18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668550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We started modeling the full HFT with the inclusion 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of the 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SSD ladders (still old design)</a:t>
            </a:r>
          </a:p>
          <a:p>
            <a:pPr marL="668550" lvl="1" indent="-342900">
              <a:buFont typeface="Arial"/>
              <a:buChar char="•"/>
            </a:pPr>
            <a:endParaRPr lang="en-US" sz="18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668550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Still to come:</a:t>
            </a:r>
          </a:p>
          <a:p>
            <a:pPr marL="1068518" lvl="2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Implement action items from the geometry review</a:t>
            </a:r>
          </a:p>
          <a:p>
            <a:pPr marL="1068518" lvl="2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Use new geometry in simulations</a:t>
            </a:r>
          </a:p>
          <a:p>
            <a:pPr marL="1525622" lvl="3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alignment tests</a:t>
            </a:r>
            <a:endParaRPr lang="en-US" sz="18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1525622" lvl="3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new environments and structures</a:t>
            </a:r>
            <a:endParaRPr lang="en-US" sz="1800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21134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32794"/>
            <a:ext cx="6705600" cy="603918"/>
          </a:xfrm>
        </p:spPr>
        <p:txBody>
          <a:bodyPr/>
          <a:lstStyle/>
          <a:p>
            <a:pPr algn="l"/>
            <a:r>
              <a:rPr lang="en-US" sz="2800" b="0" dirty="0" err="1" smtClean="0"/>
              <a:t>Misc</a:t>
            </a:r>
            <a:endParaRPr lang="en-US" sz="2800" b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2272" y="1268760"/>
            <a:ext cx="8458200" cy="4968551"/>
          </a:xfrm>
        </p:spPr>
        <p:txBody>
          <a:bodyPr/>
          <a:lstStyle/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Prototype (BUR) simulations/</a:t>
            </a:r>
            <a:r>
              <a:rPr lang="en-US" sz="18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tracking</a:t>
            </a:r>
          </a:p>
          <a:p>
            <a:pPr marL="705709" lvl="1" indent="-342900">
              <a:buFont typeface="Arial"/>
              <a:buChar char="•"/>
            </a:pPr>
            <a:endParaRPr lang="en-US" sz="1800" b="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Offline structures</a:t>
            </a:r>
          </a:p>
          <a:p>
            <a:pPr marL="705709" lvl="1" indent="-342900">
              <a:buFont typeface="Arial"/>
              <a:buChar char="•"/>
            </a:pPr>
            <a:endParaRPr lang="en-US" sz="18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Simulation environment (UPC e</a:t>
            </a:r>
            <a:r>
              <a:rPr lang="en-US" sz="1800" b="0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-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 background, </a:t>
            </a:r>
            <a:r>
              <a:rPr lang="en-US" sz="18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Pileup mechanism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)</a:t>
            </a:r>
          </a:p>
          <a:p>
            <a:pPr marL="362809" lvl="1" indent="0">
              <a:buNone/>
            </a:pPr>
            <a:endParaRPr lang="en-US" sz="1800" b="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Tests 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of new STV 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tracker, VMC environment</a:t>
            </a:r>
          </a:p>
          <a:p>
            <a:pPr marL="705709" lvl="1" indent="-342900">
              <a:buFont typeface="Arial"/>
              <a:buChar char="•"/>
            </a:pPr>
            <a:endParaRPr lang="en-US" sz="18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Event 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vertex </a:t>
            </a:r>
            <a:r>
              <a:rPr lang="en-US" sz="18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finders</a:t>
            </a:r>
          </a:p>
          <a:p>
            <a:pPr marL="705709" lvl="1" indent="-342900">
              <a:buFont typeface="Arial"/>
              <a:buChar char="•"/>
            </a:pPr>
            <a:endParaRPr lang="en-US" sz="1800" b="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Web Docs</a:t>
            </a:r>
            <a:endParaRPr lang="en-US" sz="1800" b="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66252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404664"/>
            <a:ext cx="5832648" cy="5472608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0" dirty="0" smtClean="0">
                <a:latin typeface="Comic Sans MS"/>
                <a:cs typeface="Comic Sans MS"/>
              </a:rPr>
              <a:t>Upcoming reviews</a:t>
            </a:r>
          </a:p>
          <a:p>
            <a:pPr marL="342900" indent="-342900">
              <a:buFont typeface="Arial"/>
              <a:buChar char="•"/>
            </a:pPr>
            <a:endParaRPr lang="en-US" dirty="0"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endParaRPr lang="en-US" dirty="0" smtClean="0">
              <a:latin typeface="Comic Sans MS"/>
              <a:cs typeface="Comic Sans MS"/>
            </a:endParaRPr>
          </a:p>
          <a:p>
            <a:pPr marL="742867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Survey software </a:t>
            </a:r>
            <a:r>
              <a:rPr lang="en-US" sz="18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review    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DONE</a:t>
            </a:r>
            <a:endParaRPr lang="en-US" sz="24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1142835" lvl="2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May 17 </a:t>
            </a:r>
            <a:r>
              <a:rPr lang="en-US" sz="18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2012</a:t>
            </a:r>
          </a:p>
          <a:p>
            <a:pPr marL="1142835" lvl="2" indent="-342900">
              <a:buFont typeface="Arial"/>
              <a:buChar char="•"/>
            </a:pPr>
            <a:endParaRPr lang="en-US" sz="18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742867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Alignment prototype software review</a:t>
            </a:r>
          </a:p>
          <a:p>
            <a:pPr marL="1142835" lvl="2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This Fall 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sometime</a:t>
            </a:r>
          </a:p>
          <a:p>
            <a:pPr marL="1142835" lvl="2" indent="-342900">
              <a:buFont typeface="Arial"/>
              <a:buChar char="•"/>
            </a:pPr>
            <a:endParaRPr lang="en-US" sz="1800" b="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914212" lvl="1" indent="-457106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OPA software presentation</a:t>
            </a:r>
          </a:p>
          <a:p>
            <a:pPr marL="1314180" lvl="2" indent="-457106">
              <a:buFont typeface="Arial"/>
              <a:buChar char="•"/>
            </a:pPr>
            <a:r>
              <a:rPr lang="en-US" sz="1600" b="0" dirty="0" smtClean="0">
                <a:solidFill>
                  <a:srgbClr val="0000FF"/>
                </a:solidFill>
                <a:cs typeface="Comic Sans MS"/>
              </a:rPr>
              <a:t>General Update</a:t>
            </a:r>
          </a:p>
          <a:p>
            <a:pPr marL="1314180" lvl="2" indent="-457106">
              <a:buFont typeface="Arial"/>
              <a:buChar char="•"/>
            </a:pPr>
            <a:r>
              <a:rPr lang="en-US" sz="1600" b="0" dirty="0" smtClean="0">
                <a:solidFill>
                  <a:srgbClr val="0000FF"/>
                </a:solidFill>
                <a:cs typeface="Comic Sans MS"/>
              </a:rPr>
              <a:t>Manpower update</a:t>
            </a:r>
          </a:p>
          <a:p>
            <a:pPr marL="1314180" lvl="2" indent="-457106">
              <a:buFont typeface="Arial"/>
              <a:buChar char="•"/>
            </a:pPr>
            <a:r>
              <a:rPr lang="en-US" sz="1600" b="0" dirty="0" smtClean="0">
                <a:solidFill>
                  <a:srgbClr val="0000FF"/>
                </a:solidFill>
                <a:cs typeface="Comic Sans MS"/>
              </a:rPr>
              <a:t>Schedule </a:t>
            </a:r>
            <a:r>
              <a:rPr lang="en-US" sz="1600" b="0" dirty="0">
                <a:solidFill>
                  <a:srgbClr val="0000FF"/>
                </a:solidFill>
                <a:cs typeface="Comic Sans MS"/>
              </a:rPr>
              <a:t>Update/Activities for next calendar year</a:t>
            </a:r>
          </a:p>
          <a:p>
            <a:pPr marL="742867" lvl="1" indent="-342900">
              <a:buFont typeface="Arial"/>
              <a:buChar char="•"/>
            </a:pPr>
            <a:endParaRPr lang="en-US" sz="1800" b="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266884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ejaVu Sans"/>
      </a:majorFont>
      <a:minorFont>
        <a:latin typeface="Arial"/>
        <a:ea typeface="ＭＳ Ｐゴシック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DejaVu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10595</TotalTime>
  <Words>382</Words>
  <Application>Microsoft Macintosh PowerPoint</Application>
  <PresentationFormat>On-screen Show (4:3)</PresentationFormat>
  <Paragraphs>81</Paragraphs>
  <Slides>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Blank Presentation</vt:lpstr>
      <vt:lpstr>Office Theme</vt:lpstr>
      <vt:lpstr>PowerPoint.Show.8</vt:lpstr>
      <vt:lpstr>Software Update </vt:lpstr>
      <vt:lpstr>Activities since March</vt:lpstr>
      <vt:lpstr>PowerPoint Presentation</vt:lpstr>
      <vt:lpstr>PowerPoint Presentation</vt:lpstr>
      <vt:lpstr>Misc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HFT Project Overview</dc:title>
  <dc:subject/>
  <dc:creator>HG HGR</dc:creator>
  <cp:keywords/>
  <dc:description/>
  <cp:lastModifiedBy>Spyridon Margetis</cp:lastModifiedBy>
  <cp:revision>315</cp:revision>
  <cp:lastPrinted>2012-03-13T21:30:30Z</cp:lastPrinted>
  <dcterms:created xsi:type="dcterms:W3CDTF">2010-12-08T17:11:25Z</dcterms:created>
  <dcterms:modified xsi:type="dcterms:W3CDTF">2012-05-18T18:23:48Z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74911593</vt:i4>
  </property>
  <property fmtid="{D5CDD505-2E9C-101B-9397-08002B2CF9AE}" pid="3" name="_EmailSubject">
    <vt:lpwstr/>
  </property>
  <property fmtid="{D5CDD505-2E9C-101B-9397-08002B2CF9AE}" pid="4" name="_AuthorEmail">
    <vt:lpwstr>HHWieman@lbl.gov</vt:lpwstr>
  </property>
  <property fmtid="{D5CDD505-2E9C-101B-9397-08002B2CF9AE}" pid="5" name="_AuthorEmailDisplayName">
    <vt:lpwstr>Howard Wieman</vt:lpwstr>
  </property>
  <property fmtid="{D5CDD505-2E9C-101B-9397-08002B2CF9AE}" pid="6" name="_ReviewingToolsShownOnce">
    <vt:lpwstr/>
  </property>
</Properties>
</file>