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Lst>
  <p:notesMasterIdLst>
    <p:notesMasterId r:id="rId38"/>
  </p:notesMasterIdLst>
  <p:sldIdLst>
    <p:sldId id="322" r:id="rId3"/>
    <p:sldId id="258" r:id="rId4"/>
    <p:sldId id="281" r:id="rId5"/>
    <p:sldId id="348" r:id="rId6"/>
    <p:sldId id="361" r:id="rId7"/>
    <p:sldId id="333" r:id="rId8"/>
    <p:sldId id="325" r:id="rId9"/>
    <p:sldId id="320" r:id="rId10"/>
    <p:sldId id="282" r:id="rId11"/>
    <p:sldId id="315" r:id="rId12"/>
    <p:sldId id="269" r:id="rId13"/>
    <p:sldId id="272" r:id="rId14"/>
    <p:sldId id="290" r:id="rId15"/>
    <p:sldId id="296" r:id="rId16"/>
    <p:sldId id="334" r:id="rId17"/>
    <p:sldId id="372" r:id="rId18"/>
    <p:sldId id="277" r:id="rId19"/>
    <p:sldId id="370" r:id="rId20"/>
    <p:sldId id="376" r:id="rId21"/>
    <p:sldId id="321" r:id="rId22"/>
    <p:sldId id="288" r:id="rId23"/>
    <p:sldId id="308" r:id="rId24"/>
    <p:sldId id="316" r:id="rId25"/>
    <p:sldId id="301" r:id="rId26"/>
    <p:sldId id="304" r:id="rId27"/>
    <p:sldId id="319" r:id="rId28"/>
    <p:sldId id="317" r:id="rId29"/>
    <p:sldId id="365" r:id="rId30"/>
    <p:sldId id="329" r:id="rId31"/>
    <p:sldId id="362" r:id="rId32"/>
    <p:sldId id="363" r:id="rId33"/>
    <p:sldId id="364" r:id="rId34"/>
    <p:sldId id="368" r:id="rId35"/>
    <p:sldId id="375" r:id="rId36"/>
    <p:sldId id="374" r:id="rId37"/>
  </p:sldIdLst>
  <p:sldSz cx="9144000" cy="6858000" type="screen4x3"/>
  <p:notesSz cx="8686800" cy="6400800"/>
  <p:defaultTextStyle>
    <a:defPPr>
      <a:defRPr lang="en-US"/>
    </a:defPPr>
    <a:lvl1pPr algn="l" rtl="0" fontAlgn="base">
      <a:spcBef>
        <a:spcPct val="0"/>
      </a:spcBef>
      <a:spcAft>
        <a:spcPct val="0"/>
      </a:spcAft>
      <a:defRPr i="1" kern="1200">
        <a:solidFill>
          <a:schemeClr val="tx2"/>
        </a:solidFill>
        <a:latin typeface="Arial" charset="0"/>
        <a:ea typeface="+mn-ea"/>
        <a:cs typeface="Arial" charset="0"/>
      </a:defRPr>
    </a:lvl1pPr>
    <a:lvl2pPr marL="457200" algn="l" rtl="0" fontAlgn="base">
      <a:spcBef>
        <a:spcPct val="0"/>
      </a:spcBef>
      <a:spcAft>
        <a:spcPct val="0"/>
      </a:spcAft>
      <a:defRPr i="1" kern="1200">
        <a:solidFill>
          <a:schemeClr val="tx2"/>
        </a:solidFill>
        <a:latin typeface="Arial" charset="0"/>
        <a:ea typeface="+mn-ea"/>
        <a:cs typeface="Arial" charset="0"/>
      </a:defRPr>
    </a:lvl2pPr>
    <a:lvl3pPr marL="914400" algn="l" rtl="0" fontAlgn="base">
      <a:spcBef>
        <a:spcPct val="0"/>
      </a:spcBef>
      <a:spcAft>
        <a:spcPct val="0"/>
      </a:spcAft>
      <a:defRPr i="1" kern="1200">
        <a:solidFill>
          <a:schemeClr val="tx2"/>
        </a:solidFill>
        <a:latin typeface="Arial" charset="0"/>
        <a:ea typeface="+mn-ea"/>
        <a:cs typeface="Arial" charset="0"/>
      </a:defRPr>
    </a:lvl3pPr>
    <a:lvl4pPr marL="1371600" algn="l" rtl="0" fontAlgn="base">
      <a:spcBef>
        <a:spcPct val="0"/>
      </a:spcBef>
      <a:spcAft>
        <a:spcPct val="0"/>
      </a:spcAft>
      <a:defRPr i="1" kern="1200">
        <a:solidFill>
          <a:schemeClr val="tx2"/>
        </a:solidFill>
        <a:latin typeface="Arial" charset="0"/>
        <a:ea typeface="+mn-ea"/>
        <a:cs typeface="Arial" charset="0"/>
      </a:defRPr>
    </a:lvl4pPr>
    <a:lvl5pPr marL="1828800" algn="l" rtl="0" fontAlgn="base">
      <a:spcBef>
        <a:spcPct val="0"/>
      </a:spcBef>
      <a:spcAft>
        <a:spcPct val="0"/>
      </a:spcAft>
      <a:defRPr i="1" kern="1200">
        <a:solidFill>
          <a:schemeClr val="tx2"/>
        </a:solidFill>
        <a:latin typeface="Arial" charset="0"/>
        <a:ea typeface="+mn-ea"/>
        <a:cs typeface="Arial" charset="0"/>
      </a:defRPr>
    </a:lvl5pPr>
    <a:lvl6pPr marL="2286000" algn="l" defTabSz="914400" rtl="0" eaLnBrk="1" latinLnBrk="0" hangingPunct="1">
      <a:defRPr i="1" kern="1200">
        <a:solidFill>
          <a:schemeClr val="tx2"/>
        </a:solidFill>
        <a:latin typeface="Arial" charset="0"/>
        <a:ea typeface="+mn-ea"/>
        <a:cs typeface="Arial" charset="0"/>
      </a:defRPr>
    </a:lvl6pPr>
    <a:lvl7pPr marL="2743200" algn="l" defTabSz="914400" rtl="0" eaLnBrk="1" latinLnBrk="0" hangingPunct="1">
      <a:defRPr i="1" kern="1200">
        <a:solidFill>
          <a:schemeClr val="tx2"/>
        </a:solidFill>
        <a:latin typeface="Arial" charset="0"/>
        <a:ea typeface="+mn-ea"/>
        <a:cs typeface="Arial" charset="0"/>
      </a:defRPr>
    </a:lvl7pPr>
    <a:lvl8pPr marL="3200400" algn="l" defTabSz="914400" rtl="0" eaLnBrk="1" latinLnBrk="0" hangingPunct="1">
      <a:defRPr i="1" kern="1200">
        <a:solidFill>
          <a:schemeClr val="tx2"/>
        </a:solidFill>
        <a:latin typeface="Arial" charset="0"/>
        <a:ea typeface="+mn-ea"/>
        <a:cs typeface="Arial" charset="0"/>
      </a:defRPr>
    </a:lvl8pPr>
    <a:lvl9pPr marL="3657600" algn="l" defTabSz="914400" rtl="0" eaLnBrk="1" latinLnBrk="0" hangingPunct="1">
      <a:defRPr i="1" kern="1200">
        <a:solidFill>
          <a:schemeClr val="tx2"/>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00"/>
    <a:srgbClr val="0066FF"/>
    <a:srgbClr val="009900"/>
    <a:srgbClr val="FF7C80"/>
    <a:srgbClr val="33CC33"/>
    <a:srgbClr val="FF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67" autoAdjust="0"/>
    <p:restoredTop sz="94660"/>
  </p:normalViewPr>
  <p:slideViewPr>
    <p:cSldViewPr>
      <p:cViewPr>
        <p:scale>
          <a:sx n="90" d="100"/>
          <a:sy n="90" d="100"/>
        </p:scale>
        <p:origin x="-416" y="-3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763963" cy="320675"/>
          </a:xfrm>
          <a:prstGeom prst="rect">
            <a:avLst/>
          </a:prstGeom>
          <a:noFill/>
          <a:ln>
            <a:noFill/>
          </a:ln>
          <a:effectLst/>
          <a:extLst/>
        </p:spPr>
        <p:txBody>
          <a:bodyPr vert="horz" wrap="square" lIns="80978" tIns="40490" rIns="80978" bIns="40490" numCol="1" anchor="t" anchorCtr="0" compatLnSpc="1">
            <a:prstTxWarp prst="textNoShape">
              <a:avLst/>
            </a:prstTxWarp>
          </a:bodyPr>
          <a:lstStyle>
            <a:lvl1pPr defTabSz="811213">
              <a:lnSpc>
                <a:spcPct val="100000"/>
              </a:lnSpc>
              <a:buClrTx/>
              <a:buSzTx/>
              <a:buFontTx/>
              <a:buNone/>
              <a:defRPr sz="1000" i="0">
                <a:solidFill>
                  <a:schemeClr val="tx1"/>
                </a:solidFill>
                <a:latin typeface="Arial" pitchFamily="34" charset="0"/>
                <a:cs typeface="Arial" pitchFamily="34" charset="0"/>
              </a:defRPr>
            </a:lvl1pPr>
          </a:lstStyle>
          <a:p>
            <a:pPr>
              <a:defRPr/>
            </a:pPr>
            <a:endParaRPr lang="en-US" altLang="fr-FR"/>
          </a:p>
        </p:txBody>
      </p:sp>
      <p:sp>
        <p:nvSpPr>
          <p:cNvPr id="5123" name="Rectangle 3"/>
          <p:cNvSpPr>
            <a:spLocks noGrp="1" noChangeArrowheads="1"/>
          </p:cNvSpPr>
          <p:nvPr>
            <p:ph type="dt" idx="1"/>
          </p:nvPr>
        </p:nvSpPr>
        <p:spPr bwMode="auto">
          <a:xfrm>
            <a:off x="4918075" y="0"/>
            <a:ext cx="3767138" cy="320675"/>
          </a:xfrm>
          <a:prstGeom prst="rect">
            <a:avLst/>
          </a:prstGeom>
          <a:noFill/>
          <a:ln>
            <a:noFill/>
          </a:ln>
          <a:effectLst/>
          <a:extLst/>
        </p:spPr>
        <p:txBody>
          <a:bodyPr vert="horz" wrap="square" lIns="80978" tIns="40490" rIns="80978" bIns="40490" numCol="1" anchor="t" anchorCtr="0" compatLnSpc="1">
            <a:prstTxWarp prst="textNoShape">
              <a:avLst/>
            </a:prstTxWarp>
          </a:bodyPr>
          <a:lstStyle>
            <a:lvl1pPr algn="r" defTabSz="811213">
              <a:lnSpc>
                <a:spcPct val="100000"/>
              </a:lnSpc>
              <a:buClrTx/>
              <a:buSzTx/>
              <a:buFontTx/>
              <a:buNone/>
              <a:defRPr sz="1000" i="0">
                <a:solidFill>
                  <a:schemeClr val="tx1"/>
                </a:solidFill>
                <a:latin typeface="Arial" pitchFamily="34" charset="0"/>
                <a:cs typeface="Arial" pitchFamily="34" charset="0"/>
              </a:defRPr>
            </a:lvl1pPr>
          </a:lstStyle>
          <a:p>
            <a:pPr>
              <a:defRPr/>
            </a:pPr>
            <a:endParaRPr lang="en-US" altLang="fr-FR"/>
          </a:p>
        </p:txBody>
      </p:sp>
      <p:sp>
        <p:nvSpPr>
          <p:cNvPr id="25604" name="Rectangle 4"/>
          <p:cNvSpPr>
            <a:spLocks noGrp="1" noRot="1" noChangeAspect="1" noChangeArrowheads="1" noTextEdit="1"/>
          </p:cNvSpPr>
          <p:nvPr>
            <p:ph type="sldImg" idx="2"/>
          </p:nvPr>
        </p:nvSpPr>
        <p:spPr bwMode="auto">
          <a:xfrm>
            <a:off x="2743200" y="479425"/>
            <a:ext cx="3200400" cy="24003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869950" y="3041650"/>
            <a:ext cx="6946900" cy="2879725"/>
          </a:xfrm>
          <a:prstGeom prst="rect">
            <a:avLst/>
          </a:prstGeom>
          <a:noFill/>
          <a:ln>
            <a:noFill/>
          </a:ln>
          <a:effectLst/>
          <a:extLst/>
        </p:spPr>
        <p:txBody>
          <a:bodyPr vert="horz" wrap="square" lIns="80978" tIns="40490" rIns="80978" bIns="40490" numCol="1" anchor="t" anchorCtr="0" compatLnSpc="1">
            <a:prstTxWarp prst="textNoShape">
              <a:avLst/>
            </a:prstTxWarp>
          </a:bodyPr>
          <a:lstStyle/>
          <a:p>
            <a:pPr lvl="0"/>
            <a:r>
              <a:rPr lang="en-US" altLang="fr-FR" noProof="0" smtClean="0"/>
              <a:t>Click to edit Master text styles</a:t>
            </a:r>
          </a:p>
          <a:p>
            <a:pPr lvl="1"/>
            <a:r>
              <a:rPr lang="en-US" altLang="fr-FR" noProof="0" smtClean="0"/>
              <a:t>Second level</a:t>
            </a:r>
          </a:p>
          <a:p>
            <a:pPr lvl="2"/>
            <a:r>
              <a:rPr lang="en-US" altLang="fr-FR" noProof="0" smtClean="0"/>
              <a:t>Third level</a:t>
            </a:r>
          </a:p>
          <a:p>
            <a:pPr lvl="3"/>
            <a:r>
              <a:rPr lang="en-US" altLang="fr-FR" noProof="0" smtClean="0"/>
              <a:t>Fourth level</a:t>
            </a:r>
          </a:p>
          <a:p>
            <a:pPr lvl="4"/>
            <a:r>
              <a:rPr lang="en-US" altLang="fr-FR" noProof="0" smtClean="0"/>
              <a:t>Fifth level</a:t>
            </a:r>
          </a:p>
        </p:txBody>
      </p:sp>
      <p:sp>
        <p:nvSpPr>
          <p:cNvPr id="5126" name="Rectangle 6"/>
          <p:cNvSpPr>
            <a:spLocks noGrp="1" noChangeArrowheads="1"/>
          </p:cNvSpPr>
          <p:nvPr>
            <p:ph type="ftr" sz="quarter" idx="4"/>
          </p:nvPr>
        </p:nvSpPr>
        <p:spPr bwMode="auto">
          <a:xfrm>
            <a:off x="0" y="6080125"/>
            <a:ext cx="3763963" cy="319088"/>
          </a:xfrm>
          <a:prstGeom prst="rect">
            <a:avLst/>
          </a:prstGeom>
          <a:noFill/>
          <a:ln>
            <a:noFill/>
          </a:ln>
          <a:effectLst/>
          <a:extLst/>
        </p:spPr>
        <p:txBody>
          <a:bodyPr vert="horz" wrap="square" lIns="80978" tIns="40490" rIns="80978" bIns="40490" numCol="1" anchor="b" anchorCtr="0" compatLnSpc="1">
            <a:prstTxWarp prst="textNoShape">
              <a:avLst/>
            </a:prstTxWarp>
          </a:bodyPr>
          <a:lstStyle>
            <a:lvl1pPr defTabSz="811213">
              <a:lnSpc>
                <a:spcPct val="100000"/>
              </a:lnSpc>
              <a:buClrTx/>
              <a:buSzTx/>
              <a:buFontTx/>
              <a:buNone/>
              <a:defRPr sz="1000" i="0">
                <a:solidFill>
                  <a:schemeClr val="tx1"/>
                </a:solidFill>
                <a:latin typeface="Arial" pitchFamily="34" charset="0"/>
                <a:cs typeface="Arial" pitchFamily="34" charset="0"/>
              </a:defRPr>
            </a:lvl1pPr>
          </a:lstStyle>
          <a:p>
            <a:pPr>
              <a:defRPr/>
            </a:pPr>
            <a:endParaRPr lang="en-US" altLang="fr-FR"/>
          </a:p>
        </p:txBody>
      </p:sp>
      <p:sp>
        <p:nvSpPr>
          <p:cNvPr id="5127" name="Rectangle 7"/>
          <p:cNvSpPr>
            <a:spLocks noGrp="1" noChangeArrowheads="1"/>
          </p:cNvSpPr>
          <p:nvPr>
            <p:ph type="sldNum" sz="quarter" idx="5"/>
          </p:nvPr>
        </p:nvSpPr>
        <p:spPr bwMode="auto">
          <a:xfrm>
            <a:off x="4918075" y="6080125"/>
            <a:ext cx="3767138" cy="319088"/>
          </a:xfrm>
          <a:prstGeom prst="rect">
            <a:avLst/>
          </a:prstGeom>
          <a:noFill/>
          <a:ln>
            <a:noFill/>
          </a:ln>
          <a:effectLst/>
          <a:extLst/>
        </p:spPr>
        <p:txBody>
          <a:bodyPr vert="horz" wrap="square" lIns="80978" tIns="40490" rIns="80978" bIns="40490" numCol="1" anchor="b" anchorCtr="0" compatLnSpc="1">
            <a:prstTxWarp prst="textNoShape">
              <a:avLst/>
            </a:prstTxWarp>
          </a:bodyPr>
          <a:lstStyle>
            <a:lvl1pPr algn="r" defTabSz="811213">
              <a:lnSpc>
                <a:spcPct val="100000"/>
              </a:lnSpc>
              <a:buClrTx/>
              <a:buSzTx/>
              <a:buFontTx/>
              <a:buNone/>
              <a:defRPr sz="1000" i="0">
                <a:solidFill>
                  <a:schemeClr val="tx1"/>
                </a:solidFill>
                <a:latin typeface="Arial" pitchFamily="34" charset="0"/>
                <a:cs typeface="Arial" pitchFamily="34" charset="0"/>
              </a:defRPr>
            </a:lvl1pPr>
          </a:lstStyle>
          <a:p>
            <a:pPr>
              <a:defRPr/>
            </a:pPr>
            <a:fld id="{C3B0FE36-298D-4949-9528-6E89376172D2}" type="slidenum">
              <a:rPr lang="en-US" altLang="fr-FR"/>
              <a:pPr>
                <a:defRPr/>
              </a:pPr>
              <a:t>‹#›</a:t>
            </a:fld>
            <a:endParaRPr lang="en-US" altLang="fr-FR"/>
          </a:p>
        </p:txBody>
      </p:sp>
    </p:spTree>
    <p:extLst>
      <p:ext uri="{BB962C8B-B14F-4D97-AF65-F5344CB8AC3E}">
        <p14:creationId xmlns:p14="http://schemas.microsoft.com/office/powerpoint/2010/main" val="2958607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p:spPr>
        <p:txBody>
          <a:bodyPr lIns="80973" tIns="40486" rIns="80973" bIns="40486"/>
          <a:lstStyle/>
          <a:p>
            <a:endParaRPr lang="fr-FR" altLang="fr-FR"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miter lim="800000"/>
            <a:headEnd/>
            <a:tailEnd/>
          </a:ln>
        </p:spPr>
        <p:txBody>
          <a:bodyPr/>
          <a:lstStyle/>
          <a:p>
            <a:pPr defTabSz="914400"/>
            <a:fld id="{9C55DD6E-18C9-4DDC-9E9A-16448FB2AF1C}" type="slidenum">
              <a:rPr lang="en-US" altLang="fr-FR" sz="1200" smtClean="0">
                <a:latin typeface="Arial" charset="0"/>
                <a:cs typeface="Arial" charset="0"/>
              </a:rPr>
              <a:pPr defTabSz="914400"/>
              <a:t>2</a:t>
            </a:fld>
            <a:endParaRPr lang="en-US" altLang="fr-FR" sz="1200" smtClean="0">
              <a:latin typeface="Arial" charset="0"/>
              <a:cs typeface="Arial"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p:spPr>
        <p:txBody>
          <a:bodyPr lIns="80973" tIns="40486" rIns="80973" bIns="40486"/>
          <a:lstStyle/>
          <a:p>
            <a:pPr eaLnBrk="1" hangingPunct="1"/>
            <a:endParaRPr lang="fr-FR" altLang="fr-FR"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miter lim="800000"/>
            <a:headEnd/>
            <a:tailEnd/>
          </a:ln>
        </p:spPr>
        <p:txBody>
          <a:bodyPr/>
          <a:lstStyle/>
          <a:p>
            <a:pPr defTabSz="914400"/>
            <a:fld id="{80DB64D3-BDD6-40A1-A248-E94BB34727C7}" type="slidenum">
              <a:rPr lang="en-US" altLang="fr-FR" sz="1200" smtClean="0">
                <a:latin typeface="Arial" charset="0"/>
                <a:cs typeface="Arial" charset="0"/>
              </a:rPr>
              <a:pPr defTabSz="914400"/>
              <a:t>3</a:t>
            </a:fld>
            <a:endParaRPr lang="en-US" altLang="fr-FR" sz="1200" smtClean="0">
              <a:latin typeface="Arial" charset="0"/>
              <a:cs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p:spPr>
        <p:txBody>
          <a:bodyPr lIns="80973" tIns="40486" rIns="80973" bIns="40486"/>
          <a:lstStyle/>
          <a:p>
            <a:pPr eaLnBrk="1" hangingPunct="1"/>
            <a:endParaRPr lang="fr-FR" altLang="fr-FR"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ce réservé de l'image des diapositives 1"/>
          <p:cNvSpPr>
            <a:spLocks noGrp="1" noRot="1" noChangeAspect="1" noTextEdit="1"/>
          </p:cNvSpPr>
          <p:nvPr>
            <p:ph type="sldImg"/>
          </p:nvPr>
        </p:nvSpPr>
        <p:spPr>
          <a:ln/>
        </p:spPr>
      </p:sp>
      <p:sp>
        <p:nvSpPr>
          <p:cNvPr id="39938" name="Espace réservé des commentaires 2"/>
          <p:cNvSpPr>
            <a:spLocks noGrp="1"/>
          </p:cNvSpPr>
          <p:nvPr>
            <p:ph type="body" idx="1"/>
          </p:nvPr>
        </p:nvSpPr>
        <p:spPr>
          <a:noFill/>
        </p:spPr>
        <p:txBody>
          <a:bodyPr/>
          <a:lstStyle/>
          <a:p>
            <a:endParaRPr lang="fr-FR" altLang="fr-FR" smtClean="0">
              <a:latin typeface="Arial" charset="0"/>
              <a:cs typeface="Arial" charset="0"/>
            </a:endParaRPr>
          </a:p>
        </p:txBody>
      </p:sp>
      <p:sp>
        <p:nvSpPr>
          <p:cNvPr id="39939" name="Espace réservé du numéro de diapositive 3"/>
          <p:cNvSpPr>
            <a:spLocks noGrp="1"/>
          </p:cNvSpPr>
          <p:nvPr>
            <p:ph type="sldNum" sz="quarter" idx="5"/>
          </p:nvPr>
        </p:nvSpPr>
        <p:spPr>
          <a:noFill/>
          <a:ln>
            <a:miter lim="800000"/>
            <a:headEnd/>
            <a:tailEnd/>
          </a:ln>
        </p:spPr>
        <p:txBody>
          <a:bodyPr/>
          <a:lstStyle/>
          <a:p>
            <a:fld id="{E0C96FA1-BF86-409B-A481-A030C5E83FF3}" type="slidenum">
              <a:rPr lang="en-US" altLang="fr-FR" smtClean="0">
                <a:latin typeface="Arial" charset="0"/>
                <a:cs typeface="Arial" charset="0"/>
              </a:rPr>
              <a:pPr/>
              <a:t>10</a:t>
            </a:fld>
            <a:endParaRPr lang="en-US" altLang="fr-FR"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miter lim="800000"/>
            <a:headEnd/>
            <a:tailEnd/>
          </a:ln>
        </p:spPr>
        <p:txBody>
          <a:bodyPr/>
          <a:lstStyle/>
          <a:p>
            <a:pPr defTabSz="914400"/>
            <a:fld id="{27608347-944C-4F58-94B4-6380272E6BB3}" type="slidenum">
              <a:rPr lang="en-US" altLang="fr-FR" sz="1200" smtClean="0">
                <a:latin typeface="Arial" charset="0"/>
                <a:cs typeface="Arial" charset="0"/>
              </a:rPr>
              <a:pPr defTabSz="914400"/>
              <a:t>12</a:t>
            </a:fld>
            <a:endParaRPr lang="en-US" altLang="fr-FR" sz="1200" smtClean="0">
              <a:latin typeface="Arial" charset="0"/>
              <a:cs typeface="Arial" charset="0"/>
            </a:endParaRPr>
          </a:p>
        </p:txBody>
      </p:sp>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lIns="80973" tIns="40486" rIns="80973" bIns="40486"/>
          <a:lstStyle/>
          <a:p>
            <a:pPr eaLnBrk="1" hangingPunct="1">
              <a:spcBef>
                <a:spcPct val="0"/>
              </a:spcBef>
            </a:pPr>
            <a:endParaRPr lang="en-US" altLang="fr-FR" smtClean="0">
              <a:latin typeface="Arial" charset="0"/>
              <a:ea typeface="ヒラギノ角ゴ Pro W3"/>
              <a:cs typeface="ヒラギノ角ゴ Pro W3"/>
            </a:endParaRPr>
          </a:p>
        </p:txBody>
      </p:sp>
      <p:sp>
        <p:nvSpPr>
          <p:cNvPr id="43012" name="Slide Number Placeholder 3"/>
          <p:cNvSpPr txBox="1">
            <a:spLocks noGrp="1"/>
          </p:cNvSpPr>
          <p:nvPr/>
        </p:nvSpPr>
        <p:spPr bwMode="auto">
          <a:xfrm>
            <a:off x="4918075" y="6080125"/>
            <a:ext cx="3767138" cy="319088"/>
          </a:xfrm>
          <a:prstGeom prst="rect">
            <a:avLst/>
          </a:prstGeom>
          <a:noFill/>
          <a:ln w="9525">
            <a:noFill/>
            <a:miter lim="800000"/>
            <a:headEnd/>
            <a:tailEnd/>
          </a:ln>
        </p:spPr>
        <p:txBody>
          <a:bodyPr lIns="80973" tIns="40486" rIns="80973" bIns="40486" anchor="b"/>
          <a:lstStyle/>
          <a:p>
            <a:pPr algn="r" eaLnBrk="0" hangingPunct="0"/>
            <a:fld id="{0F3899AD-7EDA-40AA-9FF6-2E3AD72BE50C}" type="slidenum">
              <a:rPr lang="en-US" altLang="fr-FR" sz="1200" i="0">
                <a:solidFill>
                  <a:schemeClr val="tx1"/>
                </a:solidFill>
                <a:ea typeface="ヒラギノ角ゴ Pro W3"/>
                <a:cs typeface="ヒラギノ角ゴ Pro W3"/>
              </a:rPr>
              <a:pPr algn="r" eaLnBrk="0" hangingPunct="0"/>
              <a:t>12</a:t>
            </a:fld>
            <a:endParaRPr lang="en-US" altLang="fr-FR" sz="1200" i="0">
              <a:solidFill>
                <a:schemeClr val="tx1"/>
              </a:solidFill>
              <a:ea typeface="ヒラギノ角ゴ Pro W3"/>
              <a:cs typeface="ヒラギノ角ゴ Pro W3"/>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ce réservé de l'image des diapositives 1"/>
          <p:cNvSpPr>
            <a:spLocks noGrp="1" noRot="1" noChangeAspect="1" noTextEdit="1"/>
          </p:cNvSpPr>
          <p:nvPr>
            <p:ph type="sldImg"/>
          </p:nvPr>
        </p:nvSpPr>
        <p:spPr>
          <a:ln/>
        </p:spPr>
      </p:sp>
      <p:sp>
        <p:nvSpPr>
          <p:cNvPr id="57346" name="Espace réservé des commentaires 2"/>
          <p:cNvSpPr>
            <a:spLocks noGrp="1"/>
          </p:cNvSpPr>
          <p:nvPr>
            <p:ph type="body" idx="1"/>
          </p:nvPr>
        </p:nvSpPr>
        <p:spPr>
          <a:noFill/>
        </p:spPr>
        <p:txBody>
          <a:bodyPr/>
          <a:lstStyle/>
          <a:p>
            <a:pPr eaLnBrk="1" hangingPunct="1"/>
            <a:endParaRPr lang="fr-FR" altLang="fr-FR" smtClean="0">
              <a:latin typeface="Arial" charset="0"/>
              <a:cs typeface="Arial" charset="0"/>
            </a:endParaRPr>
          </a:p>
        </p:txBody>
      </p:sp>
      <p:sp>
        <p:nvSpPr>
          <p:cNvPr id="57347" name="Espace réservé du numéro de diapositive 3"/>
          <p:cNvSpPr>
            <a:spLocks noGrp="1"/>
          </p:cNvSpPr>
          <p:nvPr>
            <p:ph type="sldNum" sz="quarter" idx="5"/>
          </p:nvPr>
        </p:nvSpPr>
        <p:spPr>
          <a:noFill/>
          <a:ln>
            <a:miter lim="800000"/>
            <a:headEnd/>
            <a:tailEnd/>
          </a:ln>
        </p:spPr>
        <p:txBody>
          <a:bodyPr/>
          <a:lstStyle/>
          <a:p>
            <a:pPr defTabSz="914400"/>
            <a:fld id="{7FF6F1DB-304D-4E8E-AB20-242DE525DE9A}" type="slidenum">
              <a:rPr lang="en-US" altLang="fr-FR" sz="1200" smtClean="0">
                <a:latin typeface="Arial" charset="0"/>
                <a:cs typeface="Arial" charset="0"/>
              </a:rPr>
              <a:pPr defTabSz="914400"/>
              <a:t>25</a:t>
            </a:fld>
            <a:endParaRPr lang="en-US" altLang="fr-FR" sz="1200"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e l'image des diapositives 1"/>
          <p:cNvSpPr>
            <a:spLocks noGrp="1" noRot="1" noChangeAspect="1" noTextEdit="1"/>
          </p:cNvSpPr>
          <p:nvPr>
            <p:ph type="sldImg"/>
          </p:nvPr>
        </p:nvSpPr>
        <p:spPr>
          <a:ln/>
        </p:spPr>
      </p:sp>
      <p:sp>
        <p:nvSpPr>
          <p:cNvPr id="59394" name="Espace réservé des commentaires 2"/>
          <p:cNvSpPr>
            <a:spLocks noGrp="1"/>
          </p:cNvSpPr>
          <p:nvPr>
            <p:ph type="body" idx="1"/>
          </p:nvPr>
        </p:nvSpPr>
        <p:spPr>
          <a:noFill/>
        </p:spPr>
        <p:txBody>
          <a:bodyPr/>
          <a:lstStyle/>
          <a:p>
            <a:endParaRPr lang="fr-FR" altLang="fr-FR" smtClean="0">
              <a:latin typeface="Arial" charset="0"/>
              <a:cs typeface="Arial" charset="0"/>
            </a:endParaRPr>
          </a:p>
        </p:txBody>
      </p:sp>
      <p:sp>
        <p:nvSpPr>
          <p:cNvPr id="59395" name="Espace réservé du numéro de diapositive 3"/>
          <p:cNvSpPr>
            <a:spLocks noGrp="1"/>
          </p:cNvSpPr>
          <p:nvPr>
            <p:ph type="sldNum" sz="quarter" idx="5"/>
          </p:nvPr>
        </p:nvSpPr>
        <p:spPr>
          <a:noFill/>
          <a:ln>
            <a:miter lim="800000"/>
            <a:headEnd/>
            <a:tailEnd/>
          </a:ln>
        </p:spPr>
        <p:txBody>
          <a:bodyPr/>
          <a:lstStyle/>
          <a:p>
            <a:fld id="{DD87FABB-8174-4BB4-826B-5EBE25C1E65E}" type="slidenum">
              <a:rPr lang="en-US" altLang="fr-FR" smtClean="0">
                <a:latin typeface="Arial" charset="0"/>
                <a:cs typeface="Arial" charset="0"/>
              </a:rPr>
              <a:pPr/>
              <a:t>26</a:t>
            </a:fld>
            <a:endParaRPr lang="en-US" altLang="fr-FR"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304800"/>
            <a:ext cx="2286000" cy="5821363"/>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0" y="304800"/>
            <a:ext cx="6705600" cy="582136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5"/>
          <p:cNvSpPr>
            <a:spLocks noGrp="1" noChangeArrowheads="1"/>
          </p:cNvSpPr>
          <p:nvPr>
            <p:ph type="dt" sz="quarter"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dt" sz="quarter"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5"/>
          <p:cNvSpPr>
            <a:spLocks noGrp="1" noChangeArrowheads="1"/>
          </p:cNvSpPr>
          <p:nvPr>
            <p:ph type="dt" sz="quarter"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dt" sz="quarter"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5"/>
          <p:cNvSpPr>
            <a:spLocks noGrp="1" noChangeArrowheads="1"/>
          </p:cNvSpPr>
          <p:nvPr>
            <p:ph type="dt" sz="quarter"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5"/>
          <p:cNvSpPr>
            <a:spLocks noGrp="1" noChangeArrowheads="1"/>
          </p:cNvSpPr>
          <p:nvPr>
            <p:ph type="dt" sz="quarter"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quarter"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5"/>
          <p:cNvSpPr>
            <a:spLocks noGrp="1" noChangeArrowheads="1"/>
          </p:cNvSpPr>
          <p:nvPr>
            <p:ph type="dt" sz="quarter"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5"/>
          <p:cNvSpPr>
            <a:spLocks noGrp="1" noChangeArrowheads="1"/>
          </p:cNvSpPr>
          <p:nvPr>
            <p:ph type="dt" sz="quarter"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dt" sz="quarter"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219200"/>
            <a:ext cx="2057400" cy="4906963"/>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219200"/>
            <a:ext cx="6019800" cy="4906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dt" sz="quarter"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eg"/><Relationship Id="rId1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4.jpeg"/><Relationship Id="rId15" Type="http://schemas.openxmlformats.org/officeDocument/2006/relationships/image" Target="../media/image5.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341313" cy="6858000"/>
          </a:xfrm>
          <a:prstGeom prst="rect">
            <a:avLst/>
          </a:prstGeom>
          <a:solidFill>
            <a:srgbClr val="C0C0C0"/>
          </a:solidFill>
          <a:ln>
            <a:noFill/>
          </a:ln>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buClr>
                <a:schemeClr val="hlink"/>
              </a:buClr>
              <a:buFont typeface="Wingdings" pitchFamily="2" charset="2"/>
              <a:buChar char="Ø"/>
              <a:defRPr/>
            </a:pPr>
            <a:endParaRPr lang="fr-FR" altLang="fr-FR" sz="1400" i="0" smtClean="0"/>
          </a:p>
        </p:txBody>
      </p:sp>
      <p:sp>
        <p:nvSpPr>
          <p:cNvPr id="2051" name="Freeform 3"/>
          <p:cNvSpPr>
            <a:spLocks/>
          </p:cNvSpPr>
          <p:nvPr/>
        </p:nvSpPr>
        <p:spPr bwMode="auto">
          <a:xfrm>
            <a:off x="0" y="0"/>
            <a:ext cx="2735263" cy="1238250"/>
          </a:xfrm>
          <a:custGeom>
            <a:avLst/>
            <a:gdLst>
              <a:gd name="T0" fmla="*/ 2147483647 w 1728"/>
              <a:gd name="T1" fmla="*/ 0 h 735"/>
              <a:gd name="T2" fmla="*/ 2147483647 w 1728"/>
              <a:gd name="T3" fmla="*/ 1362332758 h 735"/>
              <a:gd name="T4" fmla="*/ 952126372 w 1728"/>
              <a:gd name="T5" fmla="*/ 1368008492 h 735"/>
              <a:gd name="T6" fmla="*/ 886980259 w 1728"/>
              <a:gd name="T7" fmla="*/ 1362332758 h 735"/>
              <a:gd name="T8" fmla="*/ 771722481 w 1728"/>
              <a:gd name="T9" fmla="*/ 1387876087 h 735"/>
              <a:gd name="T10" fmla="*/ 616376005 w 1728"/>
              <a:gd name="T11" fmla="*/ 1507079971 h 735"/>
              <a:gd name="T12" fmla="*/ 516152676 w 1728"/>
              <a:gd name="T13" fmla="*/ 1694401084 h 735"/>
              <a:gd name="T14" fmla="*/ 481073878 w 1728"/>
              <a:gd name="T15" fmla="*/ 1890236639 h 735"/>
              <a:gd name="T16" fmla="*/ 481073878 w 1728"/>
              <a:gd name="T17" fmla="*/ 2086072194 h 735"/>
              <a:gd name="T18" fmla="*/ 0 w 1728"/>
              <a:gd name="T19" fmla="*/ 2086072194 h 735"/>
              <a:gd name="T20" fmla="*/ 0 w 1728"/>
              <a:gd name="T21" fmla="*/ 1362332758 h 735"/>
              <a:gd name="T22" fmla="*/ 0 w 1728"/>
              <a:gd name="T23" fmla="*/ 0 h 735"/>
              <a:gd name="T24" fmla="*/ 2147483647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rgbClr val="C0C0C0"/>
          </a:solidFill>
          <a:ln>
            <a:noFill/>
          </a:ln>
          <a:extLst/>
        </p:spPr>
        <p:txBody>
          <a:bodyPr wrap="none"/>
          <a:lstStyle/>
          <a:p>
            <a:pPr>
              <a:lnSpc>
                <a:spcPct val="80000"/>
              </a:lnSpc>
              <a:buClr>
                <a:schemeClr val="tx1"/>
              </a:buClr>
              <a:buSzPct val="75000"/>
              <a:buFont typeface="Wingdings" pitchFamily="2" charset="2"/>
              <a:buNone/>
              <a:defRPr/>
            </a:pPr>
            <a:endParaRPr lang="fr-FR">
              <a:latin typeface="Arial" pitchFamily="34" charset="0"/>
              <a:cs typeface="Arial" pitchFamily="34" charset="0"/>
            </a:endParaRPr>
          </a:p>
        </p:txBody>
      </p:sp>
      <p:sp>
        <p:nvSpPr>
          <p:cNvPr id="4100" name="Rectangle 4"/>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buFontTx/>
              <a:buNone/>
              <a:defRPr sz="1400" i="0">
                <a:solidFill>
                  <a:schemeClr val="tx1"/>
                </a:solidFill>
                <a:latin typeface="+mn-lt"/>
                <a:cs typeface="+mn-cs"/>
              </a:defRPr>
            </a:lvl1pPr>
          </a:lstStyle>
          <a:p>
            <a:pPr>
              <a:defRPr/>
            </a:pPr>
            <a:endParaRPr lang="en-US"/>
          </a:p>
        </p:txBody>
      </p:sp>
      <p:sp>
        <p:nvSpPr>
          <p:cNvPr id="4101" name="Rectangle 5"/>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i="0">
                <a:solidFill>
                  <a:schemeClr val="tx1"/>
                </a:solidFill>
                <a:latin typeface="+mn-lt"/>
                <a:cs typeface="+mn-cs"/>
              </a:defRPr>
            </a:lvl1pPr>
          </a:lstStyle>
          <a:p>
            <a:pPr>
              <a:defRPr/>
            </a:pPr>
            <a:endParaRPr lang="en-US"/>
          </a:p>
        </p:txBody>
      </p:sp>
      <p:sp>
        <p:nvSpPr>
          <p:cNvPr id="2054" name="Rectangle 6"/>
          <p:cNvSpPr>
            <a:spLocks noChangeArrowheads="1"/>
          </p:cNvSpPr>
          <p:nvPr/>
        </p:nvSpPr>
        <p:spPr bwMode="auto">
          <a:xfrm>
            <a:off x="1331913" y="0"/>
            <a:ext cx="7812087" cy="809625"/>
          </a:xfrm>
          <a:prstGeom prst="rect">
            <a:avLst/>
          </a:prstGeom>
          <a:gradFill rotWithShape="1">
            <a:gsLst>
              <a:gs pos="0">
                <a:srgbClr val="C0C0C0"/>
              </a:gs>
              <a:gs pos="100000">
                <a:srgbClr val="FFFFFF"/>
              </a:gs>
            </a:gsLst>
            <a:lin ang="0" scaled="1"/>
          </a:gradFill>
          <a:ln>
            <a:noFill/>
          </a:ln>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buClr>
                <a:schemeClr val="hlink"/>
              </a:buClr>
              <a:buFont typeface="Wingdings" pitchFamily="2" charset="2"/>
              <a:buChar char="Ø"/>
              <a:defRPr/>
            </a:pPr>
            <a:endParaRPr lang="fr-FR" altLang="fr-FR" sz="1400" i="0" smtClean="0"/>
          </a:p>
        </p:txBody>
      </p:sp>
      <p:sp>
        <p:nvSpPr>
          <p:cNvPr id="4103" name="Text Box 7"/>
          <p:cNvSpPr txBox="1">
            <a:spLocks noChangeArrowheads="1"/>
          </p:cNvSpPr>
          <p:nvPr/>
        </p:nvSpPr>
        <p:spPr bwMode="auto">
          <a:xfrm>
            <a:off x="0" y="0"/>
            <a:ext cx="5867400" cy="244475"/>
          </a:xfrm>
          <a:prstGeom prst="rect">
            <a:avLst/>
          </a:prstGeom>
          <a:noFill/>
          <a:ln w="9525">
            <a:noFill/>
            <a:miter lim="800000"/>
            <a:headEnd/>
            <a:tailEnd/>
          </a:ln>
          <a:effectLst/>
        </p:spPr>
        <p:txBody>
          <a:bodyPr>
            <a:spAutoFit/>
          </a:bodyPr>
          <a:lstStyle/>
          <a:p>
            <a:pPr>
              <a:spcBef>
                <a:spcPct val="50000"/>
              </a:spcBef>
              <a:defRPr/>
            </a:pPr>
            <a:r>
              <a:rPr lang="en-US" altLang="fr-FR" sz="1000" b="1" i="0">
                <a:solidFill>
                  <a:schemeClr val="tx1"/>
                </a:solidFill>
              </a:rPr>
              <a:t>Michal Szelezniak    </a:t>
            </a:r>
            <a:r>
              <a:rPr lang="fr-FR" altLang="fr-FR" sz="1000" b="1" i="0">
                <a:solidFill>
                  <a:schemeClr val="tx1"/>
                </a:solidFill>
              </a:rPr>
              <a:t>Vertex 2014</a:t>
            </a:r>
            <a:r>
              <a:rPr lang="en-US" altLang="fr-FR" sz="1000" b="1" i="0">
                <a:solidFill>
                  <a:schemeClr val="tx1"/>
                </a:solidFill>
              </a:rPr>
              <a:t>, </a:t>
            </a:r>
            <a:r>
              <a:rPr lang="fr-FR" altLang="fr-FR" sz="1000" b="1" i="0">
                <a:solidFill>
                  <a:schemeClr val="tx1"/>
                </a:solidFill>
              </a:rPr>
              <a:t>15-19</a:t>
            </a:r>
            <a:r>
              <a:rPr lang="en-US" altLang="fr-FR" sz="1000" b="1" i="0">
                <a:solidFill>
                  <a:schemeClr val="tx1"/>
                </a:solidFill>
              </a:rPr>
              <a:t> September 2014, Macha </a:t>
            </a:r>
            <a:r>
              <a:rPr lang="fr-FR" altLang="fr-FR" sz="1000" b="1" i="0">
                <a:solidFill>
                  <a:schemeClr val="tx1"/>
                </a:solidFill>
              </a:rPr>
              <a:t>Lake, The Czech Republic</a:t>
            </a:r>
            <a:endParaRPr lang="en-US" altLang="fr-FR" sz="1000" b="1" i="0">
              <a:solidFill>
                <a:schemeClr val="tx1"/>
              </a:solidFill>
            </a:endParaRPr>
          </a:p>
        </p:txBody>
      </p:sp>
      <p:sp>
        <p:nvSpPr>
          <p:cNvPr id="1032" name="AutoShape 8"/>
          <p:cNvSpPr>
            <a:spLocks noGrp="1" noChangeArrowheads="1"/>
          </p:cNvSpPr>
          <p:nvPr>
            <p:ph type="title"/>
          </p:nvPr>
        </p:nvSpPr>
        <p:spPr bwMode="auto">
          <a:xfrm>
            <a:off x="0" y="304800"/>
            <a:ext cx="9144000" cy="503238"/>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en-US" altLang="fr-FR" smtClean="0"/>
              <a:t>Cliquez pour modifier le style du titre</a:t>
            </a:r>
          </a:p>
        </p:txBody>
      </p:sp>
      <p:sp>
        <p:nvSpPr>
          <p:cNvPr id="2057" name="Rectangle 9"/>
          <p:cNvSpPr>
            <a:spLocks noChangeArrowheads="1"/>
          </p:cNvSpPr>
          <p:nvPr/>
        </p:nvSpPr>
        <p:spPr bwMode="auto">
          <a:xfrm>
            <a:off x="533400" y="6369050"/>
            <a:ext cx="585788" cy="488950"/>
          </a:xfrm>
          <a:prstGeom prst="rect">
            <a:avLst/>
          </a:prstGeom>
          <a:noFill/>
          <a:ln>
            <a:noFill/>
          </a:ln>
          <a:extLst/>
        </p:spPr>
        <p:txBody>
          <a:bodyPr anchor="b" anchorCtr="1"/>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A9122BD4-CFC8-4C2A-B8C4-44AD4610F46E}" type="slidenum">
              <a:rPr lang="en-US" altLang="fr-FR" sz="1600" b="1" i="0" smtClean="0">
                <a:solidFill>
                  <a:schemeClr val="bg1"/>
                </a:solidFill>
              </a:rPr>
              <a:pPr eaLnBrk="1" hangingPunct="1">
                <a:defRPr/>
              </a:pPr>
              <a:t>‹#›</a:t>
            </a:fld>
            <a:endParaRPr lang="en-US" altLang="fr-FR" sz="1600" b="1" i="0" smtClean="0">
              <a:solidFill>
                <a:schemeClr val="bg1"/>
              </a:solidFill>
            </a:endParaRPr>
          </a:p>
        </p:txBody>
      </p:sp>
      <p:sp>
        <p:nvSpPr>
          <p:cNvPr id="2058" name="Rectangle 10"/>
          <p:cNvSpPr>
            <a:spLocks noChangeArrowheads="1"/>
          </p:cNvSpPr>
          <p:nvPr/>
        </p:nvSpPr>
        <p:spPr bwMode="auto">
          <a:xfrm>
            <a:off x="-52388" y="6521450"/>
            <a:ext cx="433388" cy="336550"/>
          </a:xfrm>
          <a:prstGeom prst="rect">
            <a:avLst/>
          </a:prstGeom>
          <a:noFill/>
          <a:ln>
            <a:noFill/>
          </a:ln>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fld id="{D7888759-D5E1-4CE6-AC6F-92DEBFD9CE3D}" type="slidenum">
              <a:rPr lang="en-US" altLang="fr-FR" sz="1600" b="1" i="0" smtClean="0"/>
              <a:pPr algn="ctr" eaLnBrk="1" hangingPunct="1">
                <a:defRPr/>
              </a:pPr>
              <a:t>‹#›</a:t>
            </a:fld>
            <a:endParaRPr lang="en-US" altLang="fr-FR" sz="1600" b="1" i="0" smtClean="0"/>
          </a:p>
        </p:txBody>
      </p:sp>
      <p:sp>
        <p:nvSpPr>
          <p:cNvPr id="1035" name="Rectangle 11"/>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p:txBody>
      </p:sp>
      <p:sp>
        <p:nvSpPr>
          <p:cNvPr id="4108" name="AutoShape 12"/>
          <p:cNvSpPr>
            <a:spLocks noChangeArrowheads="1"/>
          </p:cNvSpPr>
          <p:nvPr/>
        </p:nvSpPr>
        <p:spPr bwMode="auto">
          <a:xfrm>
            <a:off x="0" y="260350"/>
            <a:ext cx="9144000" cy="90488"/>
          </a:xfrm>
          <a:prstGeom prst="roundRect">
            <a:avLst>
              <a:gd name="adj" fmla="val 0"/>
            </a:avLst>
          </a:prstGeom>
          <a:gradFill rotWithShape="1">
            <a:gsLst>
              <a:gs pos="0">
                <a:schemeClr val="tx1"/>
              </a:gs>
              <a:gs pos="100000">
                <a:schemeClr val="tx1">
                  <a:gamma/>
                  <a:tint val="0"/>
                  <a:invGamma/>
                </a:schemeClr>
              </a:gs>
            </a:gsLst>
            <a:lin ang="0" scaled="1"/>
          </a:gradFill>
          <a:ln w="9525">
            <a:noFill/>
            <a:round/>
            <a:headEnd/>
            <a:tailEnd/>
          </a:ln>
          <a:effectLst/>
        </p:spPr>
        <p:txBody>
          <a:bodyPr wrap="none" anchor="ctr"/>
          <a:lstStyle/>
          <a:p>
            <a:pPr algn="r">
              <a:spcBef>
                <a:spcPct val="50000"/>
              </a:spcBef>
              <a:buClr>
                <a:schemeClr val="hlink"/>
              </a:buClr>
              <a:buFont typeface="Wingdings" pitchFamily="2" charset="2"/>
              <a:buChar char="Ø"/>
              <a:defRPr/>
            </a:pPr>
            <a:endParaRPr lang="en-US" sz="1400" i="0">
              <a:solidFill>
                <a:schemeClr val="tx1"/>
              </a:solidFill>
              <a:cs typeface="+mn-cs"/>
            </a:endParaRPr>
          </a:p>
        </p:txBody>
      </p:sp>
      <p:pic>
        <p:nvPicPr>
          <p:cNvPr id="1037" name="Picture 14" descr="sm3"/>
          <p:cNvPicPr>
            <a:picLocks noChangeAspect="1" noChangeArrowheads="1"/>
          </p:cNvPicPr>
          <p:nvPr userDrawn="1"/>
        </p:nvPicPr>
        <p:blipFill>
          <a:blip r:embed="rId13"/>
          <a:srcRect/>
          <a:stretch>
            <a:fillRect/>
          </a:stretch>
        </p:blipFill>
        <p:spPr bwMode="auto">
          <a:xfrm>
            <a:off x="7391400" y="0"/>
            <a:ext cx="762000" cy="461963"/>
          </a:xfrm>
          <a:prstGeom prst="rect">
            <a:avLst/>
          </a:prstGeom>
          <a:noFill/>
          <a:ln w="9525">
            <a:noFill/>
            <a:miter lim="800000"/>
            <a:headEnd/>
            <a:tailEnd/>
          </a:ln>
        </p:spPr>
      </p:pic>
      <p:pic>
        <p:nvPicPr>
          <p:cNvPr id="1038" name="Picture 15" descr="logo-IPHC-ppt"/>
          <p:cNvPicPr>
            <a:picLocks noChangeAspect="1" noChangeArrowheads="1"/>
          </p:cNvPicPr>
          <p:nvPr userDrawn="1"/>
        </p:nvPicPr>
        <p:blipFill>
          <a:blip r:embed="rId14"/>
          <a:srcRect/>
          <a:stretch>
            <a:fillRect/>
          </a:stretch>
        </p:blipFill>
        <p:spPr bwMode="auto">
          <a:xfrm>
            <a:off x="6705600" y="0"/>
            <a:ext cx="609600" cy="417513"/>
          </a:xfrm>
          <a:prstGeom prst="rect">
            <a:avLst/>
          </a:prstGeom>
          <a:noFill/>
          <a:ln w="9525">
            <a:noFill/>
            <a:miter lim="800000"/>
            <a:headEnd/>
            <a:tailEnd/>
          </a:ln>
        </p:spPr>
      </p:pic>
      <p:grpSp>
        <p:nvGrpSpPr>
          <p:cNvPr id="1039" name="Group 28"/>
          <p:cNvGrpSpPr>
            <a:grpSpLocks/>
          </p:cNvGrpSpPr>
          <p:nvPr userDrawn="1"/>
        </p:nvGrpSpPr>
        <p:grpSpPr bwMode="auto">
          <a:xfrm>
            <a:off x="8229600" y="0"/>
            <a:ext cx="914400" cy="357188"/>
            <a:chOff x="4320" y="720"/>
            <a:chExt cx="576" cy="225"/>
          </a:xfrm>
        </p:grpSpPr>
        <p:sp>
          <p:nvSpPr>
            <p:cNvPr id="17" name="5-Point Star 16"/>
            <p:cNvSpPr/>
            <p:nvPr userDrawn="1"/>
          </p:nvSpPr>
          <p:spPr>
            <a:xfrm>
              <a:off x="4320" y="720"/>
              <a:ext cx="233" cy="225"/>
            </a:xfrm>
            <a:prstGeom prst="star5">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i="0"/>
            </a:p>
          </p:txBody>
        </p:sp>
        <p:sp>
          <p:nvSpPr>
            <p:cNvPr id="18" name="TextBox 26"/>
            <p:cNvSpPr txBox="1">
              <a:spLocks noChangeArrowheads="1"/>
            </p:cNvSpPr>
            <p:nvPr userDrawn="1"/>
          </p:nvSpPr>
          <p:spPr bwMode="auto">
            <a:xfrm>
              <a:off x="4371" y="760"/>
              <a:ext cx="525" cy="173"/>
            </a:xfrm>
            <a:prstGeom prst="rect">
              <a:avLst/>
            </a:prstGeom>
            <a:noFill/>
            <a:ln w="9525">
              <a:noFill/>
              <a:miter lim="800000"/>
              <a:headEnd/>
              <a:tailEnd/>
            </a:ln>
          </p:spPr>
          <p:txBody>
            <a:bodyPr lIns="45720" rIns="0">
              <a:spAutoFit/>
            </a:bodyPr>
            <a:lstStyle/>
            <a:p>
              <a:pPr>
                <a:defRPr/>
              </a:pPr>
              <a:r>
                <a:rPr lang="en-US" sz="1200" b="1">
                  <a:solidFill>
                    <a:srgbClr val="0000FF"/>
                  </a:solidFill>
                  <a:ea typeface="ヒラギノ角ゴ Pro W3"/>
                  <a:cs typeface="ヒラギノ角ゴ Pro W3"/>
                </a:rPr>
                <a:t>STAR HFT</a:t>
              </a:r>
            </a:p>
          </p:txBody>
        </p:sp>
      </p:grpSp>
      <p:pic>
        <p:nvPicPr>
          <p:cNvPr id="1040" name="Picture 4" descr="SC-Banner-CMYK-whitethumb[1]"/>
          <p:cNvPicPr>
            <a:picLocks noChangeAspect="1" noChangeArrowheads="1"/>
          </p:cNvPicPr>
          <p:nvPr userDrawn="1"/>
        </p:nvPicPr>
        <p:blipFill>
          <a:blip r:embed="rId15"/>
          <a:srcRect/>
          <a:stretch>
            <a:fillRect/>
          </a:stretch>
        </p:blipFill>
        <p:spPr bwMode="auto">
          <a:xfrm>
            <a:off x="8305800" y="381000"/>
            <a:ext cx="838200"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0" fontAlgn="base" hangingPunct="0">
        <a:lnSpc>
          <a:spcPct val="90000"/>
        </a:lnSpc>
        <a:spcBef>
          <a:spcPct val="0"/>
        </a:spcBef>
        <a:spcAft>
          <a:spcPct val="0"/>
        </a:spcAft>
        <a:defRPr sz="2800" b="1">
          <a:solidFill>
            <a:schemeClr val="tx1"/>
          </a:solidFill>
          <a:latin typeface="+mj-lt"/>
          <a:ea typeface="+mj-ea"/>
          <a:cs typeface="+mj-cs"/>
        </a:defRPr>
      </a:lvl1pPr>
      <a:lvl2pPr algn="l" rtl="0" eaLnBrk="0" fontAlgn="base" hangingPunct="0">
        <a:lnSpc>
          <a:spcPct val="90000"/>
        </a:lnSpc>
        <a:spcBef>
          <a:spcPct val="0"/>
        </a:spcBef>
        <a:spcAft>
          <a:spcPct val="0"/>
        </a:spcAft>
        <a:defRPr sz="2800" b="1">
          <a:solidFill>
            <a:schemeClr val="tx1"/>
          </a:solidFill>
          <a:latin typeface="Comic Sans MS" pitchFamily="66" charset="0"/>
          <a:cs typeface="Arial" pitchFamily="34" charset="0"/>
        </a:defRPr>
      </a:lvl2pPr>
      <a:lvl3pPr algn="l" rtl="0" eaLnBrk="0" fontAlgn="base" hangingPunct="0">
        <a:lnSpc>
          <a:spcPct val="90000"/>
        </a:lnSpc>
        <a:spcBef>
          <a:spcPct val="0"/>
        </a:spcBef>
        <a:spcAft>
          <a:spcPct val="0"/>
        </a:spcAft>
        <a:defRPr sz="2800" b="1">
          <a:solidFill>
            <a:schemeClr val="tx1"/>
          </a:solidFill>
          <a:latin typeface="Comic Sans MS" pitchFamily="66" charset="0"/>
          <a:cs typeface="Arial" pitchFamily="34" charset="0"/>
        </a:defRPr>
      </a:lvl3pPr>
      <a:lvl4pPr algn="l" rtl="0" eaLnBrk="0" fontAlgn="base" hangingPunct="0">
        <a:lnSpc>
          <a:spcPct val="90000"/>
        </a:lnSpc>
        <a:spcBef>
          <a:spcPct val="0"/>
        </a:spcBef>
        <a:spcAft>
          <a:spcPct val="0"/>
        </a:spcAft>
        <a:defRPr sz="2800" b="1">
          <a:solidFill>
            <a:schemeClr val="tx1"/>
          </a:solidFill>
          <a:latin typeface="Comic Sans MS" pitchFamily="66" charset="0"/>
          <a:cs typeface="Arial" pitchFamily="34" charset="0"/>
        </a:defRPr>
      </a:lvl4pPr>
      <a:lvl5pPr algn="l" rtl="0" eaLnBrk="0" fontAlgn="base" hangingPunct="0">
        <a:lnSpc>
          <a:spcPct val="90000"/>
        </a:lnSpc>
        <a:spcBef>
          <a:spcPct val="0"/>
        </a:spcBef>
        <a:spcAft>
          <a:spcPct val="0"/>
        </a:spcAft>
        <a:defRPr sz="2800" b="1">
          <a:solidFill>
            <a:schemeClr val="tx1"/>
          </a:solidFill>
          <a:latin typeface="Comic Sans MS" pitchFamily="66" charset="0"/>
          <a:cs typeface="Arial" pitchFamily="34" charset="0"/>
        </a:defRPr>
      </a:lvl5pPr>
      <a:lvl6pPr marL="457200" algn="l" rtl="0" fontAlgn="base">
        <a:lnSpc>
          <a:spcPct val="90000"/>
        </a:lnSpc>
        <a:spcBef>
          <a:spcPct val="0"/>
        </a:spcBef>
        <a:spcAft>
          <a:spcPct val="0"/>
        </a:spcAft>
        <a:defRPr sz="2800" b="1">
          <a:solidFill>
            <a:schemeClr val="tx1"/>
          </a:solidFill>
          <a:latin typeface="Comic Sans MS" pitchFamily="66" charset="0"/>
          <a:cs typeface="Arial" pitchFamily="34" charset="0"/>
        </a:defRPr>
      </a:lvl6pPr>
      <a:lvl7pPr marL="914400" algn="l" rtl="0" fontAlgn="base">
        <a:lnSpc>
          <a:spcPct val="90000"/>
        </a:lnSpc>
        <a:spcBef>
          <a:spcPct val="0"/>
        </a:spcBef>
        <a:spcAft>
          <a:spcPct val="0"/>
        </a:spcAft>
        <a:defRPr sz="2800" b="1">
          <a:solidFill>
            <a:schemeClr val="tx1"/>
          </a:solidFill>
          <a:latin typeface="Comic Sans MS" pitchFamily="66" charset="0"/>
          <a:cs typeface="Arial" pitchFamily="34" charset="0"/>
        </a:defRPr>
      </a:lvl7pPr>
      <a:lvl8pPr marL="1371600" algn="l" rtl="0" fontAlgn="base">
        <a:lnSpc>
          <a:spcPct val="90000"/>
        </a:lnSpc>
        <a:spcBef>
          <a:spcPct val="0"/>
        </a:spcBef>
        <a:spcAft>
          <a:spcPct val="0"/>
        </a:spcAft>
        <a:defRPr sz="2800" b="1">
          <a:solidFill>
            <a:schemeClr val="tx1"/>
          </a:solidFill>
          <a:latin typeface="Comic Sans MS" pitchFamily="66" charset="0"/>
          <a:cs typeface="Arial" pitchFamily="34" charset="0"/>
        </a:defRPr>
      </a:lvl8pPr>
      <a:lvl9pPr marL="1828800" algn="l" rtl="0" fontAlgn="base">
        <a:lnSpc>
          <a:spcPct val="90000"/>
        </a:lnSpc>
        <a:spcBef>
          <a:spcPct val="0"/>
        </a:spcBef>
        <a:spcAft>
          <a:spcPct val="0"/>
        </a:spcAft>
        <a:defRPr sz="2800" b="1">
          <a:solidFill>
            <a:schemeClr val="tx1"/>
          </a:solidFill>
          <a:latin typeface="Comic Sans MS" pitchFamily="66" charset="0"/>
          <a:cs typeface="Arial"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0"/>
            <a:ext cx="4572000" cy="6858000"/>
          </a:xfrm>
          <a:prstGeom prst="rect">
            <a:avLst/>
          </a:prstGeom>
          <a:solidFill>
            <a:srgbClr val="C0C0C0"/>
          </a:solidFill>
          <a:ln w="9525">
            <a:noFill/>
            <a:miter lim="800000"/>
            <a:headEnd/>
            <a:tailEnd/>
          </a:ln>
          <a:effectLst/>
        </p:spPr>
        <p:txBody>
          <a:bodyPr wrap="none" anchor="ctr"/>
          <a:lstStyle/>
          <a:p>
            <a:pPr algn="ctr">
              <a:defRPr/>
            </a:pPr>
            <a:endParaRPr kumimoji="1" lang="en-US" sz="2400" i="0">
              <a:solidFill>
                <a:schemeClr val="tx1"/>
              </a:solidFill>
              <a:latin typeface="Times New Roman" pitchFamily="18" charset="0"/>
              <a:cs typeface="+mn-cs"/>
            </a:endParaRPr>
          </a:p>
        </p:txBody>
      </p:sp>
      <p:sp>
        <p:nvSpPr>
          <p:cNvPr id="15" name="AutoShape 3"/>
          <p:cNvSpPr>
            <a:spLocks noChangeArrowheads="1"/>
          </p:cNvSpPr>
          <p:nvPr/>
        </p:nvSpPr>
        <p:spPr bwMode="white">
          <a:xfrm>
            <a:off x="566738" y="458788"/>
            <a:ext cx="5181600" cy="19050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sz="2400" i="0">
              <a:solidFill>
                <a:schemeClr val="tx1"/>
              </a:solidFill>
              <a:latin typeface="Times New Roman" pitchFamily="18" charset="0"/>
              <a:cs typeface="+mn-cs"/>
            </a:endParaRPr>
          </a:p>
        </p:txBody>
      </p:sp>
      <p:pic>
        <p:nvPicPr>
          <p:cNvPr id="13316" name="Picture 14" descr="sm3"/>
          <p:cNvPicPr>
            <a:picLocks noChangeAspect="1" noChangeArrowheads="1"/>
          </p:cNvPicPr>
          <p:nvPr userDrawn="1"/>
        </p:nvPicPr>
        <p:blipFill>
          <a:blip r:embed="rId13"/>
          <a:srcRect/>
          <a:stretch>
            <a:fillRect/>
          </a:stretch>
        </p:blipFill>
        <p:spPr bwMode="auto">
          <a:xfrm>
            <a:off x="6172200" y="152400"/>
            <a:ext cx="914400" cy="554038"/>
          </a:xfrm>
          <a:prstGeom prst="rect">
            <a:avLst/>
          </a:prstGeom>
          <a:noFill/>
          <a:ln w="9525">
            <a:noFill/>
            <a:miter lim="800000"/>
            <a:headEnd/>
            <a:tailEnd/>
          </a:ln>
        </p:spPr>
      </p:pic>
      <p:sp>
        <p:nvSpPr>
          <p:cNvPr id="13317" name="AutoShape 8"/>
          <p:cNvSpPr>
            <a:spLocks noGrp="1" noChangeArrowheads="1"/>
          </p:cNvSpPr>
          <p:nvPr>
            <p:ph type="title"/>
          </p:nvPr>
        </p:nvSpPr>
        <p:spPr bwMode="auto">
          <a:xfrm>
            <a:off x="762000" y="1219200"/>
            <a:ext cx="7162800" cy="503238"/>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en-US" altLang="fr-FR" smtClean="0"/>
              <a:t>Cliquez pour modifier le style du titre</a:t>
            </a:r>
          </a:p>
        </p:txBody>
      </p:sp>
      <p:sp>
        <p:nvSpPr>
          <p:cNvPr id="17" name="Rectangle 5"/>
          <p:cNvSpPr>
            <a:spLocks noGrp="1" noChangeArrowheads="1"/>
          </p:cNvSpPr>
          <p:nvPr>
            <p:ph type="dt" sz="quarter" idx="2"/>
          </p:nvPr>
        </p:nvSpPr>
        <p:spPr bwMode="auto">
          <a:xfrm>
            <a:off x="2438400" y="6248400"/>
            <a:ext cx="2130425" cy="474663"/>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lnSpc>
                <a:spcPct val="100000"/>
              </a:lnSpc>
              <a:buClrTx/>
              <a:buSzTx/>
              <a:buFontTx/>
              <a:buNone/>
              <a:defRPr sz="1400" i="0">
                <a:solidFill>
                  <a:schemeClr val="bg1"/>
                </a:solidFill>
                <a:latin typeface="+mn-lt"/>
                <a:cs typeface="+mn-cs"/>
              </a:defRPr>
            </a:lvl1pPr>
          </a:lstStyle>
          <a:p>
            <a:pPr>
              <a:defRPr/>
            </a:pPr>
            <a:endParaRPr lang="en-US"/>
          </a:p>
        </p:txBody>
      </p:sp>
      <p:sp>
        <p:nvSpPr>
          <p:cNvPr id="18" name="Rectangle 6"/>
          <p:cNvSpPr>
            <a:spLocks noGrp="1" noChangeArrowheads="1"/>
          </p:cNvSpPr>
          <p:nvPr>
            <p:ph type="ftr" sz="quarter" idx="3"/>
          </p:nvPr>
        </p:nvSpPr>
        <p:spPr bwMode="auto">
          <a:xfrm>
            <a:off x="5791200" y="6248400"/>
            <a:ext cx="2897188" cy="474663"/>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lnSpc>
                <a:spcPct val="100000"/>
              </a:lnSpc>
              <a:buClrTx/>
              <a:buSzTx/>
              <a:buFontTx/>
              <a:buNone/>
              <a:defRPr sz="1400" i="0">
                <a:solidFill>
                  <a:schemeClr val="tx1"/>
                </a:solidFill>
                <a:latin typeface="+mn-lt"/>
                <a:cs typeface="+mn-cs"/>
              </a:defRPr>
            </a:lvl1pPr>
          </a:lstStyle>
          <a:p>
            <a:pPr>
              <a:defRPr/>
            </a:pPr>
            <a:endParaRPr lang="en-US"/>
          </a:p>
        </p:txBody>
      </p:sp>
      <p:pic>
        <p:nvPicPr>
          <p:cNvPr id="13320" name="Picture 15" descr="logo-IPHC-ppt"/>
          <p:cNvPicPr>
            <a:picLocks noChangeAspect="1" noChangeArrowheads="1"/>
          </p:cNvPicPr>
          <p:nvPr userDrawn="1"/>
        </p:nvPicPr>
        <p:blipFill>
          <a:blip r:embed="rId14"/>
          <a:srcRect/>
          <a:stretch>
            <a:fillRect/>
          </a:stretch>
        </p:blipFill>
        <p:spPr bwMode="auto">
          <a:xfrm>
            <a:off x="7239000" y="228600"/>
            <a:ext cx="685800" cy="468313"/>
          </a:xfrm>
          <a:prstGeom prst="rect">
            <a:avLst/>
          </a:prstGeom>
          <a:noFill/>
          <a:ln w="9525">
            <a:noFill/>
            <a:miter lim="800000"/>
            <a:headEnd/>
            <a:tailEnd/>
          </a:ln>
        </p:spPr>
      </p:pic>
      <p:grpSp>
        <p:nvGrpSpPr>
          <p:cNvPr id="13321" name="Group 16"/>
          <p:cNvGrpSpPr>
            <a:grpSpLocks/>
          </p:cNvGrpSpPr>
          <p:nvPr userDrawn="1"/>
        </p:nvGrpSpPr>
        <p:grpSpPr bwMode="auto">
          <a:xfrm>
            <a:off x="7967663" y="0"/>
            <a:ext cx="1176337" cy="523875"/>
            <a:chOff x="5106708" y="1267968"/>
            <a:chExt cx="1176055" cy="524256"/>
          </a:xfrm>
        </p:grpSpPr>
        <p:sp>
          <p:nvSpPr>
            <p:cNvPr id="30" name="5-Point Star 14"/>
            <p:cNvSpPr/>
            <p:nvPr/>
          </p:nvSpPr>
          <p:spPr>
            <a:xfrm>
              <a:off x="5181302" y="1294976"/>
              <a:ext cx="380909" cy="381277"/>
            </a:xfrm>
            <a:prstGeom prst="star5">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i="0"/>
            </a:p>
          </p:txBody>
        </p:sp>
        <p:sp>
          <p:nvSpPr>
            <p:cNvPr id="31" name="TextBox 26"/>
            <p:cNvSpPr txBox="1">
              <a:spLocks noChangeArrowheads="1"/>
            </p:cNvSpPr>
            <p:nvPr/>
          </p:nvSpPr>
          <p:spPr bwMode="auto">
            <a:xfrm>
              <a:off x="5220981" y="1363287"/>
              <a:ext cx="1061782" cy="305022"/>
            </a:xfrm>
            <a:prstGeom prst="rect">
              <a:avLst/>
            </a:prstGeom>
            <a:noFill/>
            <a:ln>
              <a:noFill/>
            </a:ln>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fontAlgn="auto" hangingPunct="1">
                <a:spcBef>
                  <a:spcPts val="0"/>
                </a:spcBef>
                <a:spcAft>
                  <a:spcPts val="0"/>
                </a:spcAft>
                <a:defRPr/>
              </a:pPr>
              <a:r>
                <a:rPr lang="en-US" sz="1400" b="1" dirty="0" smtClean="0">
                  <a:solidFill>
                    <a:srgbClr val="0000FF"/>
                  </a:solidFill>
                </a:rPr>
                <a:t>STAR HFT</a:t>
              </a:r>
            </a:p>
          </p:txBody>
        </p:sp>
      </p:grpSp>
      <p:pic>
        <p:nvPicPr>
          <p:cNvPr id="13322" name="Picture 4" descr="SC-Banner-CMYK-whitethumb[1]"/>
          <p:cNvPicPr>
            <a:picLocks noChangeAspect="1" noChangeArrowheads="1"/>
          </p:cNvPicPr>
          <p:nvPr userDrawn="1"/>
        </p:nvPicPr>
        <p:blipFill>
          <a:blip r:embed="rId15"/>
          <a:srcRect/>
          <a:stretch>
            <a:fillRect/>
          </a:stretch>
        </p:blipFill>
        <p:spPr bwMode="auto">
          <a:xfrm>
            <a:off x="8120063" y="457200"/>
            <a:ext cx="838200" cy="327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lnSpc>
          <a:spcPct val="90000"/>
        </a:lnSpc>
        <a:spcBef>
          <a:spcPct val="0"/>
        </a:spcBef>
        <a:spcAft>
          <a:spcPct val="0"/>
        </a:spcAft>
        <a:defRPr sz="2800" b="1">
          <a:solidFill>
            <a:schemeClr val="tx1"/>
          </a:solidFill>
          <a:latin typeface="+mj-lt"/>
          <a:ea typeface="+mj-ea"/>
          <a:cs typeface="+mj-cs"/>
        </a:defRPr>
      </a:lvl1pPr>
      <a:lvl2pPr algn="l" rtl="0" eaLnBrk="0" fontAlgn="base" hangingPunct="0">
        <a:lnSpc>
          <a:spcPct val="90000"/>
        </a:lnSpc>
        <a:spcBef>
          <a:spcPct val="0"/>
        </a:spcBef>
        <a:spcAft>
          <a:spcPct val="0"/>
        </a:spcAft>
        <a:defRPr sz="2800" b="1">
          <a:solidFill>
            <a:schemeClr val="tx1"/>
          </a:solidFill>
          <a:latin typeface="Comic Sans MS" pitchFamily="66" charset="0"/>
          <a:cs typeface="Arial" pitchFamily="34" charset="0"/>
        </a:defRPr>
      </a:lvl2pPr>
      <a:lvl3pPr algn="l" rtl="0" eaLnBrk="0" fontAlgn="base" hangingPunct="0">
        <a:lnSpc>
          <a:spcPct val="90000"/>
        </a:lnSpc>
        <a:spcBef>
          <a:spcPct val="0"/>
        </a:spcBef>
        <a:spcAft>
          <a:spcPct val="0"/>
        </a:spcAft>
        <a:defRPr sz="2800" b="1">
          <a:solidFill>
            <a:schemeClr val="tx1"/>
          </a:solidFill>
          <a:latin typeface="Comic Sans MS" pitchFamily="66" charset="0"/>
          <a:cs typeface="Arial" pitchFamily="34" charset="0"/>
        </a:defRPr>
      </a:lvl3pPr>
      <a:lvl4pPr algn="l" rtl="0" eaLnBrk="0" fontAlgn="base" hangingPunct="0">
        <a:lnSpc>
          <a:spcPct val="90000"/>
        </a:lnSpc>
        <a:spcBef>
          <a:spcPct val="0"/>
        </a:spcBef>
        <a:spcAft>
          <a:spcPct val="0"/>
        </a:spcAft>
        <a:defRPr sz="2800" b="1">
          <a:solidFill>
            <a:schemeClr val="tx1"/>
          </a:solidFill>
          <a:latin typeface="Comic Sans MS" pitchFamily="66" charset="0"/>
          <a:cs typeface="Arial" pitchFamily="34" charset="0"/>
        </a:defRPr>
      </a:lvl4pPr>
      <a:lvl5pPr algn="l" rtl="0" eaLnBrk="0" fontAlgn="base" hangingPunct="0">
        <a:lnSpc>
          <a:spcPct val="90000"/>
        </a:lnSpc>
        <a:spcBef>
          <a:spcPct val="0"/>
        </a:spcBef>
        <a:spcAft>
          <a:spcPct val="0"/>
        </a:spcAft>
        <a:defRPr sz="2800" b="1">
          <a:solidFill>
            <a:schemeClr val="tx1"/>
          </a:solidFill>
          <a:latin typeface="Comic Sans MS" pitchFamily="66" charset="0"/>
          <a:cs typeface="Arial" pitchFamily="34" charset="0"/>
        </a:defRPr>
      </a:lvl5pPr>
      <a:lvl6pPr marL="457200" algn="l" rtl="0" fontAlgn="base">
        <a:lnSpc>
          <a:spcPct val="90000"/>
        </a:lnSpc>
        <a:spcBef>
          <a:spcPct val="0"/>
        </a:spcBef>
        <a:spcAft>
          <a:spcPct val="0"/>
        </a:spcAft>
        <a:defRPr sz="2800" b="1">
          <a:solidFill>
            <a:schemeClr val="tx1"/>
          </a:solidFill>
          <a:latin typeface="Comic Sans MS" pitchFamily="66" charset="0"/>
          <a:cs typeface="Arial" pitchFamily="34" charset="0"/>
        </a:defRPr>
      </a:lvl6pPr>
      <a:lvl7pPr marL="914400" algn="l" rtl="0" fontAlgn="base">
        <a:lnSpc>
          <a:spcPct val="90000"/>
        </a:lnSpc>
        <a:spcBef>
          <a:spcPct val="0"/>
        </a:spcBef>
        <a:spcAft>
          <a:spcPct val="0"/>
        </a:spcAft>
        <a:defRPr sz="2800" b="1">
          <a:solidFill>
            <a:schemeClr val="tx1"/>
          </a:solidFill>
          <a:latin typeface="Comic Sans MS" pitchFamily="66" charset="0"/>
          <a:cs typeface="Arial" pitchFamily="34" charset="0"/>
        </a:defRPr>
      </a:lvl7pPr>
      <a:lvl8pPr marL="1371600" algn="l" rtl="0" fontAlgn="base">
        <a:lnSpc>
          <a:spcPct val="90000"/>
        </a:lnSpc>
        <a:spcBef>
          <a:spcPct val="0"/>
        </a:spcBef>
        <a:spcAft>
          <a:spcPct val="0"/>
        </a:spcAft>
        <a:defRPr sz="2800" b="1">
          <a:solidFill>
            <a:schemeClr val="tx1"/>
          </a:solidFill>
          <a:latin typeface="Comic Sans MS" pitchFamily="66" charset="0"/>
          <a:cs typeface="Arial" pitchFamily="34" charset="0"/>
        </a:defRPr>
      </a:lvl8pPr>
      <a:lvl9pPr marL="1828800" algn="l" rtl="0" fontAlgn="base">
        <a:lnSpc>
          <a:spcPct val="90000"/>
        </a:lnSpc>
        <a:spcBef>
          <a:spcPct val="0"/>
        </a:spcBef>
        <a:spcAft>
          <a:spcPct val="0"/>
        </a:spcAft>
        <a:defRPr sz="2800" b="1">
          <a:solidFill>
            <a:schemeClr val="tx1"/>
          </a:solidFill>
          <a:latin typeface="Comic Sans MS" pitchFamily="66" charset="0"/>
          <a:cs typeface="Arial"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 Id="rId3"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jpeg"/><Relationship Id="rId5"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70.png"/><Relationship Id="rId5" Type="http://schemas.openxmlformats.org/officeDocument/2006/relationships/oleObject" Target="../embeddings/oleObject2.bin"/><Relationship Id="rId6" Type="http://schemas.openxmlformats.org/officeDocument/2006/relationships/package" Target="../embeddings/Microsoft_Word_Document2.docx"/><Relationship Id="rId7" Type="http://schemas.openxmlformats.org/officeDocument/2006/relationships/image" Target="../media/image67.png"/><Relationship Id="rId8" Type="http://schemas.openxmlformats.org/officeDocument/2006/relationships/image" Target="../media/image71.jpe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emf"/><Relationship Id="rId3"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4"/>
          <p:cNvSpPr>
            <a:spLocks noGrp="1" noChangeArrowheads="1"/>
          </p:cNvSpPr>
          <p:nvPr>
            <p:ph type="ctrTitle" idx="4294967295"/>
          </p:nvPr>
        </p:nvSpPr>
        <p:spPr>
          <a:xfrm>
            <a:off x="566738" y="444500"/>
            <a:ext cx="7739062" cy="1905000"/>
          </a:xfrm>
          <a:prstGeom prst="roundRect">
            <a:avLst>
              <a:gd name="adj" fmla="val 50000"/>
            </a:avLst>
          </a:prstGeom>
        </p:spPr>
        <p:txBody>
          <a:bodyPr anchor="ctr"/>
          <a:lstStyle/>
          <a:p>
            <a:pPr algn="ctr" eaLnBrk="1" hangingPunct="1"/>
            <a:r>
              <a:rPr lang="en-US" altLang="fr-FR" sz="4000" smtClean="0"/>
              <a:t>Upgrade of the STAR silicon detectors</a:t>
            </a:r>
          </a:p>
        </p:txBody>
      </p:sp>
      <p:sp>
        <p:nvSpPr>
          <p:cNvPr id="26626" name="Text Box 12"/>
          <p:cNvSpPr txBox="1">
            <a:spLocks noChangeArrowheads="1"/>
          </p:cNvSpPr>
          <p:nvPr/>
        </p:nvSpPr>
        <p:spPr bwMode="auto">
          <a:xfrm>
            <a:off x="5029200" y="6172200"/>
            <a:ext cx="3657600" cy="482600"/>
          </a:xfrm>
          <a:prstGeom prst="rect">
            <a:avLst/>
          </a:prstGeom>
          <a:noFill/>
          <a:ln w="9525">
            <a:noFill/>
            <a:miter lim="800000"/>
            <a:headEnd/>
            <a:tailEnd/>
          </a:ln>
        </p:spPr>
        <p:txBody>
          <a:bodyPr>
            <a:spAutoFit/>
          </a:bodyPr>
          <a:lstStyle/>
          <a:p>
            <a:pPr>
              <a:lnSpc>
                <a:spcPct val="80000"/>
              </a:lnSpc>
              <a:spcBef>
                <a:spcPct val="60000"/>
              </a:spcBef>
              <a:buClr>
                <a:schemeClr val="tx1"/>
              </a:buClr>
              <a:buSzPct val="75000"/>
              <a:buFont typeface="Wingdings" pitchFamily="2" charset="2"/>
              <a:buNone/>
            </a:pPr>
            <a:r>
              <a:rPr lang="fr-FR" altLang="fr-FR" sz="1600"/>
              <a:t>Institut Pluridisciplinaire Hubert Curien (IPHC-CNRS), Strasbourg, France</a:t>
            </a:r>
            <a:endParaRPr lang="en-US" altLang="fr-FR" sz="1600"/>
          </a:p>
        </p:txBody>
      </p:sp>
      <p:pic>
        <p:nvPicPr>
          <p:cNvPr id="26627" name="Picture 6" descr="banner_vertex"/>
          <p:cNvPicPr>
            <a:picLocks noChangeAspect="1" noChangeArrowheads="1"/>
          </p:cNvPicPr>
          <p:nvPr/>
        </p:nvPicPr>
        <p:blipFill>
          <a:blip r:embed="rId3"/>
          <a:srcRect r="62151"/>
          <a:stretch>
            <a:fillRect/>
          </a:stretch>
        </p:blipFill>
        <p:spPr bwMode="auto">
          <a:xfrm>
            <a:off x="609600" y="3429000"/>
            <a:ext cx="3352800" cy="2381250"/>
          </a:xfrm>
          <a:prstGeom prst="rect">
            <a:avLst/>
          </a:prstGeom>
          <a:noFill/>
          <a:ln w="9525">
            <a:noFill/>
            <a:miter lim="800000"/>
            <a:headEnd/>
            <a:tailEnd/>
          </a:ln>
        </p:spPr>
      </p:pic>
      <p:sp>
        <p:nvSpPr>
          <p:cNvPr id="26628" name="Text Box 12"/>
          <p:cNvSpPr txBox="1">
            <a:spLocks noChangeArrowheads="1"/>
          </p:cNvSpPr>
          <p:nvPr/>
        </p:nvSpPr>
        <p:spPr bwMode="auto">
          <a:xfrm>
            <a:off x="5105400" y="5334000"/>
            <a:ext cx="3352800" cy="676275"/>
          </a:xfrm>
          <a:prstGeom prst="rect">
            <a:avLst/>
          </a:prstGeom>
          <a:noFill/>
          <a:ln w="9525">
            <a:noFill/>
            <a:miter lim="800000"/>
            <a:headEnd/>
            <a:tailEnd/>
          </a:ln>
        </p:spPr>
        <p:txBody>
          <a:bodyPr>
            <a:spAutoFit/>
          </a:bodyPr>
          <a:lstStyle/>
          <a:p>
            <a:pPr>
              <a:lnSpc>
                <a:spcPct val="80000"/>
              </a:lnSpc>
              <a:spcBef>
                <a:spcPct val="60000"/>
              </a:spcBef>
              <a:buClr>
                <a:schemeClr val="tx1"/>
              </a:buClr>
              <a:buSzPct val="75000"/>
              <a:buFont typeface="Wingdings" pitchFamily="2" charset="2"/>
              <a:buNone/>
            </a:pPr>
            <a:r>
              <a:rPr lang="en-US" altLang="fr-FR" sz="2400"/>
              <a:t>Michal Szelezniak</a:t>
            </a:r>
            <a:r>
              <a:rPr lang="fr-FR" altLang="fr-FR" sz="2400"/>
              <a:t> for</a:t>
            </a:r>
            <a:r>
              <a:rPr lang="en-US" altLang="fr-FR" sz="2400"/>
              <a:t> the STAR collaboration</a:t>
            </a:r>
          </a:p>
        </p:txBody>
      </p:sp>
      <p:pic>
        <p:nvPicPr>
          <p:cNvPr id="26629" name="Picture 1"/>
          <p:cNvPicPr>
            <a:picLocks noChangeAspect="1"/>
          </p:cNvPicPr>
          <p:nvPr/>
        </p:nvPicPr>
        <p:blipFill>
          <a:blip r:embed="rId4"/>
          <a:srcRect/>
          <a:stretch>
            <a:fillRect/>
          </a:stretch>
        </p:blipFill>
        <p:spPr bwMode="auto">
          <a:xfrm>
            <a:off x="4724400" y="2362200"/>
            <a:ext cx="4191000" cy="27574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AutoShape 2"/>
          <p:cNvSpPr>
            <a:spLocks noGrp="1" noChangeArrowheads="1"/>
          </p:cNvSpPr>
          <p:nvPr>
            <p:ph type="title"/>
          </p:nvPr>
        </p:nvSpPr>
        <p:spPr/>
        <p:txBody>
          <a:bodyPr/>
          <a:lstStyle/>
          <a:p>
            <a:pPr eaLnBrk="1" hangingPunct="1"/>
            <a:r>
              <a:rPr lang="en-US" altLang="fr-FR" sz="2400" smtClean="0"/>
              <a:t>PXL architecture</a:t>
            </a:r>
          </a:p>
        </p:txBody>
      </p:sp>
      <p:pic>
        <p:nvPicPr>
          <p:cNvPr id="38914" name="Picture 2" descr="C:\Users\gcontin\Pictures\20130911_170742.jpg"/>
          <p:cNvPicPr>
            <a:picLocks noChangeAspect="1" noChangeArrowheads="1"/>
          </p:cNvPicPr>
          <p:nvPr/>
        </p:nvPicPr>
        <p:blipFill>
          <a:blip r:embed="rId3"/>
          <a:srcRect l="18272" t="24203" r="14394" b="67145"/>
          <a:stretch>
            <a:fillRect/>
          </a:stretch>
        </p:blipFill>
        <p:spPr bwMode="auto">
          <a:xfrm>
            <a:off x="457200" y="5867400"/>
            <a:ext cx="5410200" cy="520700"/>
          </a:xfrm>
          <a:prstGeom prst="rect">
            <a:avLst/>
          </a:prstGeom>
          <a:noFill/>
          <a:ln w="9525">
            <a:noFill/>
            <a:miter lim="800000"/>
            <a:headEnd/>
            <a:tailEnd/>
          </a:ln>
        </p:spPr>
      </p:pic>
      <p:pic>
        <p:nvPicPr>
          <p:cNvPr id="38915" name="Picture 2"/>
          <p:cNvPicPr>
            <a:picLocks noChangeAspect="1" noChangeArrowheads="1"/>
          </p:cNvPicPr>
          <p:nvPr/>
        </p:nvPicPr>
        <p:blipFill>
          <a:blip r:embed="rId4">
            <a:lum bright="28000" contrast="42000"/>
          </a:blip>
          <a:srcRect/>
          <a:stretch>
            <a:fillRect/>
          </a:stretch>
        </p:blipFill>
        <p:spPr bwMode="auto">
          <a:xfrm>
            <a:off x="457200" y="838200"/>
            <a:ext cx="5434013" cy="3200400"/>
          </a:xfrm>
          <a:prstGeom prst="rect">
            <a:avLst/>
          </a:prstGeom>
          <a:noFill/>
          <a:ln w="9525">
            <a:noFill/>
            <a:miter lim="800000"/>
            <a:headEnd/>
            <a:tailEnd/>
          </a:ln>
        </p:spPr>
      </p:pic>
      <p:sp>
        <p:nvSpPr>
          <p:cNvPr id="38916" name="Text Box 24"/>
          <p:cNvSpPr txBox="1">
            <a:spLocks noChangeArrowheads="1"/>
          </p:cNvSpPr>
          <p:nvPr/>
        </p:nvSpPr>
        <p:spPr bwMode="auto">
          <a:xfrm>
            <a:off x="6107113" y="5486400"/>
            <a:ext cx="2971800" cy="1292225"/>
          </a:xfrm>
          <a:prstGeom prst="rect">
            <a:avLst/>
          </a:prstGeom>
          <a:solidFill>
            <a:schemeClr val="bg1"/>
          </a:solidFill>
          <a:ln w="19050">
            <a:solidFill>
              <a:srgbClr val="0000FF"/>
            </a:solidFill>
            <a:miter lim="800000"/>
            <a:headEnd/>
            <a:tailEnd/>
          </a:ln>
        </p:spPr>
        <p:txBody>
          <a:bodyPr>
            <a:spAutoFit/>
          </a:bodyPr>
          <a:lstStyle/>
          <a:p>
            <a:pPr marL="547688" lvl="1" indent="-273050">
              <a:lnSpc>
                <a:spcPct val="90000"/>
              </a:lnSpc>
              <a:spcBef>
                <a:spcPts val="500"/>
              </a:spcBef>
              <a:buClr>
                <a:schemeClr val="accent2"/>
              </a:buClr>
              <a:buSzPct val="76000"/>
              <a:buFont typeface="Wingdings 3" pitchFamily="18" charset="2"/>
              <a:buChar char=""/>
            </a:pPr>
            <a:r>
              <a:rPr lang="en-US" altLang="fr-FR" i="0">
                <a:solidFill>
                  <a:schemeClr val="tx1"/>
                </a:solidFill>
                <a:latin typeface="Gill Sans MT" pitchFamily="34" charset="0"/>
                <a:ea typeface="ヒラギノ角ゴ Pro W3"/>
                <a:cs typeface="ヒラギノ角ゴ Pro W3"/>
              </a:rPr>
              <a:t>Insertion from one side</a:t>
            </a:r>
          </a:p>
          <a:p>
            <a:pPr marL="547688" lvl="1" indent="-273050">
              <a:lnSpc>
                <a:spcPct val="90000"/>
              </a:lnSpc>
              <a:spcBef>
                <a:spcPts val="500"/>
              </a:spcBef>
              <a:buClr>
                <a:schemeClr val="accent2"/>
              </a:buClr>
              <a:buSzPct val="76000"/>
              <a:buFont typeface="Wingdings 3" pitchFamily="18" charset="2"/>
              <a:buChar char="}"/>
            </a:pPr>
            <a:r>
              <a:rPr lang="en-US" altLang="fr-FR" i="0">
                <a:solidFill>
                  <a:schemeClr val="tx1"/>
                </a:solidFill>
                <a:latin typeface="Gill Sans MT" pitchFamily="34" charset="0"/>
                <a:ea typeface="ヒラギノ角ゴ Pro W3"/>
                <a:cs typeface="ヒラギノ角ゴ Pro W3"/>
              </a:rPr>
              <a:t>10 sectors total</a:t>
            </a:r>
          </a:p>
          <a:p>
            <a:pPr marL="547688" lvl="1" indent="-273050">
              <a:lnSpc>
                <a:spcPct val="90000"/>
              </a:lnSpc>
              <a:spcBef>
                <a:spcPts val="500"/>
              </a:spcBef>
              <a:buClr>
                <a:schemeClr val="accent2"/>
              </a:buClr>
              <a:buSzPct val="76000"/>
              <a:buFont typeface="Wingdings 3" pitchFamily="18" charset="2"/>
              <a:buChar char=""/>
            </a:pPr>
            <a:r>
              <a:rPr lang="en-US" altLang="fr-FR" i="0">
                <a:solidFill>
                  <a:schemeClr val="tx1"/>
                </a:solidFill>
                <a:latin typeface="Gill Sans MT" pitchFamily="34" charset="0"/>
                <a:ea typeface="ヒラギノ角ゴ Pro W3"/>
                <a:cs typeface="ヒラギノ角ゴ Pro W3"/>
              </a:rPr>
              <a:t>5 sectors / half </a:t>
            </a:r>
          </a:p>
          <a:p>
            <a:pPr marL="547688" lvl="1" indent="-273050">
              <a:lnSpc>
                <a:spcPct val="90000"/>
              </a:lnSpc>
              <a:spcBef>
                <a:spcPts val="500"/>
              </a:spcBef>
              <a:buClr>
                <a:schemeClr val="accent2"/>
              </a:buClr>
              <a:buSzPct val="76000"/>
              <a:buFont typeface="Wingdings 3" pitchFamily="18" charset="2"/>
              <a:buChar char=""/>
            </a:pPr>
            <a:r>
              <a:rPr lang="en-US" altLang="fr-FR" i="0">
                <a:solidFill>
                  <a:schemeClr val="tx1"/>
                </a:solidFill>
                <a:latin typeface="Gill Sans MT" pitchFamily="34" charset="0"/>
                <a:ea typeface="ヒラギノ角ゴ Pro W3"/>
                <a:cs typeface="ヒラギノ角ゴ Pro W3"/>
              </a:rPr>
              <a:t>4 ladders / sector</a:t>
            </a:r>
          </a:p>
        </p:txBody>
      </p:sp>
      <p:sp>
        <p:nvSpPr>
          <p:cNvPr id="38917" name="Rectangle 7"/>
          <p:cNvSpPr>
            <a:spLocks noChangeArrowheads="1"/>
          </p:cNvSpPr>
          <p:nvPr/>
        </p:nvSpPr>
        <p:spPr bwMode="auto">
          <a:xfrm>
            <a:off x="457200" y="862013"/>
            <a:ext cx="3111500" cy="590550"/>
          </a:xfrm>
          <a:prstGeom prst="rect">
            <a:avLst/>
          </a:prstGeom>
          <a:solidFill>
            <a:schemeClr val="bg1"/>
          </a:solidFill>
          <a:ln w="9525">
            <a:solidFill>
              <a:schemeClr val="tx1"/>
            </a:solidFill>
            <a:round/>
            <a:headEnd/>
            <a:tailEnd/>
          </a:ln>
        </p:spPr>
        <p:txBody>
          <a:bodyPr lIns="90000" tIns="46800" rIns="90000" bIns="46800">
            <a:spAutoFit/>
          </a:bodyPr>
          <a:lstStyle/>
          <a:p>
            <a:pPr defTabSz="457200">
              <a:spcBef>
                <a:spcPts val="1125"/>
              </a:spcBef>
              <a:buClr>
                <a:srgbClr val="009999"/>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fr-FR" sz="1600" i="0">
                <a:solidFill>
                  <a:schemeClr val="tx1"/>
                </a:solidFill>
                <a:latin typeface="Gill Sans MT" pitchFamily="34" charset="0"/>
              </a:rPr>
              <a:t>Mechanical support with kinematic mounts (insertion side)</a:t>
            </a:r>
          </a:p>
        </p:txBody>
      </p:sp>
      <p:sp>
        <p:nvSpPr>
          <p:cNvPr id="38918" name="Rectangle 7"/>
          <p:cNvSpPr>
            <a:spLocks noChangeArrowheads="1"/>
          </p:cNvSpPr>
          <p:nvPr/>
        </p:nvSpPr>
        <p:spPr bwMode="auto">
          <a:xfrm>
            <a:off x="457200" y="3657600"/>
            <a:ext cx="2057400" cy="346075"/>
          </a:xfrm>
          <a:prstGeom prst="rect">
            <a:avLst/>
          </a:prstGeom>
          <a:solidFill>
            <a:schemeClr val="bg1"/>
          </a:solidFill>
          <a:ln w="9525">
            <a:solidFill>
              <a:schemeClr val="tx1"/>
            </a:solidFill>
            <a:round/>
            <a:headEnd/>
            <a:tailEnd/>
          </a:ln>
        </p:spPr>
        <p:txBody>
          <a:bodyPr lIns="90000" tIns="46800" rIns="90000" bIns="46800">
            <a:spAutoFit/>
          </a:bodyPr>
          <a:lstStyle/>
          <a:p>
            <a:pPr defTabSz="457200">
              <a:spcBef>
                <a:spcPts val="1125"/>
              </a:spcBef>
              <a:buClr>
                <a:srgbClr val="009999"/>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fr-FR" sz="1600" i="0">
                <a:solidFill>
                  <a:schemeClr val="tx1"/>
                </a:solidFill>
                <a:latin typeface="Gill Sans MT" pitchFamily="34" charset="0"/>
              </a:rPr>
              <a:t>Cantilevered support</a:t>
            </a:r>
          </a:p>
        </p:txBody>
      </p:sp>
      <p:sp>
        <p:nvSpPr>
          <p:cNvPr id="38919" name="Rectangle 5"/>
          <p:cNvSpPr>
            <a:spLocks noChangeArrowheads="1"/>
          </p:cNvSpPr>
          <p:nvPr/>
        </p:nvSpPr>
        <p:spPr bwMode="auto">
          <a:xfrm>
            <a:off x="762000" y="5410200"/>
            <a:ext cx="4191000" cy="346075"/>
          </a:xfrm>
          <a:prstGeom prst="rect">
            <a:avLst/>
          </a:prstGeom>
          <a:noFill/>
          <a:ln w="9525">
            <a:solidFill>
              <a:schemeClr val="tx1"/>
            </a:solidFill>
            <a:round/>
            <a:headEnd/>
            <a:tailEnd/>
          </a:ln>
        </p:spPr>
        <p:txBody>
          <a:bodyPr lIns="90000" tIns="46800" rIns="90000" bIns="46800">
            <a:spAutoFit/>
          </a:bodyPr>
          <a:lstStyle/>
          <a:p>
            <a:pPr algn="ctr" defTabSz="457200">
              <a:spcBef>
                <a:spcPts val="1125"/>
              </a:spcBef>
              <a:buClr>
                <a:srgbClr val="009999"/>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fr-FR" sz="1600" i="0">
                <a:solidFill>
                  <a:schemeClr val="tx1"/>
                </a:solidFill>
                <a:latin typeface="Gill Sans MT" pitchFamily="34" charset="0"/>
              </a:rPr>
              <a:t>Ladder with 10 MAPS sensors (~ 2×2 cm each)</a:t>
            </a:r>
          </a:p>
        </p:txBody>
      </p:sp>
      <p:pic>
        <p:nvPicPr>
          <p:cNvPr id="38920" name="Picture 16" descr="md_XBD201401-00052-01"/>
          <p:cNvPicPr>
            <a:picLocks noChangeAspect="1" noChangeArrowheads="1"/>
          </p:cNvPicPr>
          <p:nvPr/>
        </p:nvPicPr>
        <p:blipFill>
          <a:blip r:embed="rId5"/>
          <a:srcRect/>
          <a:stretch>
            <a:fillRect/>
          </a:stretch>
        </p:blipFill>
        <p:spPr bwMode="auto">
          <a:xfrm>
            <a:off x="6172200" y="1619250"/>
            <a:ext cx="2971800" cy="2819400"/>
          </a:xfrm>
          <a:prstGeom prst="rect">
            <a:avLst/>
          </a:prstGeom>
          <a:noFill/>
          <a:ln w="9525">
            <a:noFill/>
            <a:miter lim="800000"/>
            <a:headEnd/>
            <a:tailEnd/>
          </a:ln>
        </p:spPr>
      </p:pic>
      <p:sp>
        <p:nvSpPr>
          <p:cNvPr id="38921" name="Rectangle 7"/>
          <p:cNvSpPr>
            <a:spLocks noChangeArrowheads="1"/>
          </p:cNvSpPr>
          <p:nvPr/>
        </p:nvSpPr>
        <p:spPr bwMode="auto">
          <a:xfrm>
            <a:off x="6172200" y="1143000"/>
            <a:ext cx="2305050" cy="590550"/>
          </a:xfrm>
          <a:prstGeom prst="rect">
            <a:avLst/>
          </a:prstGeom>
          <a:solidFill>
            <a:schemeClr val="bg1"/>
          </a:solidFill>
          <a:ln w="9525">
            <a:solidFill>
              <a:schemeClr val="tx1"/>
            </a:solidFill>
            <a:round/>
            <a:headEnd/>
            <a:tailEnd/>
          </a:ln>
        </p:spPr>
        <p:txBody>
          <a:bodyPr lIns="90000" tIns="46800" rIns="90000" bIns="46800">
            <a:spAutoFit/>
          </a:bodyPr>
          <a:lstStyle/>
          <a:p>
            <a:pPr defTabSz="457200">
              <a:spcBef>
                <a:spcPts val="1125"/>
              </a:spcBef>
              <a:buClr>
                <a:srgbClr val="009999"/>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fr-FR" sz="1600" i="0">
                <a:solidFill>
                  <a:schemeClr val="tx1"/>
                </a:solidFill>
                <a:latin typeface="Gill Sans MT" pitchFamily="34" charset="0"/>
              </a:rPr>
              <a:t>carbon fiber sector tubes   (~ 200 µm thick)</a:t>
            </a:r>
          </a:p>
        </p:txBody>
      </p:sp>
      <p:sp>
        <p:nvSpPr>
          <p:cNvPr id="38922" name="Line 17"/>
          <p:cNvSpPr>
            <a:spLocks noChangeShapeType="1"/>
          </p:cNvSpPr>
          <p:nvPr/>
        </p:nvSpPr>
        <p:spPr bwMode="auto">
          <a:xfrm>
            <a:off x="4114800" y="2286000"/>
            <a:ext cx="1828800" cy="0"/>
          </a:xfrm>
          <a:prstGeom prst="line">
            <a:avLst/>
          </a:prstGeom>
          <a:noFill/>
          <a:ln w="9525">
            <a:solidFill>
              <a:schemeClr val="tx1"/>
            </a:solidFill>
            <a:round/>
            <a:headEnd/>
            <a:tailEnd type="triangle" w="med" len="med"/>
          </a:ln>
        </p:spPr>
        <p:txBody>
          <a:bodyPr/>
          <a:lstStyle/>
          <a:p>
            <a:endParaRPr lang="en-US"/>
          </a:p>
        </p:txBody>
      </p:sp>
      <p:sp>
        <p:nvSpPr>
          <p:cNvPr id="38923" name="Line 18"/>
          <p:cNvSpPr>
            <a:spLocks noChangeShapeType="1"/>
          </p:cNvSpPr>
          <p:nvPr/>
        </p:nvSpPr>
        <p:spPr bwMode="auto">
          <a:xfrm flipH="1">
            <a:off x="5029200" y="3962400"/>
            <a:ext cx="1066800" cy="15240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p:cNvPicPr>
            <a:picLocks noChangeAspect="1"/>
          </p:cNvPicPr>
          <p:nvPr/>
        </p:nvPicPr>
        <p:blipFill>
          <a:blip r:embed="rId2"/>
          <a:srcRect r="14542"/>
          <a:stretch>
            <a:fillRect/>
          </a:stretch>
        </p:blipFill>
        <p:spPr bwMode="auto">
          <a:xfrm>
            <a:off x="5410200" y="914400"/>
            <a:ext cx="3733800" cy="2970213"/>
          </a:xfrm>
          <a:prstGeom prst="rect">
            <a:avLst/>
          </a:prstGeom>
          <a:noFill/>
          <a:ln w="9525">
            <a:noFill/>
            <a:miter lim="800000"/>
            <a:headEnd/>
            <a:tailEnd/>
          </a:ln>
        </p:spPr>
      </p:pic>
      <p:pic>
        <p:nvPicPr>
          <p:cNvPr id="40962" name="Picture 1"/>
          <p:cNvPicPr>
            <a:picLocks noChangeAspect="1"/>
          </p:cNvPicPr>
          <p:nvPr/>
        </p:nvPicPr>
        <p:blipFill>
          <a:blip r:embed="rId3"/>
          <a:srcRect/>
          <a:stretch>
            <a:fillRect/>
          </a:stretch>
        </p:blipFill>
        <p:spPr bwMode="auto">
          <a:xfrm>
            <a:off x="381000" y="990600"/>
            <a:ext cx="2576513" cy="2590800"/>
          </a:xfrm>
          <a:prstGeom prst="rect">
            <a:avLst/>
          </a:prstGeom>
          <a:noFill/>
          <a:ln w="9525">
            <a:noFill/>
            <a:miter lim="800000"/>
            <a:headEnd/>
            <a:tailEnd/>
          </a:ln>
        </p:spPr>
      </p:pic>
      <p:sp>
        <p:nvSpPr>
          <p:cNvPr id="40963" name="Title 1"/>
          <p:cNvSpPr>
            <a:spLocks noGrp="1"/>
          </p:cNvSpPr>
          <p:nvPr>
            <p:ph type="title" idx="4294967295"/>
          </p:nvPr>
        </p:nvSpPr>
        <p:spPr>
          <a:xfrm>
            <a:off x="381000" y="304800"/>
            <a:ext cx="7620000" cy="488950"/>
          </a:xfrm>
        </p:spPr>
        <p:txBody>
          <a:bodyPr anchor="ctr"/>
          <a:lstStyle/>
          <a:p>
            <a:pPr eaLnBrk="1" hangingPunct="1"/>
            <a:r>
              <a:rPr lang="en-US" altLang="en-US" sz="2400" smtClean="0"/>
              <a:t>PXL detector Ultimate-2 sensor</a:t>
            </a:r>
          </a:p>
        </p:txBody>
      </p:sp>
      <p:sp>
        <p:nvSpPr>
          <p:cNvPr id="40964" name="Rectangle 4"/>
          <p:cNvSpPr>
            <a:spLocks noChangeArrowheads="1"/>
          </p:cNvSpPr>
          <p:nvPr/>
        </p:nvSpPr>
        <p:spPr bwMode="auto">
          <a:xfrm>
            <a:off x="152400" y="4724400"/>
            <a:ext cx="3505200" cy="1581150"/>
          </a:xfrm>
          <a:prstGeom prst="rect">
            <a:avLst/>
          </a:prstGeom>
          <a:noFill/>
          <a:ln w="9525">
            <a:noFill/>
            <a:miter lim="800000"/>
            <a:headEnd/>
            <a:tailEnd/>
          </a:ln>
        </p:spPr>
        <p:txBody>
          <a:bodyPr>
            <a:spAutoFit/>
          </a:bodyPr>
          <a:lstStyle/>
          <a:p>
            <a:pPr marL="742950" lvl="1" indent="-285750">
              <a:buSzPct val="75000"/>
              <a:buFont typeface="Arial" charset="0"/>
              <a:buChar char="•"/>
            </a:pPr>
            <a:r>
              <a:rPr lang="en-US" altLang="en-US" sz="1400" i="0">
                <a:solidFill>
                  <a:schemeClr val="tx1"/>
                </a:solidFill>
                <a:ea typeface="ヒラギノ角ゴ Pro W3"/>
                <a:cs typeface="ヒラギノ角ゴ Pro W3"/>
              </a:rPr>
              <a:t>Reticle size (~ 4 cm²)</a:t>
            </a:r>
          </a:p>
          <a:p>
            <a:pPr marL="1200150" lvl="2" indent="-285750">
              <a:buSzPct val="75000"/>
              <a:buFont typeface="Arial" charset="0"/>
              <a:buChar char="•"/>
            </a:pPr>
            <a:r>
              <a:rPr lang="en-US" altLang="en-US" sz="1400" i="0">
                <a:solidFill>
                  <a:schemeClr val="tx1"/>
                </a:solidFill>
                <a:ea typeface="ヒラギノ角ゴ Pro W3"/>
                <a:cs typeface="ヒラギノ角ゴ Pro W3"/>
              </a:rPr>
              <a:t>Pixel pitch 20.7 μm </a:t>
            </a:r>
          </a:p>
          <a:p>
            <a:pPr marL="1200150" lvl="2" indent="-285750">
              <a:buSzPct val="75000"/>
              <a:buFont typeface="Arial" charset="0"/>
              <a:buChar char="•"/>
            </a:pPr>
            <a:r>
              <a:rPr lang="en-US" altLang="en-US" sz="1400" i="0">
                <a:solidFill>
                  <a:schemeClr val="tx1"/>
                </a:solidFill>
                <a:ea typeface="ヒラギノ角ゴ Pro W3"/>
                <a:cs typeface="ヒラギノ角ゴ Pro W3"/>
              </a:rPr>
              <a:t>928 x 960 array </a:t>
            </a:r>
          </a:p>
          <a:p>
            <a:pPr marL="742950" lvl="1" indent="-285750">
              <a:buSzPct val="75000"/>
              <a:buFont typeface="Arial" charset="0"/>
              <a:buChar char="•"/>
            </a:pPr>
            <a:r>
              <a:rPr lang="en-US" altLang="en-US" sz="1400" i="0">
                <a:solidFill>
                  <a:schemeClr val="tx1"/>
                </a:solidFill>
                <a:ea typeface="ヒラギノ角ゴ Pro W3"/>
                <a:cs typeface="ヒラギノ角ゴ Pro W3"/>
              </a:rPr>
              <a:t>Power dissipation ~170 mW/cm² @ 3.3V (</a:t>
            </a:r>
            <a:r>
              <a:rPr lang="en-US" altLang="en-US" sz="1400" i="0">
                <a:solidFill>
                  <a:srgbClr val="FF0000"/>
                </a:solidFill>
                <a:ea typeface="ヒラギノ角ゴ Pro W3"/>
                <a:cs typeface="ヒラギノ角ゴ Pro W3"/>
              </a:rPr>
              <a:t>air cooling</a:t>
            </a:r>
            <a:r>
              <a:rPr lang="en-US" altLang="en-US" sz="1400" i="0">
                <a:solidFill>
                  <a:schemeClr val="tx1"/>
                </a:solidFill>
                <a:ea typeface="ヒラギノ角ゴ Pro W3"/>
                <a:cs typeface="ヒラギノ角ゴ Pro W3"/>
              </a:rPr>
              <a:t>)</a:t>
            </a:r>
          </a:p>
          <a:p>
            <a:pPr marL="742950" lvl="1" indent="-285750">
              <a:buSzPct val="75000"/>
              <a:buFont typeface="Arial" charset="0"/>
              <a:buChar char="•"/>
            </a:pPr>
            <a:r>
              <a:rPr lang="en-US" altLang="en-US" sz="1400" i="0">
                <a:solidFill>
                  <a:schemeClr val="tx1"/>
                </a:solidFill>
                <a:ea typeface="ヒラギノ角ゴ Pro W3"/>
                <a:cs typeface="ヒラギノ角ゴ Pro W3"/>
              </a:rPr>
              <a:t>Short integration time 185.6 μs</a:t>
            </a:r>
          </a:p>
          <a:p>
            <a:pPr marL="742950" lvl="1" indent="-285750">
              <a:buSzPct val="75000"/>
              <a:buFont typeface="Arial" charset="0"/>
              <a:buChar char="•"/>
            </a:pPr>
            <a:r>
              <a:rPr lang="en-US" altLang="en-US" sz="1400" i="0">
                <a:solidFill>
                  <a:schemeClr val="tx1"/>
                </a:solidFill>
                <a:ea typeface="ヒラギノ角ゴ Pro W3"/>
                <a:cs typeface="ヒラギノ角ゴ Pro W3"/>
              </a:rPr>
              <a:t>Sensors thinned to </a:t>
            </a:r>
            <a:r>
              <a:rPr lang="en-US" altLang="en-US" sz="1400" i="0">
                <a:solidFill>
                  <a:srgbClr val="FF0000"/>
                </a:solidFill>
                <a:ea typeface="ヒラギノ角ゴ Pro W3"/>
                <a:cs typeface="ヒラギノ角ゴ Pro W3"/>
              </a:rPr>
              <a:t>50 µm</a:t>
            </a:r>
          </a:p>
        </p:txBody>
      </p:sp>
      <p:sp>
        <p:nvSpPr>
          <p:cNvPr id="40965" name="TextBox 5"/>
          <p:cNvSpPr txBox="1">
            <a:spLocks noChangeArrowheads="1"/>
          </p:cNvSpPr>
          <p:nvPr/>
        </p:nvSpPr>
        <p:spPr bwMode="auto">
          <a:xfrm>
            <a:off x="685800" y="3810000"/>
            <a:ext cx="4495800" cy="517525"/>
          </a:xfrm>
          <a:prstGeom prst="rect">
            <a:avLst/>
          </a:prstGeom>
          <a:noFill/>
          <a:ln w="9525">
            <a:noFill/>
            <a:miter lim="800000"/>
            <a:headEnd/>
            <a:tailEnd/>
          </a:ln>
        </p:spPr>
        <p:txBody>
          <a:bodyPr>
            <a:spAutoFit/>
          </a:bodyPr>
          <a:lstStyle/>
          <a:p>
            <a:r>
              <a:rPr lang="en-US" altLang="fr-FR" sz="1400" i="0">
                <a:solidFill>
                  <a:schemeClr val="tx1"/>
                </a:solidFill>
              </a:rPr>
              <a:t>3rd generation sensor developed for the PXL detector</a:t>
            </a:r>
            <a:r>
              <a:rPr lang="en-US" altLang="en-US" sz="1400" i="0">
                <a:solidFill>
                  <a:schemeClr val="tx1"/>
                </a:solidFill>
              </a:rPr>
              <a:t> </a:t>
            </a:r>
          </a:p>
          <a:p>
            <a:r>
              <a:rPr lang="en-US" altLang="fr-FR" sz="1400" i="0">
                <a:solidFill>
                  <a:schemeClr val="tx1"/>
                </a:solidFill>
              </a:rPr>
              <a:t>by the PICSEL group of IPHC, Strasbourg</a:t>
            </a:r>
            <a:endParaRPr lang="en-US" altLang="en-US" sz="1200" i="0">
              <a:solidFill>
                <a:schemeClr val="tx1"/>
              </a:solidFill>
              <a:ea typeface="ヒラギノ角ゴ Pro W3"/>
              <a:cs typeface="ヒラギノ角ゴ Pro W3"/>
            </a:endParaRPr>
          </a:p>
        </p:txBody>
      </p:sp>
      <p:pic>
        <p:nvPicPr>
          <p:cNvPr id="22532" name="Picture 3" descr="Leo.jpg"/>
          <p:cNvPicPr>
            <a:picLocks noChangeAspect="1"/>
          </p:cNvPicPr>
          <p:nvPr/>
        </p:nvPicPr>
        <p:blipFill>
          <a:blip r:embed="rId4"/>
          <a:srcRect/>
          <a:stretch>
            <a:fillRect/>
          </a:stretch>
        </p:blipFill>
        <p:spPr bwMode="auto">
          <a:xfrm>
            <a:off x="3048000" y="914400"/>
            <a:ext cx="2154238" cy="2514600"/>
          </a:xfrm>
          <a:prstGeom prst="rect">
            <a:avLst/>
          </a:prstGeom>
          <a:blipFill dpi="0" rotWithShape="1">
            <a:blip r:embed="rId5">
              <a:alphaModFix amt="73000"/>
            </a:blip>
            <a:srcRect/>
            <a:tile tx="0" ty="0" sx="100000" sy="100000" flip="none" algn="tl"/>
          </a:blipFill>
          <a:ln>
            <a:noFill/>
          </a:ln>
          <a:effectLst>
            <a:outerShdw blurRad="50800" dist="50800" dir="5400000" algn="ctr" rotWithShape="0">
              <a:srgbClr val="000000"/>
            </a:outerShdw>
          </a:effectLst>
        </p:spPr>
      </p:pic>
      <p:sp>
        <p:nvSpPr>
          <p:cNvPr id="40967" name="Rectangle 4"/>
          <p:cNvSpPr>
            <a:spLocks noChangeArrowheads="1"/>
          </p:cNvSpPr>
          <p:nvPr/>
        </p:nvSpPr>
        <p:spPr bwMode="auto">
          <a:xfrm>
            <a:off x="3810000" y="4648200"/>
            <a:ext cx="5172075" cy="1793875"/>
          </a:xfrm>
          <a:prstGeom prst="rect">
            <a:avLst/>
          </a:prstGeom>
          <a:noFill/>
          <a:ln w="9525">
            <a:noFill/>
            <a:miter lim="800000"/>
            <a:headEnd/>
            <a:tailEnd/>
          </a:ln>
        </p:spPr>
        <p:txBody>
          <a:bodyPr>
            <a:spAutoFit/>
          </a:bodyPr>
          <a:lstStyle/>
          <a:p>
            <a:pPr marL="742950" lvl="1" indent="-285750">
              <a:buSzPct val="75000"/>
              <a:buFont typeface="Arial" charset="0"/>
              <a:buChar char="•"/>
            </a:pPr>
            <a:r>
              <a:rPr lang="en-US" altLang="en-US" sz="1400" i="0">
                <a:solidFill>
                  <a:schemeClr val="tx1"/>
                </a:solidFill>
                <a:ea typeface="ヒラギノ角ゴ Pro W3"/>
                <a:cs typeface="ヒラギノ角ゴ Pro W3"/>
              </a:rPr>
              <a:t>In pixel CDS</a:t>
            </a:r>
          </a:p>
          <a:p>
            <a:pPr marL="742950" lvl="1" indent="-285750">
              <a:buSzPct val="75000"/>
              <a:buFont typeface="Arial" charset="0"/>
              <a:buChar char="•"/>
            </a:pPr>
            <a:r>
              <a:rPr lang="en-US" altLang="en-US" sz="1400" i="0">
                <a:solidFill>
                  <a:schemeClr val="tx1"/>
                </a:solidFill>
                <a:ea typeface="ヒラギノ角ゴ Pro W3"/>
                <a:cs typeface="ヒラギノ角ゴ Pro W3"/>
              </a:rPr>
              <a:t>Discriminators at the end of each column </a:t>
            </a:r>
          </a:p>
          <a:p>
            <a:pPr marL="742950" lvl="1" indent="-285750">
              <a:buSzPct val="75000"/>
              <a:buFont typeface="Arial" charset="0"/>
              <a:buChar char="•"/>
            </a:pPr>
            <a:r>
              <a:rPr lang="en-US" altLang="en-US" sz="1400" i="0">
                <a:solidFill>
                  <a:schemeClr val="tx1"/>
                </a:solidFill>
                <a:ea typeface="ヒラギノ角ゴ Pro W3"/>
                <a:cs typeface="ヒラギノ角ゴ Pro W3"/>
              </a:rPr>
              <a:t>Column-parallel readout</a:t>
            </a:r>
          </a:p>
          <a:p>
            <a:pPr marL="742950" lvl="1" indent="-285750">
              <a:buSzPct val="75000"/>
              <a:buFont typeface="Arial" charset="0"/>
              <a:buChar char="•"/>
            </a:pPr>
            <a:r>
              <a:rPr lang="en-US" altLang="en-US" sz="1400" i="0">
                <a:solidFill>
                  <a:schemeClr val="tx1"/>
                </a:solidFill>
                <a:ea typeface="ヒラギノ角ゴ Pro W3"/>
                <a:cs typeface="ヒラギノ角ゴ Pro W3"/>
              </a:rPr>
              <a:t>2 LVDS data outputs @ 160 MHz</a:t>
            </a:r>
          </a:p>
          <a:p>
            <a:pPr marL="742950" lvl="1" indent="-285750">
              <a:buSzPct val="75000"/>
              <a:buFont typeface="Arial" charset="0"/>
              <a:buChar char="•"/>
            </a:pPr>
            <a:r>
              <a:rPr lang="en-US" altLang="en-US" sz="1400" i="0">
                <a:solidFill>
                  <a:schemeClr val="tx1"/>
                </a:solidFill>
                <a:ea typeface="ヒラギノ角ゴ Pro W3"/>
                <a:cs typeface="ヒラギノ角ゴ Pro W3"/>
              </a:rPr>
              <a:t>Integrated zero suppression (up to 9 hits/row)</a:t>
            </a:r>
          </a:p>
          <a:p>
            <a:pPr marL="742950" lvl="1" indent="-285750">
              <a:buSzPct val="75000"/>
              <a:buFont typeface="Arial" charset="0"/>
              <a:buChar char="•"/>
            </a:pPr>
            <a:r>
              <a:rPr lang="en-US" altLang="en-US" sz="1400" i="0">
                <a:solidFill>
                  <a:schemeClr val="tx1"/>
                </a:solidFill>
                <a:ea typeface="ヒラギノ角ゴ Pro W3"/>
                <a:cs typeface="ヒラギノ角ゴ Pro W3"/>
              </a:rPr>
              <a:t>Ping-pong memory for frame readout (~1500 words) </a:t>
            </a:r>
          </a:p>
          <a:p>
            <a:pPr marL="742950" lvl="1" indent="-285750">
              <a:buSzPct val="75000"/>
              <a:buFont typeface="Arial" charset="0"/>
              <a:buChar char="•"/>
            </a:pPr>
            <a:r>
              <a:rPr lang="en-US" altLang="en-US" sz="1400" i="0">
                <a:solidFill>
                  <a:schemeClr val="tx1"/>
                </a:solidFill>
                <a:ea typeface="ヒラギノ角ゴ Pro W3"/>
                <a:cs typeface="ヒラギノ角ゴ Pro W3"/>
              </a:rPr>
              <a:t>4 sub-arrays to help with process variation</a:t>
            </a:r>
          </a:p>
          <a:p>
            <a:pPr marL="742950" lvl="1" indent="-285750">
              <a:buSzPct val="75000"/>
              <a:buFont typeface="Arial" charset="0"/>
              <a:buChar char="•"/>
            </a:pPr>
            <a:r>
              <a:rPr lang="en-US" altLang="en-US" sz="1400" i="0">
                <a:solidFill>
                  <a:schemeClr val="tx1"/>
                </a:solidFill>
                <a:ea typeface="ヒラギノ角ゴ Pro W3"/>
                <a:cs typeface="ヒラギノ角ゴ Pro W3"/>
              </a:rPr>
              <a:t>JTAG configuration of many internal parameters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Line 16"/>
          <p:cNvSpPr>
            <a:spLocks noChangeShapeType="1"/>
          </p:cNvSpPr>
          <p:nvPr/>
        </p:nvSpPr>
        <p:spPr bwMode="auto">
          <a:xfrm>
            <a:off x="4645025" y="1219200"/>
            <a:ext cx="1752600" cy="0"/>
          </a:xfrm>
          <a:prstGeom prst="line">
            <a:avLst/>
          </a:prstGeom>
          <a:noFill/>
          <a:ln w="25400">
            <a:solidFill>
              <a:srgbClr val="0000FF"/>
            </a:solidFill>
            <a:round/>
            <a:headEnd/>
            <a:tailEnd/>
          </a:ln>
        </p:spPr>
        <p:txBody>
          <a:bodyPr/>
          <a:lstStyle/>
          <a:p>
            <a:endParaRPr lang="en-US"/>
          </a:p>
        </p:txBody>
      </p:sp>
      <p:sp>
        <p:nvSpPr>
          <p:cNvPr id="41986" name="Line 17"/>
          <p:cNvSpPr>
            <a:spLocks noChangeShapeType="1"/>
          </p:cNvSpPr>
          <p:nvPr/>
        </p:nvSpPr>
        <p:spPr bwMode="auto">
          <a:xfrm>
            <a:off x="4645025" y="1371600"/>
            <a:ext cx="1905000" cy="0"/>
          </a:xfrm>
          <a:prstGeom prst="line">
            <a:avLst/>
          </a:prstGeom>
          <a:noFill/>
          <a:ln w="25400">
            <a:solidFill>
              <a:srgbClr val="0000FF"/>
            </a:solidFill>
            <a:round/>
            <a:headEnd/>
            <a:tailEnd/>
          </a:ln>
        </p:spPr>
        <p:txBody>
          <a:bodyPr/>
          <a:lstStyle/>
          <a:p>
            <a:endParaRPr lang="en-US"/>
          </a:p>
        </p:txBody>
      </p:sp>
      <p:sp>
        <p:nvSpPr>
          <p:cNvPr id="41987" name="Line 18"/>
          <p:cNvSpPr>
            <a:spLocks noChangeShapeType="1"/>
          </p:cNvSpPr>
          <p:nvPr/>
        </p:nvSpPr>
        <p:spPr bwMode="auto">
          <a:xfrm>
            <a:off x="4724400" y="1524000"/>
            <a:ext cx="1981200" cy="0"/>
          </a:xfrm>
          <a:prstGeom prst="line">
            <a:avLst/>
          </a:prstGeom>
          <a:noFill/>
          <a:ln w="25400">
            <a:solidFill>
              <a:srgbClr val="0000FF"/>
            </a:solidFill>
            <a:round/>
            <a:headEnd/>
            <a:tailEnd/>
          </a:ln>
        </p:spPr>
        <p:txBody>
          <a:bodyPr/>
          <a:lstStyle/>
          <a:p>
            <a:endParaRPr lang="en-US"/>
          </a:p>
        </p:txBody>
      </p:sp>
      <p:sp>
        <p:nvSpPr>
          <p:cNvPr id="41988" name="Line 19"/>
          <p:cNvSpPr>
            <a:spLocks noChangeShapeType="1"/>
          </p:cNvSpPr>
          <p:nvPr/>
        </p:nvSpPr>
        <p:spPr bwMode="auto">
          <a:xfrm>
            <a:off x="4724400" y="1676400"/>
            <a:ext cx="2057400" cy="0"/>
          </a:xfrm>
          <a:prstGeom prst="line">
            <a:avLst/>
          </a:prstGeom>
          <a:noFill/>
          <a:ln w="25400">
            <a:solidFill>
              <a:srgbClr val="0000FF"/>
            </a:solidFill>
            <a:round/>
            <a:headEnd/>
            <a:tailEnd/>
          </a:ln>
        </p:spPr>
        <p:txBody>
          <a:bodyPr/>
          <a:lstStyle/>
          <a:p>
            <a:endParaRPr lang="en-US"/>
          </a:p>
        </p:txBody>
      </p:sp>
      <p:sp>
        <p:nvSpPr>
          <p:cNvPr id="41989" name="Freeform 23"/>
          <p:cNvSpPr>
            <a:spLocks/>
          </p:cNvSpPr>
          <p:nvPr/>
        </p:nvSpPr>
        <p:spPr bwMode="auto">
          <a:xfrm>
            <a:off x="1143000" y="914400"/>
            <a:ext cx="1676400" cy="1393825"/>
          </a:xfrm>
          <a:custGeom>
            <a:avLst/>
            <a:gdLst>
              <a:gd name="T0" fmla="*/ 2147483647 w 1200"/>
              <a:gd name="T1" fmla="*/ 2147483647 h 1400"/>
              <a:gd name="T2" fmla="*/ 2147483647 w 1200"/>
              <a:gd name="T3" fmla="*/ 2147483647 h 1400"/>
              <a:gd name="T4" fmla="*/ 0 w 1200"/>
              <a:gd name="T5" fmla="*/ 2147483647 h 1400"/>
              <a:gd name="T6" fmla="*/ 0 60000 65536"/>
              <a:gd name="T7" fmla="*/ 0 60000 65536"/>
              <a:gd name="T8" fmla="*/ 0 60000 65536"/>
              <a:gd name="T9" fmla="*/ 0 w 1200"/>
              <a:gd name="T10" fmla="*/ 0 h 1400"/>
              <a:gd name="T11" fmla="*/ 1200 w 1200"/>
              <a:gd name="T12" fmla="*/ 1400 h 1400"/>
            </a:gdLst>
            <a:ahLst/>
            <a:cxnLst>
              <a:cxn ang="T6">
                <a:pos x="T0" y="T1"/>
              </a:cxn>
              <a:cxn ang="T7">
                <a:pos x="T2" y="T3"/>
              </a:cxn>
              <a:cxn ang="T8">
                <a:pos x="T4" y="T5"/>
              </a:cxn>
            </a:cxnLst>
            <a:rect l="T9" t="T10" r="T11" b="T12"/>
            <a:pathLst>
              <a:path w="1200" h="1400">
                <a:moveTo>
                  <a:pt x="1200" y="200"/>
                </a:moveTo>
                <a:cubicBezTo>
                  <a:pt x="844" y="100"/>
                  <a:pt x="488" y="0"/>
                  <a:pt x="288" y="200"/>
                </a:cubicBezTo>
                <a:cubicBezTo>
                  <a:pt x="88" y="400"/>
                  <a:pt x="44" y="900"/>
                  <a:pt x="0" y="1400"/>
                </a:cubicBezTo>
              </a:path>
            </a:pathLst>
          </a:custGeom>
          <a:noFill/>
          <a:ln w="28575" cmpd="sng">
            <a:solidFill>
              <a:srgbClr val="0000FF"/>
            </a:solidFill>
            <a:round/>
            <a:headEnd/>
            <a:tailEnd/>
          </a:ln>
        </p:spPr>
        <p:txBody>
          <a:bodyPr/>
          <a:lstStyle/>
          <a:p>
            <a:endParaRPr lang="en-US"/>
          </a:p>
        </p:txBody>
      </p:sp>
      <p:sp>
        <p:nvSpPr>
          <p:cNvPr id="41990" name="Freeform 24"/>
          <p:cNvSpPr>
            <a:spLocks/>
          </p:cNvSpPr>
          <p:nvPr/>
        </p:nvSpPr>
        <p:spPr bwMode="auto">
          <a:xfrm>
            <a:off x="1371600" y="1189038"/>
            <a:ext cx="1447800" cy="1249362"/>
          </a:xfrm>
          <a:custGeom>
            <a:avLst/>
            <a:gdLst>
              <a:gd name="T0" fmla="*/ 2147483647 w 1200"/>
              <a:gd name="T1" fmla="*/ 2147483647 h 1400"/>
              <a:gd name="T2" fmla="*/ 2147483647 w 1200"/>
              <a:gd name="T3" fmla="*/ 2147483647 h 1400"/>
              <a:gd name="T4" fmla="*/ 0 w 1200"/>
              <a:gd name="T5" fmla="*/ 2147483647 h 1400"/>
              <a:gd name="T6" fmla="*/ 0 60000 65536"/>
              <a:gd name="T7" fmla="*/ 0 60000 65536"/>
              <a:gd name="T8" fmla="*/ 0 60000 65536"/>
              <a:gd name="T9" fmla="*/ 0 w 1200"/>
              <a:gd name="T10" fmla="*/ 0 h 1400"/>
              <a:gd name="T11" fmla="*/ 1200 w 1200"/>
              <a:gd name="T12" fmla="*/ 1400 h 1400"/>
            </a:gdLst>
            <a:ahLst/>
            <a:cxnLst>
              <a:cxn ang="T6">
                <a:pos x="T0" y="T1"/>
              </a:cxn>
              <a:cxn ang="T7">
                <a:pos x="T2" y="T3"/>
              </a:cxn>
              <a:cxn ang="T8">
                <a:pos x="T4" y="T5"/>
              </a:cxn>
            </a:cxnLst>
            <a:rect l="T9" t="T10" r="T11" b="T12"/>
            <a:pathLst>
              <a:path w="1200" h="1400">
                <a:moveTo>
                  <a:pt x="1200" y="200"/>
                </a:moveTo>
                <a:cubicBezTo>
                  <a:pt x="844" y="100"/>
                  <a:pt x="488" y="0"/>
                  <a:pt x="288" y="200"/>
                </a:cubicBezTo>
                <a:cubicBezTo>
                  <a:pt x="88" y="400"/>
                  <a:pt x="44" y="900"/>
                  <a:pt x="0" y="1400"/>
                </a:cubicBezTo>
              </a:path>
            </a:pathLst>
          </a:custGeom>
          <a:noFill/>
          <a:ln w="28575" cmpd="sng">
            <a:solidFill>
              <a:srgbClr val="0000FF"/>
            </a:solidFill>
            <a:round/>
            <a:headEnd/>
            <a:tailEnd/>
          </a:ln>
        </p:spPr>
        <p:txBody>
          <a:bodyPr/>
          <a:lstStyle/>
          <a:p>
            <a:endParaRPr lang="en-US"/>
          </a:p>
        </p:txBody>
      </p:sp>
      <p:sp>
        <p:nvSpPr>
          <p:cNvPr id="41991" name="Freeform 25"/>
          <p:cNvSpPr>
            <a:spLocks/>
          </p:cNvSpPr>
          <p:nvPr/>
        </p:nvSpPr>
        <p:spPr bwMode="auto">
          <a:xfrm>
            <a:off x="1600200" y="1524000"/>
            <a:ext cx="1139825" cy="666750"/>
          </a:xfrm>
          <a:custGeom>
            <a:avLst/>
            <a:gdLst>
              <a:gd name="T0" fmla="*/ 2147483647 w 1200"/>
              <a:gd name="T1" fmla="*/ 2147483647 h 1400"/>
              <a:gd name="T2" fmla="*/ 2147483647 w 1200"/>
              <a:gd name="T3" fmla="*/ 2147483647 h 1400"/>
              <a:gd name="T4" fmla="*/ 0 w 1200"/>
              <a:gd name="T5" fmla="*/ 2147483647 h 1400"/>
              <a:gd name="T6" fmla="*/ 0 60000 65536"/>
              <a:gd name="T7" fmla="*/ 0 60000 65536"/>
              <a:gd name="T8" fmla="*/ 0 60000 65536"/>
              <a:gd name="T9" fmla="*/ 0 w 1200"/>
              <a:gd name="T10" fmla="*/ 0 h 1400"/>
              <a:gd name="T11" fmla="*/ 1200 w 1200"/>
              <a:gd name="T12" fmla="*/ 1400 h 1400"/>
            </a:gdLst>
            <a:ahLst/>
            <a:cxnLst>
              <a:cxn ang="T6">
                <a:pos x="T0" y="T1"/>
              </a:cxn>
              <a:cxn ang="T7">
                <a:pos x="T2" y="T3"/>
              </a:cxn>
              <a:cxn ang="T8">
                <a:pos x="T4" y="T5"/>
              </a:cxn>
            </a:cxnLst>
            <a:rect l="T9" t="T10" r="T11" b="T12"/>
            <a:pathLst>
              <a:path w="1200" h="1400">
                <a:moveTo>
                  <a:pt x="1200" y="200"/>
                </a:moveTo>
                <a:cubicBezTo>
                  <a:pt x="844" y="100"/>
                  <a:pt x="488" y="0"/>
                  <a:pt x="288" y="200"/>
                </a:cubicBezTo>
                <a:cubicBezTo>
                  <a:pt x="88" y="400"/>
                  <a:pt x="44" y="900"/>
                  <a:pt x="0" y="1400"/>
                </a:cubicBezTo>
              </a:path>
            </a:pathLst>
          </a:custGeom>
          <a:noFill/>
          <a:ln w="28575" cmpd="sng">
            <a:solidFill>
              <a:srgbClr val="0000FF"/>
            </a:solidFill>
            <a:round/>
            <a:headEnd/>
            <a:tailEnd/>
          </a:ln>
        </p:spPr>
        <p:txBody>
          <a:bodyPr/>
          <a:lstStyle/>
          <a:p>
            <a:endParaRPr lang="en-US"/>
          </a:p>
        </p:txBody>
      </p:sp>
      <p:sp>
        <p:nvSpPr>
          <p:cNvPr id="41992" name="Freeform 26"/>
          <p:cNvSpPr>
            <a:spLocks/>
          </p:cNvSpPr>
          <p:nvPr/>
        </p:nvSpPr>
        <p:spPr bwMode="auto">
          <a:xfrm>
            <a:off x="1939925" y="1752600"/>
            <a:ext cx="800100" cy="431800"/>
          </a:xfrm>
          <a:custGeom>
            <a:avLst/>
            <a:gdLst>
              <a:gd name="T0" fmla="*/ 2147483647 w 1200"/>
              <a:gd name="T1" fmla="*/ 2147483647 h 1400"/>
              <a:gd name="T2" fmla="*/ 2147483647 w 1200"/>
              <a:gd name="T3" fmla="*/ 2147483647 h 1400"/>
              <a:gd name="T4" fmla="*/ 0 w 1200"/>
              <a:gd name="T5" fmla="*/ 2147483647 h 1400"/>
              <a:gd name="T6" fmla="*/ 0 60000 65536"/>
              <a:gd name="T7" fmla="*/ 0 60000 65536"/>
              <a:gd name="T8" fmla="*/ 0 60000 65536"/>
              <a:gd name="T9" fmla="*/ 0 w 1200"/>
              <a:gd name="T10" fmla="*/ 0 h 1400"/>
              <a:gd name="T11" fmla="*/ 1200 w 1200"/>
              <a:gd name="T12" fmla="*/ 1400 h 1400"/>
            </a:gdLst>
            <a:ahLst/>
            <a:cxnLst>
              <a:cxn ang="T6">
                <a:pos x="T0" y="T1"/>
              </a:cxn>
              <a:cxn ang="T7">
                <a:pos x="T2" y="T3"/>
              </a:cxn>
              <a:cxn ang="T8">
                <a:pos x="T4" y="T5"/>
              </a:cxn>
            </a:cxnLst>
            <a:rect l="T9" t="T10" r="T11" b="T12"/>
            <a:pathLst>
              <a:path w="1200" h="1400">
                <a:moveTo>
                  <a:pt x="1200" y="200"/>
                </a:moveTo>
                <a:cubicBezTo>
                  <a:pt x="844" y="100"/>
                  <a:pt x="488" y="0"/>
                  <a:pt x="288" y="200"/>
                </a:cubicBezTo>
                <a:cubicBezTo>
                  <a:pt x="88" y="400"/>
                  <a:pt x="44" y="900"/>
                  <a:pt x="0" y="1400"/>
                </a:cubicBezTo>
              </a:path>
            </a:pathLst>
          </a:custGeom>
          <a:noFill/>
          <a:ln w="28575" cmpd="sng">
            <a:solidFill>
              <a:srgbClr val="0000FF"/>
            </a:solidFill>
            <a:round/>
            <a:headEnd/>
            <a:tailEnd/>
          </a:ln>
        </p:spPr>
        <p:txBody>
          <a:bodyPr/>
          <a:lstStyle/>
          <a:p>
            <a:endParaRPr lang="en-US"/>
          </a:p>
        </p:txBody>
      </p:sp>
      <p:sp>
        <p:nvSpPr>
          <p:cNvPr id="41993" name="Text Box 27"/>
          <p:cNvSpPr txBox="1">
            <a:spLocks noChangeArrowheads="1"/>
          </p:cNvSpPr>
          <p:nvPr/>
        </p:nvSpPr>
        <p:spPr bwMode="auto">
          <a:xfrm>
            <a:off x="4721225" y="762000"/>
            <a:ext cx="1154113" cy="457200"/>
          </a:xfrm>
          <a:prstGeom prst="rect">
            <a:avLst/>
          </a:prstGeom>
          <a:noFill/>
          <a:ln w="9525">
            <a:noFill/>
            <a:miter lim="800000"/>
            <a:headEnd/>
            <a:tailEnd/>
          </a:ln>
        </p:spPr>
        <p:txBody>
          <a:bodyPr>
            <a:spAutoFit/>
          </a:bodyPr>
          <a:lstStyle/>
          <a:p>
            <a:pPr algn="ctr"/>
            <a:r>
              <a:rPr lang="en-US" altLang="fr-FR" sz="1200" i="0">
                <a:solidFill>
                  <a:schemeClr val="tx1"/>
                </a:solidFill>
                <a:ea typeface="ヒラギノ角ゴ Pro W3"/>
                <a:cs typeface="ヒラギノ角ゴ Pro W3"/>
              </a:rPr>
              <a:t>2 m </a:t>
            </a:r>
          </a:p>
          <a:p>
            <a:r>
              <a:rPr lang="en-US" altLang="fr-FR" sz="1200" i="0">
                <a:solidFill>
                  <a:schemeClr val="tx1"/>
                </a:solidFill>
                <a:ea typeface="ヒラギノ角ゴ Pro W3"/>
                <a:cs typeface="ヒラギノ角ゴ Pro W3"/>
              </a:rPr>
              <a:t>(42 AWG TP)</a:t>
            </a:r>
          </a:p>
        </p:txBody>
      </p:sp>
      <p:sp>
        <p:nvSpPr>
          <p:cNvPr id="41994" name="Text Box 28"/>
          <p:cNvSpPr txBox="1">
            <a:spLocks noChangeArrowheads="1"/>
          </p:cNvSpPr>
          <p:nvPr/>
        </p:nvSpPr>
        <p:spPr bwMode="auto">
          <a:xfrm>
            <a:off x="304800" y="838200"/>
            <a:ext cx="1614488" cy="457200"/>
          </a:xfrm>
          <a:prstGeom prst="rect">
            <a:avLst/>
          </a:prstGeom>
          <a:noFill/>
          <a:ln w="9525">
            <a:noFill/>
            <a:miter lim="800000"/>
            <a:headEnd/>
            <a:tailEnd/>
          </a:ln>
        </p:spPr>
        <p:txBody>
          <a:bodyPr>
            <a:spAutoFit/>
          </a:bodyPr>
          <a:lstStyle/>
          <a:p>
            <a:r>
              <a:rPr lang="en-US" altLang="fr-FR" sz="1200" i="0">
                <a:solidFill>
                  <a:schemeClr val="tx1"/>
                </a:solidFill>
                <a:ea typeface="ヒラギノ角ゴ Pro W3"/>
                <a:cs typeface="ヒラギノ角ゴ Pro W3"/>
              </a:rPr>
              <a:t>11 m (VHDCI)</a:t>
            </a:r>
          </a:p>
          <a:p>
            <a:endParaRPr lang="en-US" altLang="fr-FR" sz="1200" i="0">
              <a:solidFill>
                <a:schemeClr val="tx1"/>
              </a:solidFill>
              <a:ea typeface="ヒラギノ角ゴ Pro W3"/>
              <a:cs typeface="ヒラギノ角ゴ Pro W3"/>
            </a:endParaRPr>
          </a:p>
        </p:txBody>
      </p:sp>
      <p:sp>
        <p:nvSpPr>
          <p:cNvPr id="41995" name="Line 31"/>
          <p:cNvSpPr>
            <a:spLocks noChangeShapeType="1"/>
          </p:cNvSpPr>
          <p:nvPr/>
        </p:nvSpPr>
        <p:spPr bwMode="auto">
          <a:xfrm>
            <a:off x="2133600" y="3733800"/>
            <a:ext cx="4953000" cy="0"/>
          </a:xfrm>
          <a:prstGeom prst="line">
            <a:avLst/>
          </a:prstGeom>
          <a:noFill/>
          <a:ln w="25400">
            <a:solidFill>
              <a:srgbClr val="0000FF"/>
            </a:solidFill>
            <a:round/>
            <a:headEnd/>
            <a:tailEnd/>
          </a:ln>
        </p:spPr>
        <p:txBody>
          <a:bodyPr/>
          <a:lstStyle/>
          <a:p>
            <a:endParaRPr lang="en-US"/>
          </a:p>
        </p:txBody>
      </p:sp>
      <p:sp>
        <p:nvSpPr>
          <p:cNvPr id="41996" name="Text Box 32"/>
          <p:cNvSpPr txBox="1">
            <a:spLocks noChangeArrowheads="1"/>
          </p:cNvSpPr>
          <p:nvPr/>
        </p:nvSpPr>
        <p:spPr bwMode="auto">
          <a:xfrm>
            <a:off x="4648200" y="3429000"/>
            <a:ext cx="1409700" cy="274638"/>
          </a:xfrm>
          <a:prstGeom prst="rect">
            <a:avLst/>
          </a:prstGeom>
          <a:noFill/>
          <a:ln w="9525">
            <a:noFill/>
            <a:miter lim="800000"/>
            <a:headEnd/>
            <a:tailEnd/>
          </a:ln>
        </p:spPr>
        <p:txBody>
          <a:bodyPr wrap="none">
            <a:spAutoFit/>
          </a:bodyPr>
          <a:lstStyle/>
          <a:p>
            <a:r>
              <a:rPr lang="en-US" altLang="fr-FR" sz="1200" i="0">
                <a:solidFill>
                  <a:schemeClr val="tx1"/>
                </a:solidFill>
                <a:ea typeface="ヒラギノ角ゴ Pro W3"/>
                <a:cs typeface="ヒラギノ角ゴ Pro W3"/>
              </a:rPr>
              <a:t>100 m (fiber optic)</a:t>
            </a:r>
          </a:p>
        </p:txBody>
      </p:sp>
      <p:sp>
        <p:nvSpPr>
          <p:cNvPr id="41997" name="Text Box 33"/>
          <p:cNvSpPr txBox="1">
            <a:spLocks noChangeArrowheads="1"/>
          </p:cNvSpPr>
          <p:nvPr/>
        </p:nvSpPr>
        <p:spPr bwMode="auto">
          <a:xfrm>
            <a:off x="2819400" y="4724400"/>
            <a:ext cx="4937125" cy="1641475"/>
          </a:xfrm>
          <a:prstGeom prst="rect">
            <a:avLst/>
          </a:prstGeom>
          <a:noFill/>
          <a:ln w="9525">
            <a:noFill/>
            <a:miter lim="800000"/>
            <a:headEnd/>
            <a:tailEnd/>
          </a:ln>
        </p:spPr>
        <p:txBody>
          <a:bodyPr wrap="none">
            <a:spAutoFit/>
          </a:bodyPr>
          <a:lstStyle/>
          <a:p>
            <a:pPr marL="228600" indent="-228600">
              <a:buSzPct val="75000"/>
            </a:pPr>
            <a:r>
              <a:rPr lang="en-US" altLang="fr-FR" sz="2000" i="0">
                <a:solidFill>
                  <a:schemeClr val="tx1"/>
                </a:solidFill>
                <a:latin typeface="Gill Sans MT" pitchFamily="34" charset="0"/>
                <a:ea typeface="ヒラギノ角ゴ Pro W3"/>
                <a:cs typeface="ヒラギノ角ゴ Pro W3"/>
              </a:rPr>
              <a:t> </a:t>
            </a:r>
            <a:r>
              <a:rPr lang="en-US" altLang="fr-FR" sz="2000" i="0" u="sng">
                <a:solidFill>
                  <a:schemeClr val="tx1"/>
                </a:solidFill>
                <a:latin typeface="Gill Sans MT" pitchFamily="34" charset="0"/>
                <a:ea typeface="ヒラギノ角ゴ Pro W3"/>
                <a:cs typeface="ヒラギノ角ゴ Pro W3"/>
              </a:rPr>
              <a:t>Highly parallel system</a:t>
            </a:r>
          </a:p>
          <a:p>
            <a:pPr marL="547688" lvl="1" indent="-273050">
              <a:lnSpc>
                <a:spcPct val="90000"/>
              </a:lnSpc>
              <a:spcBef>
                <a:spcPts val="500"/>
              </a:spcBef>
              <a:buClr>
                <a:schemeClr val="accent2"/>
              </a:buClr>
              <a:buSzPct val="76000"/>
              <a:buFont typeface="Wingdings 3" pitchFamily="18" charset="2"/>
              <a:buChar char=""/>
            </a:pPr>
            <a:r>
              <a:rPr lang="en-US" altLang="fr-FR" i="0">
                <a:solidFill>
                  <a:schemeClr val="tx1"/>
                </a:solidFill>
                <a:latin typeface="Gill Sans MT" pitchFamily="34" charset="0"/>
                <a:ea typeface="ヒラギノ角ゴ Pro W3"/>
                <a:cs typeface="ヒラギノ角ゴ Pro W3"/>
              </a:rPr>
              <a:t> 4 ladders per sector</a:t>
            </a:r>
          </a:p>
          <a:p>
            <a:pPr marL="547688" lvl="1" indent="-273050">
              <a:lnSpc>
                <a:spcPct val="90000"/>
              </a:lnSpc>
              <a:spcBef>
                <a:spcPts val="500"/>
              </a:spcBef>
              <a:buClr>
                <a:schemeClr val="accent2"/>
              </a:buClr>
              <a:buSzPct val="76000"/>
              <a:buFont typeface="Wingdings 3" pitchFamily="18" charset="2"/>
              <a:buChar char=""/>
            </a:pPr>
            <a:r>
              <a:rPr lang="en-US" altLang="fr-FR" i="0">
                <a:solidFill>
                  <a:schemeClr val="tx1"/>
                </a:solidFill>
                <a:latin typeface="Gill Sans MT" pitchFamily="34" charset="0"/>
                <a:ea typeface="ヒラギノ角ゴ Pro W3"/>
                <a:cs typeface="ヒラギノ角ゴ Pro W3"/>
              </a:rPr>
              <a:t> 1 Mass Termination Board (MTB) per sector</a:t>
            </a:r>
          </a:p>
          <a:p>
            <a:pPr marL="547688" lvl="1" indent="-273050">
              <a:lnSpc>
                <a:spcPct val="90000"/>
              </a:lnSpc>
              <a:spcBef>
                <a:spcPts val="500"/>
              </a:spcBef>
              <a:buClr>
                <a:schemeClr val="accent2"/>
              </a:buClr>
              <a:buSzPct val="76000"/>
              <a:buFont typeface="Wingdings 3" pitchFamily="18" charset="2"/>
              <a:buChar char=""/>
            </a:pPr>
            <a:r>
              <a:rPr lang="en-US" altLang="fr-FR" i="0">
                <a:solidFill>
                  <a:schemeClr val="tx1"/>
                </a:solidFill>
                <a:latin typeface="Gill Sans MT" pitchFamily="34" charset="0"/>
                <a:ea typeface="ヒラギノ角ゴ Pro W3"/>
                <a:cs typeface="ヒラギノ角ゴ Pro W3"/>
              </a:rPr>
              <a:t> 1 RDO board per sector</a:t>
            </a:r>
          </a:p>
          <a:p>
            <a:pPr marL="547688" lvl="1" indent="-273050">
              <a:lnSpc>
                <a:spcPct val="90000"/>
              </a:lnSpc>
              <a:spcBef>
                <a:spcPts val="500"/>
              </a:spcBef>
              <a:buClr>
                <a:schemeClr val="accent2"/>
              </a:buClr>
              <a:buSzPct val="76000"/>
              <a:buFont typeface="Wingdings 3" pitchFamily="18" charset="2"/>
              <a:buChar char=""/>
            </a:pPr>
            <a:r>
              <a:rPr lang="en-US" altLang="fr-FR" i="0">
                <a:solidFill>
                  <a:schemeClr val="tx1"/>
                </a:solidFill>
                <a:latin typeface="Gill Sans MT" pitchFamily="34" charset="0"/>
                <a:ea typeface="ヒラギノ角ゴ Pro W3"/>
                <a:cs typeface="ヒラギノ角ゴ Pro W3"/>
              </a:rPr>
              <a:t> 10 RDO boards in the PXL system</a:t>
            </a:r>
          </a:p>
        </p:txBody>
      </p:sp>
      <p:sp>
        <p:nvSpPr>
          <p:cNvPr id="41998" name="Rectangle 23"/>
          <p:cNvSpPr>
            <a:spLocks noChangeArrowheads="1"/>
          </p:cNvSpPr>
          <p:nvPr/>
        </p:nvSpPr>
        <p:spPr bwMode="auto">
          <a:xfrm>
            <a:off x="2514600" y="3048000"/>
            <a:ext cx="1524000" cy="639763"/>
          </a:xfrm>
          <a:prstGeom prst="rect">
            <a:avLst/>
          </a:prstGeom>
          <a:noFill/>
          <a:ln w="9525">
            <a:noFill/>
            <a:miter lim="800000"/>
            <a:headEnd/>
            <a:tailEnd/>
          </a:ln>
        </p:spPr>
        <p:txBody>
          <a:bodyPr>
            <a:spAutoFit/>
          </a:bodyPr>
          <a:lstStyle/>
          <a:p>
            <a:r>
              <a:rPr lang="fr-FR" altLang="fr-FR" sz="1200" i="0">
                <a:solidFill>
                  <a:schemeClr val="tx1"/>
                </a:solidFill>
                <a:latin typeface="Gill Sans MT" pitchFamily="34" charset="0"/>
              </a:rPr>
              <a:t>RDO board </a:t>
            </a:r>
            <a:r>
              <a:rPr lang="en-US" altLang="fr-FR" sz="1200" i="0">
                <a:solidFill>
                  <a:schemeClr val="tx1"/>
                </a:solidFill>
                <a:latin typeface="Gill Sans MT" pitchFamily="34" charset="0"/>
              </a:rPr>
              <a:t>w/ Xilinx Virtex-6 FPGA</a:t>
            </a:r>
          </a:p>
          <a:p>
            <a:r>
              <a:rPr lang="en-US" altLang="fr-FR" sz="1200" i="0">
                <a:solidFill>
                  <a:schemeClr val="tx1"/>
                </a:solidFill>
                <a:latin typeface="Gill Sans MT" pitchFamily="34" charset="0"/>
              </a:rPr>
              <a:t>- event building </a:t>
            </a:r>
          </a:p>
        </p:txBody>
      </p:sp>
      <p:sp>
        <p:nvSpPr>
          <p:cNvPr id="41999" name="Rectangle 23"/>
          <p:cNvSpPr>
            <a:spLocks noChangeArrowheads="1"/>
          </p:cNvSpPr>
          <p:nvPr/>
        </p:nvSpPr>
        <p:spPr bwMode="auto">
          <a:xfrm>
            <a:off x="6629400" y="4419600"/>
            <a:ext cx="1752600" cy="274638"/>
          </a:xfrm>
          <a:prstGeom prst="rect">
            <a:avLst/>
          </a:prstGeom>
          <a:noFill/>
          <a:ln w="9525">
            <a:noFill/>
            <a:miter lim="800000"/>
            <a:headEnd/>
            <a:tailEnd/>
          </a:ln>
        </p:spPr>
        <p:txBody>
          <a:bodyPr>
            <a:spAutoFit/>
          </a:bodyPr>
          <a:lstStyle/>
          <a:p>
            <a:r>
              <a:rPr lang="en-US" altLang="fr-FR" sz="1200" i="0">
                <a:solidFill>
                  <a:schemeClr val="tx1"/>
                </a:solidFill>
                <a:latin typeface="Gill Sans MT" pitchFamily="34" charset="0"/>
              </a:rPr>
              <a:t>DAQ PC with RORC</a:t>
            </a:r>
          </a:p>
        </p:txBody>
      </p:sp>
      <p:sp>
        <p:nvSpPr>
          <p:cNvPr id="42000" name="Text Box 18"/>
          <p:cNvSpPr txBox="1">
            <a:spLocks noChangeArrowheads="1"/>
          </p:cNvSpPr>
          <p:nvPr/>
        </p:nvSpPr>
        <p:spPr bwMode="auto">
          <a:xfrm>
            <a:off x="2895600" y="1981200"/>
            <a:ext cx="1800225" cy="520700"/>
          </a:xfrm>
          <a:prstGeom prst="rect">
            <a:avLst/>
          </a:prstGeom>
          <a:noFill/>
          <a:ln w="9525">
            <a:noFill/>
            <a:miter lim="800000"/>
            <a:headEnd/>
            <a:tailEnd/>
          </a:ln>
        </p:spPr>
        <p:txBody>
          <a:bodyPr lIns="0" tIns="0" rIns="0" bIns="0"/>
          <a:lstStyle/>
          <a:p>
            <a:pPr indent="3175">
              <a:lnSpc>
                <a:spcPct val="87000"/>
              </a:lnSpc>
              <a:buClr>
                <a:srgbClr val="000000"/>
              </a:buClr>
              <a:buSzPct val="100000"/>
              <a:buFont typeface="Arial"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altLang="fr-FR" sz="1200" i="0">
                <a:solidFill>
                  <a:schemeClr val="tx1"/>
                </a:solidFill>
                <a:latin typeface="Gill Sans MT" pitchFamily="34" charset="0"/>
              </a:rPr>
              <a:t>Mass Termination Board </a:t>
            </a:r>
          </a:p>
          <a:p>
            <a:pPr indent="3175">
              <a:lnSpc>
                <a:spcPct val="87000"/>
              </a:lnSpc>
              <a:buClr>
                <a:srgbClr val="000000"/>
              </a:buClr>
              <a:buSzPct val="100000"/>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altLang="fr-FR" sz="1200" i="0">
                <a:solidFill>
                  <a:schemeClr val="tx1"/>
                </a:solidFill>
                <a:latin typeface="Gill Sans MT" pitchFamily="34" charset="0"/>
              </a:rPr>
              <a:t> signal buffering</a:t>
            </a:r>
          </a:p>
          <a:p>
            <a:pPr indent="3175">
              <a:lnSpc>
                <a:spcPct val="87000"/>
              </a:lnSpc>
              <a:buClr>
                <a:srgbClr val="000000"/>
              </a:buClr>
              <a:buSzPct val="100000"/>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altLang="fr-FR" sz="1200" i="0">
                <a:solidFill>
                  <a:schemeClr val="tx1"/>
                </a:solidFill>
                <a:latin typeface="Gill Sans MT" pitchFamily="34" charset="0"/>
              </a:rPr>
              <a:t> latch-up protected power</a:t>
            </a:r>
          </a:p>
        </p:txBody>
      </p:sp>
      <p:sp>
        <p:nvSpPr>
          <p:cNvPr id="42001" name="Rectangle 2"/>
          <p:cNvSpPr>
            <a:spLocks noGrp="1"/>
          </p:cNvSpPr>
          <p:nvPr>
            <p:ph type="title" idx="4294967295"/>
          </p:nvPr>
        </p:nvSpPr>
        <p:spPr>
          <a:xfrm>
            <a:off x="152400" y="304800"/>
            <a:ext cx="8153400" cy="533400"/>
          </a:xfrm>
        </p:spPr>
        <p:txBody>
          <a:bodyPr/>
          <a:lstStyle/>
          <a:p>
            <a:pPr eaLnBrk="1" hangingPunct="1"/>
            <a:r>
              <a:rPr lang="en-US" altLang="fr-FR" sz="2400" smtClean="0"/>
              <a:t>PXL detector readout chain</a:t>
            </a:r>
          </a:p>
        </p:txBody>
      </p:sp>
      <p:sp>
        <p:nvSpPr>
          <p:cNvPr id="26644" name="Text Box 23"/>
          <p:cNvSpPr txBox="1">
            <a:spLocks noChangeArrowheads="1"/>
          </p:cNvSpPr>
          <p:nvPr/>
        </p:nvSpPr>
        <p:spPr bwMode="auto">
          <a:xfrm>
            <a:off x="4827588" y="1676400"/>
            <a:ext cx="960437" cy="639763"/>
          </a:xfrm>
          <a:prstGeom prst="rect">
            <a:avLst/>
          </a:prstGeom>
          <a:noFill/>
          <a:ln>
            <a:noFill/>
          </a:ln>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fontAlgn="auto" hangingPunct="1">
              <a:spcBef>
                <a:spcPts val="0"/>
              </a:spcBef>
              <a:spcAft>
                <a:spcPts val="0"/>
              </a:spcAft>
              <a:defRPr/>
            </a:pPr>
            <a:r>
              <a:rPr lang="en-US" sz="1200" i="0" dirty="0" err="1">
                <a:latin typeface="+mn-lt"/>
              </a:rPr>
              <a:t>Clk</a:t>
            </a:r>
            <a:r>
              <a:rPr lang="en-US" sz="1200" i="0" dirty="0">
                <a:latin typeface="+mn-lt"/>
              </a:rPr>
              <a:t>, </a:t>
            </a:r>
            <a:r>
              <a:rPr lang="en-US" sz="1200" i="0" dirty="0" err="1">
                <a:latin typeface="+mn-lt"/>
              </a:rPr>
              <a:t>config</a:t>
            </a:r>
            <a:r>
              <a:rPr lang="en-US" sz="1200" i="0" dirty="0">
                <a:latin typeface="+mn-lt"/>
              </a:rPr>
              <a:t>, data, power</a:t>
            </a:r>
          </a:p>
        </p:txBody>
      </p:sp>
      <p:sp>
        <p:nvSpPr>
          <p:cNvPr id="42003" name="Rectangle 24"/>
          <p:cNvSpPr>
            <a:spLocks noChangeArrowheads="1"/>
          </p:cNvSpPr>
          <p:nvPr/>
        </p:nvSpPr>
        <p:spPr bwMode="auto">
          <a:xfrm>
            <a:off x="381000" y="1524000"/>
            <a:ext cx="990600" cy="457200"/>
          </a:xfrm>
          <a:prstGeom prst="rect">
            <a:avLst/>
          </a:prstGeom>
          <a:noFill/>
          <a:ln w="9525">
            <a:noFill/>
            <a:miter lim="800000"/>
            <a:headEnd/>
            <a:tailEnd/>
          </a:ln>
        </p:spPr>
        <p:txBody>
          <a:bodyPr>
            <a:spAutoFit/>
          </a:bodyPr>
          <a:lstStyle/>
          <a:p>
            <a:r>
              <a:rPr lang="en-US" altLang="fr-FR" sz="1200" i="0">
                <a:solidFill>
                  <a:schemeClr val="tx1"/>
                </a:solidFill>
                <a:latin typeface="Gill Sans MT" pitchFamily="34" charset="0"/>
              </a:rPr>
              <a:t>Clk, config, data</a:t>
            </a:r>
          </a:p>
        </p:txBody>
      </p:sp>
      <p:sp>
        <p:nvSpPr>
          <p:cNvPr id="42004" name="Rectangle 25"/>
          <p:cNvSpPr>
            <a:spLocks noChangeArrowheads="1"/>
          </p:cNvSpPr>
          <p:nvPr/>
        </p:nvSpPr>
        <p:spPr bwMode="auto">
          <a:xfrm>
            <a:off x="4724400" y="3810000"/>
            <a:ext cx="1198563" cy="274638"/>
          </a:xfrm>
          <a:prstGeom prst="rect">
            <a:avLst/>
          </a:prstGeom>
          <a:noFill/>
          <a:ln w="9525">
            <a:noFill/>
            <a:miter lim="800000"/>
            <a:headEnd/>
            <a:tailEnd/>
          </a:ln>
        </p:spPr>
        <p:txBody>
          <a:bodyPr wrap="none">
            <a:spAutoFit/>
          </a:bodyPr>
          <a:lstStyle/>
          <a:p>
            <a:r>
              <a:rPr lang="en-US" altLang="fr-FR" sz="1200" i="0">
                <a:solidFill>
                  <a:schemeClr val="tx1"/>
                </a:solidFill>
                <a:latin typeface="Gill Sans MT" pitchFamily="34" charset="0"/>
              </a:rPr>
              <a:t>PXL built events</a:t>
            </a:r>
          </a:p>
        </p:txBody>
      </p:sp>
      <p:cxnSp>
        <p:nvCxnSpPr>
          <p:cNvPr id="29" name="Straight Arrow Connector 28"/>
          <p:cNvCxnSpPr/>
          <p:nvPr/>
        </p:nvCxnSpPr>
        <p:spPr>
          <a:xfrm rot="5400000" flipH="1" flipV="1">
            <a:off x="838994" y="4495006"/>
            <a:ext cx="609600" cy="15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14338" name="Picture 2" descr="C:\Users\gcontin\Documents\HFT\Conferences\My_Conferences\Vertex2013\Rorc.jpg"/>
          <p:cNvPicPr>
            <a:picLocks noChangeAspect="1" noChangeArrowheads="1"/>
          </p:cNvPicPr>
          <p:nvPr/>
        </p:nvPicPr>
        <p:blipFill>
          <a:blip r:embed="rId3" cstate="screen">
            <a:extLst/>
          </a:blip>
          <a:srcRect/>
          <a:stretch>
            <a:fillRect/>
          </a:stretch>
        </p:blipFill>
        <p:spPr bwMode="auto">
          <a:xfrm>
            <a:off x="6373812" y="3274662"/>
            <a:ext cx="1987984" cy="1096465"/>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42007" name="Rectangle 23"/>
          <p:cNvSpPr>
            <a:spLocks noChangeArrowheads="1"/>
          </p:cNvSpPr>
          <p:nvPr/>
        </p:nvSpPr>
        <p:spPr bwMode="auto">
          <a:xfrm>
            <a:off x="6808788" y="1981200"/>
            <a:ext cx="1725612" cy="457200"/>
          </a:xfrm>
          <a:prstGeom prst="rect">
            <a:avLst/>
          </a:prstGeom>
          <a:noFill/>
          <a:ln w="9525">
            <a:noFill/>
            <a:miter lim="800000"/>
            <a:headEnd/>
            <a:tailEnd/>
          </a:ln>
        </p:spPr>
        <p:txBody>
          <a:bodyPr>
            <a:spAutoFit/>
          </a:bodyPr>
          <a:lstStyle/>
          <a:p>
            <a:r>
              <a:rPr lang="en-US" altLang="fr-FR" sz="1200" i="0">
                <a:solidFill>
                  <a:schemeClr val="tx1"/>
                </a:solidFill>
                <a:latin typeface="Gill Sans MT" pitchFamily="34" charset="0"/>
              </a:rPr>
              <a:t>PXL Sector</a:t>
            </a:r>
          </a:p>
          <a:p>
            <a:r>
              <a:rPr lang="en-US" altLang="fr-FR" sz="1200" i="0">
                <a:solidFill>
                  <a:schemeClr val="tx1"/>
                </a:solidFill>
                <a:latin typeface="Gill Sans MT" pitchFamily="34" charset="0"/>
              </a:rPr>
              <a:t>- Continuous readout</a:t>
            </a:r>
          </a:p>
        </p:txBody>
      </p:sp>
      <p:sp>
        <p:nvSpPr>
          <p:cNvPr id="38" name="Rounded Rectangle 37"/>
          <p:cNvSpPr/>
          <p:nvPr/>
        </p:nvSpPr>
        <p:spPr>
          <a:xfrm>
            <a:off x="5805844" y="947645"/>
            <a:ext cx="3320173" cy="1012777"/>
          </a:xfrm>
          <a:prstGeom prst="roundRect">
            <a:avLst/>
          </a:prstGeom>
          <a:blipFill>
            <a:blip r:embed="rId4"/>
            <a:stretch>
              <a:fillRect/>
            </a:stretch>
          </a:blipFill>
          <a:ln w="15875" cmpd="sng">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i="0"/>
          </a:p>
        </p:txBody>
      </p:sp>
      <p:sp>
        <p:nvSpPr>
          <p:cNvPr id="26650" name="Text Box 32"/>
          <p:cNvSpPr txBox="1">
            <a:spLocks noChangeArrowheads="1"/>
          </p:cNvSpPr>
          <p:nvPr/>
        </p:nvSpPr>
        <p:spPr bwMode="auto">
          <a:xfrm>
            <a:off x="457200" y="4648200"/>
            <a:ext cx="1128713" cy="822325"/>
          </a:xfrm>
          <a:prstGeom prst="rect">
            <a:avLst/>
          </a:prstGeom>
          <a:noFill/>
          <a:ln>
            <a:noFill/>
          </a:ln>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fontAlgn="auto" hangingPunct="1">
              <a:spcBef>
                <a:spcPts val="0"/>
              </a:spcBef>
              <a:spcAft>
                <a:spcPts val="0"/>
              </a:spcAft>
              <a:defRPr/>
            </a:pPr>
            <a:r>
              <a:rPr lang="en-US" sz="1200" i="0" dirty="0">
                <a:latin typeface="+mn-lt"/>
              </a:rPr>
              <a:t>Trigger,</a:t>
            </a:r>
          </a:p>
          <a:p>
            <a:pPr eaLnBrk="1" fontAlgn="auto" hangingPunct="1">
              <a:spcBef>
                <a:spcPts val="0"/>
              </a:spcBef>
              <a:spcAft>
                <a:spcPts val="0"/>
              </a:spcAft>
              <a:defRPr/>
            </a:pPr>
            <a:r>
              <a:rPr lang="en-US" sz="1200" i="0" dirty="0">
                <a:latin typeface="+mn-lt"/>
              </a:rPr>
              <a:t>Slow control,</a:t>
            </a:r>
          </a:p>
          <a:p>
            <a:pPr eaLnBrk="1" fontAlgn="auto" hangingPunct="1">
              <a:spcBef>
                <a:spcPts val="0"/>
              </a:spcBef>
              <a:spcAft>
                <a:spcPts val="0"/>
              </a:spcAft>
              <a:defRPr/>
            </a:pPr>
            <a:r>
              <a:rPr lang="en-US" sz="1200" i="0" dirty="0">
                <a:latin typeface="+mn-lt"/>
              </a:rPr>
              <a:t>Configuration,</a:t>
            </a:r>
          </a:p>
          <a:p>
            <a:pPr eaLnBrk="1" fontAlgn="auto" hangingPunct="1">
              <a:spcBef>
                <a:spcPts val="0"/>
              </a:spcBef>
              <a:spcAft>
                <a:spcPts val="0"/>
              </a:spcAft>
              <a:defRPr/>
            </a:pPr>
            <a:r>
              <a:rPr lang="en-US" sz="1200" i="0" dirty="0">
                <a:latin typeface="+mn-lt"/>
              </a:rPr>
              <a:t>etc</a:t>
            </a:r>
            <a:r>
              <a:rPr lang="en-US" sz="1200" i="0" dirty="0"/>
              <a:t>.</a:t>
            </a:r>
          </a:p>
        </p:txBody>
      </p:sp>
      <p:sp>
        <p:nvSpPr>
          <p:cNvPr id="2" name="Rounded Rectangle 35"/>
          <p:cNvSpPr>
            <a:spLocks noChangeAspect="1" noChangeArrowheads="1"/>
          </p:cNvSpPr>
          <p:nvPr/>
        </p:nvSpPr>
        <p:spPr bwMode="auto">
          <a:xfrm rot="-5400000">
            <a:off x="261144" y="1948656"/>
            <a:ext cx="2057400" cy="2274888"/>
          </a:xfrm>
          <a:prstGeom prst="roundRect">
            <a:avLst>
              <a:gd name="adj" fmla="val 4194"/>
            </a:avLst>
          </a:prstGeom>
          <a:blipFill dpi="0" rotWithShape="1">
            <a:blip r:embed="rId5"/>
            <a:srcRect/>
            <a:stretch>
              <a:fillRect/>
            </a:stretch>
          </a:blipFill>
          <a:ln w="19050" algn="ctr">
            <a:solidFill>
              <a:srgbClr val="000000">
                <a:alpha val="74901"/>
              </a:srgbClr>
            </a:solidFill>
            <a:miter lim="800000"/>
            <a:headEnd/>
            <a:tailEnd/>
          </a:ln>
        </p:spPr>
        <p:txBody>
          <a:bodyPr vert="eaVert" anchor="ctr"/>
          <a:lstStyle/>
          <a:p>
            <a:pPr algn="ctr" fontAlgn="auto">
              <a:spcBef>
                <a:spcPts val="0"/>
              </a:spcBef>
              <a:spcAft>
                <a:spcPts val="0"/>
              </a:spcAft>
              <a:defRPr/>
            </a:pPr>
            <a:endParaRPr lang="en-US" i="0">
              <a:solidFill>
                <a:schemeClr val="lt1"/>
              </a:solidFill>
              <a:latin typeface="+mn-lt"/>
              <a:cs typeface="+mn-cs"/>
            </a:endParaRPr>
          </a:p>
        </p:txBody>
      </p:sp>
      <p:sp>
        <p:nvSpPr>
          <p:cNvPr id="27" name="Rounded Rectangle 26"/>
          <p:cNvSpPr>
            <a:spLocks noChangeArrowheads="1"/>
          </p:cNvSpPr>
          <p:nvPr/>
        </p:nvSpPr>
        <p:spPr bwMode="auto">
          <a:xfrm rot="10800000">
            <a:off x="2286000" y="914400"/>
            <a:ext cx="2438400" cy="935038"/>
          </a:xfrm>
          <a:prstGeom prst="roundRect">
            <a:avLst>
              <a:gd name="adj" fmla="val 16667"/>
            </a:avLst>
          </a:prstGeom>
          <a:blipFill dpi="0" rotWithShape="1">
            <a:blip r:embed="rId6"/>
            <a:srcRect/>
            <a:stretch>
              <a:fillRect/>
            </a:stretch>
          </a:blipFill>
          <a:ln w="19050" algn="ctr">
            <a:solidFill>
              <a:schemeClr val="tx1"/>
            </a:solidFill>
            <a:miter lim="800000"/>
            <a:headEnd/>
            <a:tailEnd/>
          </a:ln>
        </p:spPr>
        <p:txBody>
          <a:bodyPr rot="10800000" anchor="ctr"/>
          <a:lstStyle/>
          <a:p>
            <a:pPr algn="ctr" fontAlgn="auto">
              <a:spcBef>
                <a:spcPts val="0"/>
              </a:spcBef>
              <a:spcAft>
                <a:spcPts val="0"/>
              </a:spcAft>
              <a:defRPr/>
            </a:pPr>
            <a:endParaRPr lang="en-US" i="0">
              <a:solidFill>
                <a:schemeClr val="lt1"/>
              </a:solidFill>
              <a:latin typeface="+mn-lt"/>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a:xfrm>
            <a:off x="0" y="304800"/>
            <a:ext cx="7620000" cy="488950"/>
          </a:xfrm>
        </p:spPr>
        <p:txBody>
          <a:bodyPr anchor="ctr"/>
          <a:lstStyle/>
          <a:p>
            <a:pPr eaLnBrk="1" hangingPunct="1"/>
            <a:r>
              <a:rPr lang="en-US" altLang="en-US" sz="2400" smtClean="0"/>
              <a:t>PXL insertion</a:t>
            </a:r>
          </a:p>
        </p:txBody>
      </p:sp>
      <p:pic>
        <p:nvPicPr>
          <p:cNvPr id="44034" name="Picture 1"/>
          <p:cNvPicPr>
            <a:picLocks noChangeAspect="1"/>
          </p:cNvPicPr>
          <p:nvPr/>
        </p:nvPicPr>
        <p:blipFill>
          <a:blip r:embed="rId2"/>
          <a:srcRect/>
          <a:stretch>
            <a:fillRect/>
          </a:stretch>
        </p:blipFill>
        <p:spPr bwMode="auto">
          <a:xfrm>
            <a:off x="609600" y="3806825"/>
            <a:ext cx="2209800" cy="2903538"/>
          </a:xfrm>
          <a:prstGeom prst="rect">
            <a:avLst/>
          </a:prstGeom>
          <a:noFill/>
          <a:ln w="9525">
            <a:noFill/>
            <a:miter lim="800000"/>
            <a:headEnd/>
            <a:tailEnd/>
          </a:ln>
        </p:spPr>
      </p:pic>
      <p:pic>
        <p:nvPicPr>
          <p:cNvPr id="44035" name="Picture 22" descr="Picture1.jpg"/>
          <p:cNvPicPr>
            <a:picLocks noChangeAspect="1"/>
          </p:cNvPicPr>
          <p:nvPr/>
        </p:nvPicPr>
        <p:blipFill>
          <a:blip r:embed="rId3"/>
          <a:srcRect/>
          <a:stretch>
            <a:fillRect/>
          </a:stretch>
        </p:blipFill>
        <p:spPr bwMode="auto">
          <a:xfrm>
            <a:off x="533400" y="1371600"/>
            <a:ext cx="3240088" cy="1687513"/>
          </a:xfrm>
          <a:prstGeom prst="rect">
            <a:avLst/>
          </a:prstGeom>
          <a:noFill/>
          <a:ln w="9525">
            <a:noFill/>
            <a:miter lim="800000"/>
            <a:headEnd/>
            <a:tailEnd/>
          </a:ln>
        </p:spPr>
      </p:pic>
      <p:pic>
        <p:nvPicPr>
          <p:cNvPr id="44036" name="Picture 5"/>
          <p:cNvPicPr>
            <a:picLocks noChangeAspect="1"/>
          </p:cNvPicPr>
          <p:nvPr/>
        </p:nvPicPr>
        <p:blipFill>
          <a:blip r:embed="rId4"/>
          <a:srcRect/>
          <a:stretch>
            <a:fillRect/>
          </a:stretch>
        </p:blipFill>
        <p:spPr bwMode="auto">
          <a:xfrm>
            <a:off x="4038600" y="3733800"/>
            <a:ext cx="4572000" cy="3049588"/>
          </a:xfrm>
          <a:prstGeom prst="rect">
            <a:avLst/>
          </a:prstGeom>
          <a:noFill/>
          <a:ln w="9525">
            <a:noFill/>
            <a:miter lim="800000"/>
            <a:headEnd/>
            <a:tailEnd/>
          </a:ln>
        </p:spPr>
      </p:pic>
      <p:sp>
        <p:nvSpPr>
          <p:cNvPr id="44037" name="TextBox 7"/>
          <p:cNvSpPr txBox="1">
            <a:spLocks noChangeArrowheads="1"/>
          </p:cNvSpPr>
          <p:nvPr/>
        </p:nvSpPr>
        <p:spPr bwMode="auto">
          <a:xfrm>
            <a:off x="4114800" y="1371600"/>
            <a:ext cx="4876800" cy="1558925"/>
          </a:xfrm>
          <a:prstGeom prst="rect">
            <a:avLst/>
          </a:prstGeom>
          <a:noFill/>
          <a:ln w="9525">
            <a:noFill/>
            <a:miter lim="800000"/>
            <a:headEnd/>
            <a:tailEnd/>
          </a:ln>
        </p:spPr>
        <p:txBody>
          <a:bodyPr>
            <a:spAutoFit/>
          </a:bodyPr>
          <a:lstStyle/>
          <a:p>
            <a:pPr marL="285750" indent="-174625">
              <a:tabLst>
                <a:tab pos="285750" algn="l"/>
              </a:tabLst>
            </a:pPr>
            <a:r>
              <a:rPr lang="en-US" altLang="en-US" sz="1600" i="0">
                <a:solidFill>
                  <a:schemeClr val="tx1"/>
                </a:solidFill>
                <a:ea typeface="ヒラギノ角ゴ Pro W3"/>
                <a:cs typeface="ヒラギノ角ゴ Pro W3"/>
              </a:rPr>
              <a:t>Unique mechanical design:</a:t>
            </a:r>
          </a:p>
          <a:p>
            <a:pPr marL="285750" indent="-174625">
              <a:buFontTx/>
              <a:buChar char="•"/>
              <a:tabLst>
                <a:tab pos="285750" algn="l"/>
              </a:tabLst>
            </a:pPr>
            <a:r>
              <a:rPr lang="en-US" altLang="en-US" sz="1600" i="0">
                <a:solidFill>
                  <a:schemeClr val="tx1"/>
                </a:solidFill>
                <a:ea typeface="ヒラギノ角ゴ Pro W3"/>
                <a:cs typeface="ヒラギノ角ゴ Pro W3"/>
              </a:rPr>
              <a:t>detector is inserted along rails and locks into a kinematic mount on the insertion end of the detector </a:t>
            </a:r>
          </a:p>
          <a:p>
            <a:pPr marL="285750" indent="-174625">
              <a:buFontTx/>
              <a:buChar char="•"/>
              <a:tabLst>
                <a:tab pos="285750" algn="l"/>
              </a:tabLst>
            </a:pPr>
            <a:r>
              <a:rPr lang="en-US" altLang="en-US" sz="1600" i="0">
                <a:solidFill>
                  <a:schemeClr val="tx1"/>
                </a:solidFill>
                <a:ea typeface="ヒラギノ角ゴ Pro W3"/>
                <a:cs typeface="ヒラギノ角ゴ Pro W3"/>
              </a:rPr>
              <a:t>Allows for rapid (1 day) replacement with a characterized spare detector</a:t>
            </a:r>
          </a:p>
        </p:txBody>
      </p:sp>
      <p:sp>
        <p:nvSpPr>
          <p:cNvPr id="44038" name="TextBox 8"/>
          <p:cNvSpPr txBox="1">
            <a:spLocks noChangeArrowheads="1"/>
          </p:cNvSpPr>
          <p:nvPr/>
        </p:nvSpPr>
        <p:spPr bwMode="auto">
          <a:xfrm>
            <a:off x="609600" y="990600"/>
            <a:ext cx="2978150" cy="366713"/>
          </a:xfrm>
          <a:prstGeom prst="rect">
            <a:avLst/>
          </a:prstGeom>
          <a:noFill/>
          <a:ln w="9525">
            <a:noFill/>
            <a:miter lim="800000"/>
            <a:headEnd/>
            <a:tailEnd/>
          </a:ln>
        </p:spPr>
        <p:txBody>
          <a:bodyPr wrap="none">
            <a:spAutoFit/>
          </a:bodyPr>
          <a:lstStyle/>
          <a:p>
            <a:r>
              <a:rPr lang="en-US" altLang="en-US" i="0">
                <a:solidFill>
                  <a:schemeClr val="tx1"/>
                </a:solidFill>
                <a:ea typeface="ヒラギノ角ゴ Pro W3"/>
                <a:cs typeface="ヒラギノ角ゴ Pro W3"/>
              </a:rPr>
              <a:t>Yes – we push it in by hand</a:t>
            </a:r>
          </a:p>
        </p:txBody>
      </p:sp>
      <p:sp>
        <p:nvSpPr>
          <p:cNvPr id="44039" name="TextBox 9"/>
          <p:cNvSpPr txBox="1">
            <a:spLocks noChangeArrowheads="1"/>
          </p:cNvSpPr>
          <p:nvPr/>
        </p:nvSpPr>
        <p:spPr bwMode="auto">
          <a:xfrm>
            <a:off x="704850" y="3436938"/>
            <a:ext cx="2000250" cy="366712"/>
          </a:xfrm>
          <a:prstGeom prst="rect">
            <a:avLst/>
          </a:prstGeom>
          <a:noFill/>
          <a:ln w="9525">
            <a:noFill/>
            <a:miter lim="800000"/>
            <a:headEnd/>
            <a:tailEnd/>
          </a:ln>
        </p:spPr>
        <p:txBody>
          <a:bodyPr wrap="none">
            <a:spAutoFit/>
          </a:bodyPr>
          <a:lstStyle/>
          <a:p>
            <a:r>
              <a:rPr lang="en-US" altLang="en-US" i="0">
                <a:solidFill>
                  <a:schemeClr val="tx1"/>
                </a:solidFill>
                <a:ea typeface="ヒラギノ角ゴ Pro W3"/>
                <a:cs typeface="ヒラギノ角ゴ Pro W3"/>
              </a:rPr>
              <a:t>Kinematic mounts</a:t>
            </a:r>
          </a:p>
        </p:txBody>
      </p:sp>
      <p:sp>
        <p:nvSpPr>
          <p:cNvPr id="44040" name="TextBox 10"/>
          <p:cNvSpPr txBox="1">
            <a:spLocks noChangeArrowheads="1"/>
          </p:cNvSpPr>
          <p:nvPr/>
        </p:nvSpPr>
        <p:spPr bwMode="auto">
          <a:xfrm>
            <a:off x="4857750" y="3429000"/>
            <a:ext cx="2698750" cy="366713"/>
          </a:xfrm>
          <a:prstGeom prst="rect">
            <a:avLst/>
          </a:prstGeom>
          <a:noFill/>
          <a:ln w="9525">
            <a:noFill/>
            <a:miter lim="800000"/>
            <a:headEnd/>
            <a:tailEnd/>
          </a:ln>
        </p:spPr>
        <p:txBody>
          <a:bodyPr wrap="none">
            <a:spAutoFit/>
          </a:bodyPr>
          <a:lstStyle/>
          <a:p>
            <a:r>
              <a:rPr lang="en-US" altLang="en-US" i="0">
                <a:solidFill>
                  <a:schemeClr val="tx1"/>
                </a:solidFill>
                <a:ea typeface="ヒラギノ角ゴ Pro W3"/>
                <a:cs typeface="ヒラギノ角ゴ Pro W3"/>
              </a:rPr>
              <a:t>Insertion of PXL detector</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age 1"/>
          <p:cNvPicPr>
            <a:picLocks noChangeAspect="1"/>
          </p:cNvPicPr>
          <p:nvPr/>
        </p:nvPicPr>
        <p:blipFill>
          <a:blip r:embed="rId2"/>
          <a:srcRect l="12303" r="3952" b="16017"/>
          <a:stretch>
            <a:fillRect/>
          </a:stretch>
        </p:blipFill>
        <p:spPr bwMode="auto">
          <a:xfrm>
            <a:off x="0" y="-22225"/>
            <a:ext cx="9147175" cy="6880225"/>
          </a:xfrm>
          <a:prstGeom prst="rect">
            <a:avLst/>
          </a:prstGeom>
          <a:noFill/>
          <a:ln w="9525">
            <a:noFill/>
            <a:miter lim="800000"/>
            <a:headEnd/>
            <a:tailEnd/>
          </a:ln>
        </p:spPr>
      </p:pic>
      <p:sp>
        <p:nvSpPr>
          <p:cNvPr id="45058" name="Rectangle 2"/>
          <p:cNvSpPr>
            <a:spLocks noGrp="1" noChangeArrowheads="1"/>
          </p:cNvSpPr>
          <p:nvPr>
            <p:ph type="title"/>
          </p:nvPr>
        </p:nvSpPr>
        <p:spPr>
          <a:xfrm>
            <a:off x="1447800" y="533400"/>
            <a:ext cx="5334000" cy="1447800"/>
          </a:xfrm>
          <a:solidFill>
            <a:schemeClr val="bg1"/>
          </a:solidFill>
        </p:spPr>
        <p:txBody>
          <a:bodyPr/>
          <a:lstStyle/>
          <a:p>
            <a:pPr algn="ctr" eaLnBrk="1" hangingPunct="1"/>
            <a:r>
              <a:rPr lang="en-US" altLang="fr-FR" sz="4400" smtClean="0"/>
              <a:t>HFT Status and Performance</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2"/>
          <p:cNvSpPr>
            <a:spLocks noGrp="1"/>
          </p:cNvSpPr>
          <p:nvPr>
            <p:ph type="title" idx="4294967295"/>
          </p:nvPr>
        </p:nvSpPr>
        <p:spPr/>
        <p:txBody>
          <a:bodyPr anchor="ctr"/>
          <a:lstStyle/>
          <a:p>
            <a:r>
              <a:rPr lang="en-US" smtClean="0"/>
              <a:t>HFT Status</a:t>
            </a:r>
          </a:p>
        </p:txBody>
      </p:sp>
      <p:sp>
        <p:nvSpPr>
          <p:cNvPr id="46082" name="Content Placeholder 3"/>
          <p:cNvSpPr>
            <a:spLocks noGrp="1"/>
          </p:cNvSpPr>
          <p:nvPr>
            <p:ph idx="4294967295"/>
          </p:nvPr>
        </p:nvSpPr>
        <p:spPr>
          <a:xfrm>
            <a:off x="609600" y="838200"/>
            <a:ext cx="8077200" cy="3048000"/>
          </a:xfrm>
        </p:spPr>
        <p:txBody>
          <a:bodyPr/>
          <a:lstStyle/>
          <a:p>
            <a:pPr>
              <a:spcAft>
                <a:spcPct val="50000"/>
              </a:spcAft>
            </a:pPr>
            <a:r>
              <a:rPr lang="en-US" sz="2000" smtClean="0"/>
              <a:t>IST, SSD installed into STAR in the fall 2013</a:t>
            </a:r>
          </a:p>
          <a:p>
            <a:pPr>
              <a:spcAft>
                <a:spcPct val="50000"/>
              </a:spcAft>
            </a:pPr>
            <a:r>
              <a:rPr lang="en-US" sz="2000" smtClean="0"/>
              <a:t>PXL inserted into STAR at the end of January 2014</a:t>
            </a:r>
          </a:p>
          <a:p>
            <a:pPr>
              <a:spcAft>
                <a:spcPct val="50000"/>
              </a:spcAft>
            </a:pPr>
            <a:r>
              <a:rPr lang="en-US" sz="2000" smtClean="0"/>
              <a:t>Commissioning of HFT detectors in February and March including Cosmic Ray data taking (extended SSD commissioning)</a:t>
            </a:r>
          </a:p>
          <a:p>
            <a:pPr>
              <a:spcAft>
                <a:spcPct val="50000"/>
              </a:spcAft>
            </a:pPr>
            <a:r>
              <a:rPr lang="en-US" sz="2000" smtClean="0"/>
              <a:t>Physics data taking March - July</a:t>
            </a:r>
          </a:p>
          <a:p>
            <a:pPr>
              <a:spcAft>
                <a:spcPct val="50000"/>
              </a:spcAft>
            </a:pPr>
            <a:r>
              <a:rPr lang="en-US" sz="2000" smtClean="0"/>
              <a:t>Collected  &gt;1.2 Billion events</a:t>
            </a:r>
          </a:p>
        </p:txBody>
      </p:sp>
      <p:sp>
        <p:nvSpPr>
          <p:cNvPr id="46083" name="TextBox 7"/>
          <p:cNvSpPr txBox="1">
            <a:spLocks noChangeArrowheads="1"/>
          </p:cNvSpPr>
          <p:nvPr/>
        </p:nvSpPr>
        <p:spPr bwMode="auto">
          <a:xfrm>
            <a:off x="1555750" y="5719763"/>
            <a:ext cx="944563" cy="457200"/>
          </a:xfrm>
          <a:prstGeom prst="rect">
            <a:avLst/>
          </a:prstGeom>
          <a:noFill/>
          <a:ln w="9525">
            <a:noFill/>
            <a:miter lim="800000"/>
            <a:headEnd/>
            <a:tailEnd/>
          </a:ln>
        </p:spPr>
        <p:txBody>
          <a:bodyPr wrap="none">
            <a:spAutoFit/>
          </a:bodyPr>
          <a:lstStyle/>
          <a:p>
            <a:pPr algn="ctr"/>
            <a:r>
              <a:rPr lang="en-US" altLang="en-US" sz="1200" i="0">
                <a:solidFill>
                  <a:schemeClr val="tx1"/>
                </a:solidFill>
                <a:ea typeface="ヒラギノ角ゴ Pro W3"/>
                <a:cs typeface="ヒラギノ角ゴ Pro W3"/>
              </a:rPr>
              <a:t>Cosmic ray</a:t>
            </a:r>
          </a:p>
          <a:p>
            <a:pPr algn="ctr"/>
            <a:r>
              <a:rPr lang="en-US" altLang="en-US" sz="1200" i="0">
                <a:solidFill>
                  <a:schemeClr val="tx1"/>
                </a:solidFill>
                <a:ea typeface="ヒラギノ角ゴ Pro W3"/>
                <a:cs typeface="ヒラギノ角ゴ Pro W3"/>
              </a:rPr>
              <a:t>tests</a:t>
            </a:r>
          </a:p>
        </p:txBody>
      </p:sp>
      <p:sp>
        <p:nvSpPr>
          <p:cNvPr id="46084" name="TextBox 7"/>
          <p:cNvSpPr txBox="1">
            <a:spLocks noChangeArrowheads="1"/>
          </p:cNvSpPr>
          <p:nvPr/>
        </p:nvSpPr>
        <p:spPr bwMode="auto">
          <a:xfrm>
            <a:off x="2389188" y="5719763"/>
            <a:ext cx="1046162" cy="457200"/>
          </a:xfrm>
          <a:prstGeom prst="rect">
            <a:avLst/>
          </a:prstGeom>
          <a:noFill/>
          <a:ln w="9525">
            <a:noFill/>
            <a:miter lim="800000"/>
            <a:headEnd/>
            <a:tailEnd/>
          </a:ln>
        </p:spPr>
        <p:txBody>
          <a:bodyPr wrap="none">
            <a:spAutoFit/>
          </a:bodyPr>
          <a:lstStyle/>
          <a:p>
            <a:pPr algn="ctr"/>
            <a:r>
              <a:rPr lang="en-US" altLang="en-US" sz="1200" i="0">
                <a:solidFill>
                  <a:schemeClr val="tx1"/>
                </a:solidFill>
                <a:ea typeface="ヒラギノ角ゴ Pro W3"/>
                <a:cs typeface="ヒラギノ角ゴ Pro W3"/>
              </a:rPr>
              <a:t>PXL+IST</a:t>
            </a:r>
          </a:p>
          <a:p>
            <a:pPr algn="ctr"/>
            <a:r>
              <a:rPr lang="en-US" altLang="en-US" sz="1200" i="0">
                <a:solidFill>
                  <a:schemeClr val="tx1"/>
                </a:solidFill>
                <a:ea typeface="ヒラギノ角ゴ Pro W3"/>
                <a:cs typeface="ヒラギノ角ゴ Pro W3"/>
              </a:rPr>
              <a:t>intermittently</a:t>
            </a:r>
          </a:p>
        </p:txBody>
      </p:sp>
      <p:sp>
        <p:nvSpPr>
          <p:cNvPr id="46085" name="TextBox 7"/>
          <p:cNvSpPr txBox="1">
            <a:spLocks noChangeArrowheads="1"/>
          </p:cNvSpPr>
          <p:nvPr/>
        </p:nvSpPr>
        <p:spPr bwMode="auto">
          <a:xfrm>
            <a:off x="4038600" y="5715000"/>
            <a:ext cx="1776413" cy="457200"/>
          </a:xfrm>
          <a:prstGeom prst="rect">
            <a:avLst/>
          </a:prstGeom>
          <a:noFill/>
          <a:ln w="9525">
            <a:noFill/>
            <a:miter lim="800000"/>
            <a:headEnd/>
            <a:tailEnd/>
          </a:ln>
        </p:spPr>
        <p:txBody>
          <a:bodyPr wrap="none">
            <a:spAutoFit/>
          </a:bodyPr>
          <a:lstStyle/>
          <a:p>
            <a:pPr algn="ctr"/>
            <a:r>
              <a:rPr lang="en-US" altLang="en-US" sz="1200" i="0">
                <a:solidFill>
                  <a:schemeClr val="tx1"/>
                </a:solidFill>
                <a:ea typeface="ヒラギノ角ゴ Pro W3"/>
                <a:cs typeface="ヒラギノ角ゴ Pro W3"/>
              </a:rPr>
              <a:t>PXL+IST</a:t>
            </a:r>
          </a:p>
          <a:p>
            <a:pPr algn="ctr"/>
            <a:r>
              <a:rPr lang="en-US" altLang="en-US" sz="1200" i="0">
                <a:solidFill>
                  <a:schemeClr val="tx1"/>
                </a:solidFill>
                <a:ea typeface="ヒラギノ角ゴ Pro W3"/>
                <a:cs typeface="ヒラギノ角ゴ Pro W3"/>
              </a:rPr>
              <a:t>+ (SSD commissioning)</a:t>
            </a:r>
          </a:p>
        </p:txBody>
      </p:sp>
      <p:grpSp>
        <p:nvGrpSpPr>
          <p:cNvPr id="46086" name="Group 85"/>
          <p:cNvGrpSpPr>
            <a:grpSpLocks/>
          </p:cNvGrpSpPr>
          <p:nvPr/>
        </p:nvGrpSpPr>
        <p:grpSpPr bwMode="auto">
          <a:xfrm>
            <a:off x="1295400" y="4114800"/>
            <a:ext cx="6608763" cy="1571625"/>
            <a:chOff x="768" y="2640"/>
            <a:chExt cx="4163" cy="990"/>
          </a:xfrm>
        </p:grpSpPr>
        <p:sp>
          <p:nvSpPr>
            <p:cNvPr id="46088" name="TextBox 7"/>
            <p:cNvSpPr txBox="1">
              <a:spLocks noChangeArrowheads="1"/>
            </p:cNvSpPr>
            <p:nvPr/>
          </p:nvSpPr>
          <p:spPr bwMode="auto">
            <a:xfrm>
              <a:off x="1090" y="3236"/>
              <a:ext cx="693" cy="366"/>
            </a:xfrm>
            <a:prstGeom prst="rect">
              <a:avLst/>
            </a:prstGeom>
            <a:noFill/>
            <a:ln w="9525">
              <a:noFill/>
              <a:miter lim="800000"/>
              <a:headEnd/>
              <a:tailEnd/>
            </a:ln>
          </p:spPr>
          <p:txBody>
            <a:bodyPr wrap="none">
              <a:spAutoFit/>
            </a:bodyPr>
            <a:lstStyle/>
            <a:p>
              <a:pPr algn="ctr"/>
              <a:r>
                <a:rPr lang="en-US" altLang="en-US" sz="1600" i="0">
                  <a:solidFill>
                    <a:schemeClr val="tx1"/>
                  </a:solidFill>
                  <a:ea typeface="ヒラギノ角ゴ Pro W3"/>
                  <a:cs typeface="ヒラギノ角ゴ Pro W3"/>
                </a:rPr>
                <a:t>14.5 GeV </a:t>
              </a:r>
            </a:p>
            <a:p>
              <a:pPr algn="ctr"/>
              <a:r>
                <a:rPr lang="en-US" altLang="en-US" sz="1600" i="0">
                  <a:solidFill>
                    <a:schemeClr val="tx1"/>
                  </a:solidFill>
                  <a:ea typeface="ヒラギノ角ゴ Pro W3"/>
                  <a:cs typeface="ヒラギノ角ゴ Pro W3"/>
                </a:rPr>
                <a:t>start</a:t>
              </a:r>
            </a:p>
          </p:txBody>
        </p:sp>
        <p:sp>
          <p:nvSpPr>
            <p:cNvPr id="46089" name="TextBox 8"/>
            <p:cNvSpPr txBox="1">
              <a:spLocks noChangeArrowheads="1"/>
            </p:cNvSpPr>
            <p:nvPr/>
          </p:nvSpPr>
          <p:spPr bwMode="auto">
            <a:xfrm>
              <a:off x="914" y="2640"/>
              <a:ext cx="270" cy="288"/>
            </a:xfrm>
            <a:prstGeom prst="rect">
              <a:avLst/>
            </a:prstGeom>
            <a:noFill/>
            <a:ln w="9525">
              <a:noFill/>
              <a:miter lim="800000"/>
              <a:headEnd/>
              <a:tailEnd/>
            </a:ln>
          </p:spPr>
          <p:txBody>
            <a:bodyPr wrap="none">
              <a:spAutoFit/>
            </a:bodyPr>
            <a:lstStyle/>
            <a:p>
              <a:r>
                <a:rPr lang="en-US" altLang="en-US" sz="1200" i="0">
                  <a:solidFill>
                    <a:schemeClr val="tx1"/>
                  </a:solidFill>
                  <a:ea typeface="ヒラギノ角ゴ Pro W3"/>
                  <a:cs typeface="ヒラギノ角ゴ Pro W3"/>
                </a:rPr>
                <a:t>Jan</a:t>
              </a:r>
            </a:p>
            <a:p>
              <a:r>
                <a:rPr lang="en-US" altLang="en-US" sz="1200" i="0">
                  <a:solidFill>
                    <a:schemeClr val="tx1"/>
                  </a:solidFill>
                  <a:ea typeface="ヒラギノ角ゴ Pro W3"/>
                  <a:cs typeface="ヒラギノ角ゴ Pro W3"/>
                </a:rPr>
                <a:t>25</a:t>
              </a:r>
            </a:p>
          </p:txBody>
        </p:sp>
        <p:cxnSp>
          <p:nvCxnSpPr>
            <p:cNvPr id="11" name="Straight Arrow Connector 10"/>
            <p:cNvCxnSpPr/>
            <p:nvPr/>
          </p:nvCxnSpPr>
          <p:spPr>
            <a:xfrm flipV="1">
              <a:off x="1007" y="3075"/>
              <a:ext cx="0" cy="19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43" y="3075"/>
              <a:ext cx="0" cy="19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092" name="TextBox 17"/>
            <p:cNvSpPr txBox="1">
              <a:spLocks noChangeArrowheads="1"/>
            </p:cNvSpPr>
            <p:nvPr/>
          </p:nvSpPr>
          <p:spPr bwMode="auto">
            <a:xfrm>
              <a:off x="768" y="3244"/>
              <a:ext cx="442" cy="366"/>
            </a:xfrm>
            <a:prstGeom prst="rect">
              <a:avLst/>
            </a:prstGeom>
            <a:noFill/>
            <a:ln w="9525">
              <a:noFill/>
              <a:miter lim="800000"/>
              <a:headEnd/>
              <a:tailEnd/>
            </a:ln>
          </p:spPr>
          <p:txBody>
            <a:bodyPr wrap="none">
              <a:spAutoFit/>
            </a:bodyPr>
            <a:lstStyle/>
            <a:p>
              <a:pPr algn="ctr"/>
              <a:r>
                <a:rPr lang="en-US" altLang="en-US" sz="1600" i="0">
                  <a:solidFill>
                    <a:schemeClr val="tx1"/>
                  </a:solidFill>
                  <a:ea typeface="ヒラギノ角ゴ Pro W3"/>
                  <a:cs typeface="ヒラギノ角ゴ Pro W3"/>
                </a:rPr>
                <a:t>PXL </a:t>
              </a:r>
            </a:p>
            <a:p>
              <a:pPr algn="ctr"/>
              <a:r>
                <a:rPr lang="en-US" altLang="en-US" sz="1600" i="0">
                  <a:solidFill>
                    <a:schemeClr val="tx1"/>
                  </a:solidFill>
                  <a:ea typeface="ヒラギノ角ゴ Pro W3"/>
                  <a:cs typeface="ヒラギノ角ゴ Pro W3"/>
                </a:rPr>
                <a:t>install</a:t>
              </a:r>
            </a:p>
          </p:txBody>
        </p:sp>
        <p:sp>
          <p:nvSpPr>
            <p:cNvPr id="46093" name="TextBox 18"/>
            <p:cNvSpPr txBox="1">
              <a:spLocks noChangeArrowheads="1"/>
            </p:cNvSpPr>
            <p:nvPr/>
          </p:nvSpPr>
          <p:spPr bwMode="auto">
            <a:xfrm>
              <a:off x="1331" y="2640"/>
              <a:ext cx="281" cy="288"/>
            </a:xfrm>
            <a:prstGeom prst="rect">
              <a:avLst/>
            </a:prstGeom>
            <a:noFill/>
            <a:ln w="9525">
              <a:noFill/>
              <a:miter lim="800000"/>
              <a:headEnd/>
              <a:tailEnd/>
            </a:ln>
          </p:spPr>
          <p:txBody>
            <a:bodyPr wrap="none">
              <a:spAutoFit/>
            </a:bodyPr>
            <a:lstStyle/>
            <a:p>
              <a:r>
                <a:rPr lang="en-US" altLang="en-US" sz="1200" i="0">
                  <a:solidFill>
                    <a:schemeClr val="tx1"/>
                  </a:solidFill>
                  <a:ea typeface="ヒラギノ角ゴ Pro W3"/>
                  <a:cs typeface="ヒラギノ角ゴ Pro W3"/>
                </a:rPr>
                <a:t>Feb</a:t>
              </a:r>
            </a:p>
            <a:p>
              <a:r>
                <a:rPr lang="en-US" altLang="en-US" sz="1200" i="0">
                  <a:solidFill>
                    <a:schemeClr val="tx1"/>
                  </a:solidFill>
                  <a:ea typeface="ヒラギノ角ゴ Pro W3"/>
                  <a:cs typeface="ヒラギノ角ゴ Pro W3"/>
                </a:rPr>
                <a:t>14</a:t>
              </a:r>
            </a:p>
          </p:txBody>
        </p:sp>
        <p:cxnSp>
          <p:nvCxnSpPr>
            <p:cNvPr id="23" name="Straight Arrow Connector 22"/>
            <p:cNvCxnSpPr/>
            <p:nvPr/>
          </p:nvCxnSpPr>
          <p:spPr>
            <a:xfrm flipV="1">
              <a:off x="2019" y="3075"/>
              <a:ext cx="0" cy="19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095" name="TextBox 23"/>
            <p:cNvSpPr txBox="1">
              <a:spLocks noChangeArrowheads="1"/>
            </p:cNvSpPr>
            <p:nvPr/>
          </p:nvSpPr>
          <p:spPr bwMode="auto">
            <a:xfrm>
              <a:off x="1680" y="3228"/>
              <a:ext cx="657" cy="366"/>
            </a:xfrm>
            <a:prstGeom prst="rect">
              <a:avLst/>
            </a:prstGeom>
            <a:noFill/>
            <a:ln w="9525">
              <a:noFill/>
              <a:miter lim="800000"/>
              <a:headEnd/>
              <a:tailEnd/>
            </a:ln>
          </p:spPr>
          <p:txBody>
            <a:bodyPr wrap="none">
              <a:spAutoFit/>
            </a:bodyPr>
            <a:lstStyle/>
            <a:p>
              <a:pPr algn="ctr"/>
              <a:r>
                <a:rPr lang="en-US" altLang="en-US" sz="1600" i="0">
                  <a:solidFill>
                    <a:schemeClr val="tx1"/>
                  </a:solidFill>
                  <a:ea typeface="ヒラギノ角ゴ Pro W3"/>
                  <a:cs typeface="ヒラギノ角ゴ Pro W3"/>
                </a:rPr>
                <a:t>200 GeV </a:t>
              </a:r>
            </a:p>
            <a:p>
              <a:pPr algn="ctr"/>
              <a:r>
                <a:rPr lang="en-US" altLang="en-US" sz="1600" i="0">
                  <a:solidFill>
                    <a:schemeClr val="tx1"/>
                  </a:solidFill>
                  <a:ea typeface="ヒラギノ角ゴ Pro W3"/>
                  <a:cs typeface="ヒラギノ角ゴ Pro W3"/>
                </a:rPr>
                <a:t>start</a:t>
              </a:r>
            </a:p>
          </p:txBody>
        </p:sp>
        <p:sp>
          <p:nvSpPr>
            <p:cNvPr id="46096" name="TextBox 25"/>
            <p:cNvSpPr txBox="1">
              <a:spLocks noChangeArrowheads="1"/>
            </p:cNvSpPr>
            <p:nvPr/>
          </p:nvSpPr>
          <p:spPr bwMode="auto">
            <a:xfrm>
              <a:off x="1906" y="2640"/>
              <a:ext cx="281" cy="288"/>
            </a:xfrm>
            <a:prstGeom prst="rect">
              <a:avLst/>
            </a:prstGeom>
            <a:noFill/>
            <a:ln w="9525">
              <a:noFill/>
              <a:miter lim="800000"/>
              <a:headEnd/>
              <a:tailEnd/>
            </a:ln>
          </p:spPr>
          <p:txBody>
            <a:bodyPr wrap="none">
              <a:spAutoFit/>
            </a:bodyPr>
            <a:lstStyle/>
            <a:p>
              <a:r>
                <a:rPr lang="en-US" altLang="en-US" sz="1200" i="0">
                  <a:solidFill>
                    <a:schemeClr val="tx1"/>
                  </a:solidFill>
                  <a:ea typeface="ヒラギノ角ゴ Pro W3"/>
                  <a:cs typeface="ヒラギノ角ゴ Pro W3"/>
                </a:rPr>
                <a:t>Mar</a:t>
              </a:r>
            </a:p>
            <a:p>
              <a:r>
                <a:rPr lang="en-US" altLang="en-US" sz="1200" i="0">
                  <a:solidFill>
                    <a:schemeClr val="tx1"/>
                  </a:solidFill>
                  <a:ea typeface="ヒラギノ角ゴ Pro W3"/>
                  <a:cs typeface="ヒラギノ角ゴ Pro W3"/>
                </a:rPr>
                <a:t>14</a:t>
              </a:r>
            </a:p>
          </p:txBody>
        </p:sp>
        <p:cxnSp>
          <p:nvCxnSpPr>
            <p:cNvPr id="30" name="Straight Arrow Connector 29"/>
            <p:cNvCxnSpPr/>
            <p:nvPr/>
          </p:nvCxnSpPr>
          <p:spPr>
            <a:xfrm flipV="1">
              <a:off x="3888" y="3072"/>
              <a:ext cx="0" cy="19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098" name="TextBox 31"/>
            <p:cNvSpPr txBox="1">
              <a:spLocks noChangeArrowheads="1"/>
            </p:cNvSpPr>
            <p:nvPr/>
          </p:nvSpPr>
          <p:spPr bwMode="auto">
            <a:xfrm>
              <a:off x="3684" y="3264"/>
              <a:ext cx="510" cy="366"/>
            </a:xfrm>
            <a:prstGeom prst="rect">
              <a:avLst/>
            </a:prstGeom>
            <a:noFill/>
            <a:ln w="9525">
              <a:noFill/>
              <a:miter lim="800000"/>
              <a:headEnd/>
              <a:tailEnd/>
            </a:ln>
          </p:spPr>
          <p:txBody>
            <a:bodyPr wrap="none">
              <a:spAutoFit/>
            </a:bodyPr>
            <a:lstStyle/>
            <a:p>
              <a:pPr algn="ctr"/>
              <a:r>
                <a:rPr lang="en-US" altLang="en-US" sz="1600" i="0">
                  <a:solidFill>
                    <a:schemeClr val="tx1"/>
                  </a:solidFill>
                  <a:ea typeface="ヒラギノ角ゴ Pro W3"/>
                  <a:cs typeface="ヒラギノ角ゴ Pro W3"/>
                </a:rPr>
                <a:t>He+Au</a:t>
              </a:r>
            </a:p>
            <a:p>
              <a:pPr algn="ctr"/>
              <a:r>
                <a:rPr lang="en-US" altLang="en-US" sz="1600" i="0">
                  <a:solidFill>
                    <a:schemeClr val="tx1"/>
                  </a:solidFill>
                  <a:ea typeface="ヒラギノ角ゴ Pro W3"/>
                  <a:cs typeface="ヒラギノ角ゴ Pro W3"/>
                </a:rPr>
                <a:t>start</a:t>
              </a:r>
            </a:p>
          </p:txBody>
        </p:sp>
        <p:sp>
          <p:nvSpPr>
            <p:cNvPr id="46099" name="TextBox 32"/>
            <p:cNvSpPr txBox="1">
              <a:spLocks noChangeArrowheads="1"/>
            </p:cNvSpPr>
            <p:nvPr/>
          </p:nvSpPr>
          <p:spPr bwMode="auto">
            <a:xfrm>
              <a:off x="3762" y="2640"/>
              <a:ext cx="270" cy="288"/>
            </a:xfrm>
            <a:prstGeom prst="rect">
              <a:avLst/>
            </a:prstGeom>
            <a:noFill/>
            <a:ln w="9525">
              <a:noFill/>
              <a:miter lim="800000"/>
              <a:headEnd/>
              <a:tailEnd/>
            </a:ln>
          </p:spPr>
          <p:txBody>
            <a:bodyPr wrap="none">
              <a:spAutoFit/>
            </a:bodyPr>
            <a:lstStyle/>
            <a:p>
              <a:r>
                <a:rPr lang="en-US" altLang="en-US" sz="1200" i="0">
                  <a:solidFill>
                    <a:schemeClr val="tx1"/>
                  </a:solidFill>
                  <a:ea typeface="ヒラギノ角ゴ Pro W3"/>
                  <a:cs typeface="ヒラギノ角ゴ Pro W3"/>
                </a:rPr>
                <a:t>Jun</a:t>
              </a:r>
            </a:p>
            <a:p>
              <a:r>
                <a:rPr lang="en-US" altLang="en-US" sz="1200" i="0">
                  <a:solidFill>
                    <a:schemeClr val="tx1"/>
                  </a:solidFill>
                  <a:ea typeface="ヒラギノ角ゴ Pro W3"/>
                  <a:cs typeface="ヒラギノ角ゴ Pro W3"/>
                </a:rPr>
                <a:t>19</a:t>
              </a:r>
            </a:p>
          </p:txBody>
        </p:sp>
        <p:sp>
          <p:nvSpPr>
            <p:cNvPr id="46100" name="TextBox 33"/>
            <p:cNvSpPr txBox="1">
              <a:spLocks noChangeArrowheads="1"/>
            </p:cNvSpPr>
            <p:nvPr/>
          </p:nvSpPr>
          <p:spPr bwMode="auto">
            <a:xfrm>
              <a:off x="4226" y="2643"/>
              <a:ext cx="238" cy="288"/>
            </a:xfrm>
            <a:prstGeom prst="rect">
              <a:avLst/>
            </a:prstGeom>
            <a:noFill/>
            <a:ln w="9525">
              <a:noFill/>
              <a:miter lim="800000"/>
              <a:headEnd/>
              <a:tailEnd/>
            </a:ln>
          </p:spPr>
          <p:txBody>
            <a:bodyPr wrap="none">
              <a:spAutoFit/>
            </a:bodyPr>
            <a:lstStyle/>
            <a:p>
              <a:r>
                <a:rPr lang="en-US" altLang="en-US" sz="1200" i="0">
                  <a:solidFill>
                    <a:schemeClr val="tx1"/>
                  </a:solidFill>
                  <a:ea typeface="ヒラギノ角ゴ Pro W3"/>
                  <a:cs typeface="ヒラギノ角ゴ Pro W3"/>
                </a:rPr>
                <a:t>Jul</a:t>
              </a:r>
            </a:p>
            <a:p>
              <a:r>
                <a:rPr lang="en-US" altLang="en-US" sz="1200" i="0">
                  <a:solidFill>
                    <a:schemeClr val="tx1"/>
                  </a:solidFill>
                  <a:ea typeface="ヒラギノ角ゴ Pro W3"/>
                  <a:cs typeface="ヒラギノ角ゴ Pro W3"/>
                </a:rPr>
                <a:t>7</a:t>
              </a:r>
            </a:p>
          </p:txBody>
        </p:sp>
        <p:sp>
          <p:nvSpPr>
            <p:cNvPr id="46101" name="TextBox 34"/>
            <p:cNvSpPr txBox="1">
              <a:spLocks noChangeArrowheads="1"/>
            </p:cNvSpPr>
            <p:nvPr/>
          </p:nvSpPr>
          <p:spPr bwMode="auto">
            <a:xfrm>
              <a:off x="4224" y="3216"/>
              <a:ext cx="707" cy="212"/>
            </a:xfrm>
            <a:prstGeom prst="rect">
              <a:avLst/>
            </a:prstGeom>
            <a:noFill/>
            <a:ln w="9525">
              <a:noFill/>
              <a:miter lim="800000"/>
              <a:headEnd/>
              <a:tailEnd/>
            </a:ln>
          </p:spPr>
          <p:txBody>
            <a:bodyPr wrap="none">
              <a:spAutoFit/>
            </a:bodyPr>
            <a:lstStyle/>
            <a:p>
              <a:pPr algn="ctr"/>
              <a:r>
                <a:rPr lang="en-US" altLang="en-US" sz="1600" i="0">
                  <a:solidFill>
                    <a:schemeClr val="tx1"/>
                  </a:solidFill>
                  <a:ea typeface="ヒラギノ角ゴ Pro W3"/>
                  <a:cs typeface="ヒラギノ角ゴ Pro W3"/>
                </a:rPr>
                <a:t>End of run</a:t>
              </a:r>
            </a:p>
          </p:txBody>
        </p:sp>
        <p:cxnSp>
          <p:nvCxnSpPr>
            <p:cNvPr id="38" name="Straight Arrow Connector 37"/>
            <p:cNvCxnSpPr/>
            <p:nvPr/>
          </p:nvCxnSpPr>
          <p:spPr>
            <a:xfrm flipV="1">
              <a:off x="4320" y="3072"/>
              <a:ext cx="0" cy="19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6103" name="Group 84"/>
            <p:cNvGrpSpPr>
              <a:grpSpLocks/>
            </p:cNvGrpSpPr>
            <p:nvPr/>
          </p:nvGrpSpPr>
          <p:grpSpPr bwMode="auto">
            <a:xfrm>
              <a:off x="1008" y="2928"/>
              <a:ext cx="3312" cy="152"/>
              <a:chOff x="1008" y="2928"/>
              <a:chExt cx="3312" cy="152"/>
            </a:xfrm>
          </p:grpSpPr>
          <p:sp>
            <p:nvSpPr>
              <p:cNvPr id="7" name="Rectangle 6"/>
              <p:cNvSpPr>
                <a:spLocks noChangeArrowheads="1"/>
              </p:cNvSpPr>
              <p:nvPr/>
            </p:nvSpPr>
            <p:spPr bwMode="auto">
              <a:xfrm>
                <a:off x="1008" y="2928"/>
                <a:ext cx="3312" cy="152"/>
              </a:xfrm>
              <a:prstGeom prst="rect">
                <a:avLst/>
              </a:prstGeom>
              <a:noFill/>
              <a:ln w="25400" algn="ctr">
                <a:solidFill>
                  <a:srgbClr val="333399"/>
                </a:solidFill>
                <a:miter lim="800000"/>
                <a:headEnd/>
                <a:tailEnd/>
              </a:ln>
              <a:extLst/>
            </p:spPr>
            <p:txBody>
              <a:bodyPr anchor="ctr"/>
              <a:lstStyle/>
              <a:p>
                <a:pPr algn="ctr">
                  <a:defRPr/>
                </a:pPr>
                <a:endParaRPr lang="en-US" sz="2400" i="0">
                  <a:solidFill>
                    <a:schemeClr val="lt1"/>
                  </a:solidFill>
                  <a:latin typeface="+mn-lt"/>
                  <a:cs typeface="+mn-cs"/>
                </a:endParaRPr>
              </a:p>
            </p:txBody>
          </p:sp>
          <p:sp>
            <p:nvSpPr>
              <p:cNvPr id="12" name="Rectangle 11"/>
              <p:cNvSpPr>
                <a:spLocks noChangeArrowheads="1"/>
              </p:cNvSpPr>
              <p:nvPr/>
            </p:nvSpPr>
            <p:spPr bwMode="auto">
              <a:xfrm>
                <a:off x="1008"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13" name="Rectangle 12"/>
              <p:cNvSpPr>
                <a:spLocks noChangeArrowheads="1"/>
              </p:cNvSpPr>
              <p:nvPr/>
            </p:nvSpPr>
            <p:spPr bwMode="auto">
              <a:xfrm>
                <a:off x="1152"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14" name="Rectangle 13"/>
              <p:cNvSpPr>
                <a:spLocks noChangeArrowheads="1"/>
              </p:cNvSpPr>
              <p:nvPr/>
            </p:nvSpPr>
            <p:spPr bwMode="auto">
              <a:xfrm>
                <a:off x="1296"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15" name="Rectangle 14"/>
              <p:cNvSpPr>
                <a:spLocks noChangeArrowheads="1"/>
              </p:cNvSpPr>
              <p:nvPr/>
            </p:nvSpPr>
            <p:spPr bwMode="auto">
              <a:xfrm>
                <a:off x="1440"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16" name="Rectangle 15"/>
              <p:cNvSpPr>
                <a:spLocks noChangeArrowheads="1"/>
              </p:cNvSpPr>
              <p:nvPr/>
            </p:nvSpPr>
            <p:spPr bwMode="auto">
              <a:xfrm>
                <a:off x="1584"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20" name="Rectangle 19"/>
              <p:cNvSpPr>
                <a:spLocks noChangeArrowheads="1"/>
              </p:cNvSpPr>
              <p:nvPr/>
            </p:nvSpPr>
            <p:spPr bwMode="auto">
              <a:xfrm>
                <a:off x="1728"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21" name="Rectangle 20"/>
              <p:cNvSpPr>
                <a:spLocks noChangeArrowheads="1"/>
              </p:cNvSpPr>
              <p:nvPr/>
            </p:nvSpPr>
            <p:spPr bwMode="auto">
              <a:xfrm>
                <a:off x="1872"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22" name="Rectangle 21"/>
              <p:cNvSpPr>
                <a:spLocks noChangeArrowheads="1"/>
              </p:cNvSpPr>
              <p:nvPr/>
            </p:nvSpPr>
            <p:spPr bwMode="auto">
              <a:xfrm>
                <a:off x="2016"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25" name="Rectangle 24"/>
              <p:cNvSpPr>
                <a:spLocks noChangeArrowheads="1"/>
              </p:cNvSpPr>
              <p:nvPr/>
            </p:nvSpPr>
            <p:spPr bwMode="auto">
              <a:xfrm>
                <a:off x="2160"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27" name="Rectangle 26"/>
              <p:cNvSpPr>
                <a:spLocks noChangeArrowheads="1"/>
              </p:cNvSpPr>
              <p:nvPr/>
            </p:nvSpPr>
            <p:spPr bwMode="auto">
              <a:xfrm>
                <a:off x="2304"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28" name="Rectangle 27"/>
              <p:cNvSpPr>
                <a:spLocks noChangeArrowheads="1"/>
              </p:cNvSpPr>
              <p:nvPr/>
            </p:nvSpPr>
            <p:spPr bwMode="auto">
              <a:xfrm>
                <a:off x="2448"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29" name="Rectangle 28"/>
              <p:cNvSpPr>
                <a:spLocks noChangeArrowheads="1"/>
              </p:cNvSpPr>
              <p:nvPr/>
            </p:nvSpPr>
            <p:spPr bwMode="auto">
              <a:xfrm>
                <a:off x="2592"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31" name="Rectangle 30"/>
              <p:cNvSpPr>
                <a:spLocks noChangeArrowheads="1"/>
              </p:cNvSpPr>
              <p:nvPr/>
            </p:nvSpPr>
            <p:spPr bwMode="auto">
              <a:xfrm>
                <a:off x="2736"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35" name="Rectangle 34"/>
              <p:cNvSpPr>
                <a:spLocks noChangeArrowheads="1"/>
              </p:cNvSpPr>
              <p:nvPr/>
            </p:nvSpPr>
            <p:spPr bwMode="auto">
              <a:xfrm>
                <a:off x="2880"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36" name="Rectangle 35"/>
              <p:cNvSpPr>
                <a:spLocks noChangeArrowheads="1"/>
              </p:cNvSpPr>
              <p:nvPr/>
            </p:nvSpPr>
            <p:spPr bwMode="auto">
              <a:xfrm>
                <a:off x="3024"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37" name="Rectangle 36"/>
              <p:cNvSpPr>
                <a:spLocks noChangeArrowheads="1"/>
              </p:cNvSpPr>
              <p:nvPr/>
            </p:nvSpPr>
            <p:spPr bwMode="auto">
              <a:xfrm>
                <a:off x="3168"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2" name="Rectangle 14"/>
              <p:cNvSpPr>
                <a:spLocks noChangeArrowheads="1"/>
              </p:cNvSpPr>
              <p:nvPr/>
            </p:nvSpPr>
            <p:spPr bwMode="auto">
              <a:xfrm>
                <a:off x="1584"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3" name="Rectangle 36"/>
              <p:cNvSpPr>
                <a:spLocks noChangeArrowheads="1"/>
              </p:cNvSpPr>
              <p:nvPr/>
            </p:nvSpPr>
            <p:spPr bwMode="auto">
              <a:xfrm>
                <a:off x="3312"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4" name="Rectangle 36"/>
              <p:cNvSpPr>
                <a:spLocks noChangeArrowheads="1"/>
              </p:cNvSpPr>
              <p:nvPr/>
            </p:nvSpPr>
            <p:spPr bwMode="auto">
              <a:xfrm>
                <a:off x="3456"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5" name="Rectangle 36"/>
              <p:cNvSpPr>
                <a:spLocks noChangeArrowheads="1"/>
              </p:cNvSpPr>
              <p:nvPr/>
            </p:nvSpPr>
            <p:spPr bwMode="auto">
              <a:xfrm>
                <a:off x="3600"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6" name="Rectangle 36"/>
              <p:cNvSpPr>
                <a:spLocks noChangeArrowheads="1"/>
              </p:cNvSpPr>
              <p:nvPr/>
            </p:nvSpPr>
            <p:spPr bwMode="auto">
              <a:xfrm>
                <a:off x="3744" y="2928"/>
                <a:ext cx="144" cy="144"/>
              </a:xfrm>
              <a:prstGeom prst="rect">
                <a:avLst/>
              </a:prstGeom>
              <a:solidFill>
                <a:srgbClr val="3366FF"/>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8" name="Rectangle 36"/>
              <p:cNvSpPr>
                <a:spLocks noChangeArrowheads="1"/>
              </p:cNvSpPr>
              <p:nvPr/>
            </p:nvSpPr>
            <p:spPr bwMode="auto">
              <a:xfrm>
                <a:off x="3888" y="2928"/>
                <a:ext cx="144" cy="144"/>
              </a:xfrm>
              <a:prstGeom prst="rect">
                <a:avLst/>
              </a:prstGeom>
              <a:solidFill>
                <a:srgbClr val="C0C0C0"/>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9" name="Rectangle 36"/>
              <p:cNvSpPr>
                <a:spLocks noChangeArrowheads="1"/>
              </p:cNvSpPr>
              <p:nvPr/>
            </p:nvSpPr>
            <p:spPr bwMode="auto">
              <a:xfrm>
                <a:off x="4032" y="2928"/>
                <a:ext cx="144" cy="144"/>
              </a:xfrm>
              <a:prstGeom prst="rect">
                <a:avLst/>
              </a:prstGeom>
              <a:solidFill>
                <a:srgbClr val="C0C0C0"/>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sp>
            <p:nvSpPr>
              <p:cNvPr id="10" name="Rectangle 36"/>
              <p:cNvSpPr>
                <a:spLocks noChangeArrowheads="1"/>
              </p:cNvSpPr>
              <p:nvPr/>
            </p:nvSpPr>
            <p:spPr bwMode="auto">
              <a:xfrm>
                <a:off x="4176" y="2928"/>
                <a:ext cx="144" cy="144"/>
              </a:xfrm>
              <a:prstGeom prst="rect">
                <a:avLst/>
              </a:prstGeom>
              <a:solidFill>
                <a:srgbClr val="C0C0C0"/>
              </a:solidFill>
              <a:ln w="25400" algn="ctr">
                <a:solidFill>
                  <a:schemeClr val="tx1"/>
                </a:solidFill>
                <a:miter lim="800000"/>
                <a:headEnd/>
                <a:tailEnd/>
              </a:ln>
            </p:spPr>
            <p:txBody>
              <a:bodyPr anchor="ctr"/>
              <a:lstStyle/>
              <a:p>
                <a:pPr algn="ctr">
                  <a:defRPr/>
                </a:pPr>
                <a:endParaRPr lang="en-US" sz="2400" i="0">
                  <a:solidFill>
                    <a:schemeClr val="lt1"/>
                  </a:solidFill>
                  <a:latin typeface="+mn-lt"/>
                  <a:cs typeface="+mn-cs"/>
                </a:endParaRPr>
              </a:p>
            </p:txBody>
          </p:sp>
        </p:grpSp>
      </p:grpSp>
      <p:sp>
        <p:nvSpPr>
          <p:cNvPr id="46087" name="TextBox 7"/>
          <p:cNvSpPr txBox="1">
            <a:spLocks noChangeArrowheads="1"/>
          </p:cNvSpPr>
          <p:nvPr/>
        </p:nvSpPr>
        <p:spPr bwMode="auto">
          <a:xfrm>
            <a:off x="6248400" y="5715000"/>
            <a:ext cx="823913" cy="274638"/>
          </a:xfrm>
          <a:prstGeom prst="rect">
            <a:avLst/>
          </a:prstGeom>
          <a:noFill/>
          <a:ln w="9525">
            <a:noFill/>
            <a:miter lim="800000"/>
            <a:headEnd/>
            <a:tailEnd/>
          </a:ln>
        </p:spPr>
        <p:txBody>
          <a:bodyPr wrap="none">
            <a:spAutoFit/>
          </a:bodyPr>
          <a:lstStyle/>
          <a:p>
            <a:pPr algn="ctr"/>
            <a:r>
              <a:rPr lang="en-US" altLang="en-US" sz="1200" i="0">
                <a:solidFill>
                  <a:schemeClr val="tx1"/>
                </a:solidFill>
                <a:ea typeface="ヒラギノ角ゴ Pro W3"/>
                <a:cs typeface="ヒラギノ角ゴ Pro W3"/>
              </a:rPr>
              <a:t>IST+SSD</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AutoShape 2"/>
          <p:cNvSpPr>
            <a:spLocks noGrp="1" noChangeArrowheads="1"/>
          </p:cNvSpPr>
          <p:nvPr>
            <p:ph type="title"/>
          </p:nvPr>
        </p:nvSpPr>
        <p:spPr>
          <a:xfrm>
            <a:off x="0" y="334963"/>
            <a:ext cx="9144000" cy="503237"/>
          </a:xfrm>
        </p:spPr>
        <p:txBody>
          <a:bodyPr/>
          <a:lstStyle/>
          <a:p>
            <a:r>
              <a:rPr lang="en-US" smtClean="0"/>
              <a:t>HFT Status</a:t>
            </a:r>
          </a:p>
        </p:txBody>
      </p:sp>
      <p:sp>
        <p:nvSpPr>
          <p:cNvPr id="47106" name="Rectangle 3"/>
          <p:cNvSpPr>
            <a:spLocks noGrp="1" noChangeArrowheads="1"/>
          </p:cNvSpPr>
          <p:nvPr>
            <p:ph type="body" idx="1"/>
          </p:nvPr>
        </p:nvSpPr>
        <p:spPr>
          <a:xfrm>
            <a:off x="457200" y="990600"/>
            <a:ext cx="4876800" cy="2514600"/>
          </a:xfrm>
        </p:spPr>
        <p:txBody>
          <a:bodyPr/>
          <a:lstStyle/>
          <a:p>
            <a:pPr>
              <a:lnSpc>
                <a:spcPct val="80000"/>
              </a:lnSpc>
            </a:pPr>
            <a:r>
              <a:rPr lang="en-US" sz="2400" smtClean="0"/>
              <a:t>SSD</a:t>
            </a:r>
          </a:p>
          <a:p>
            <a:pPr lvl="1">
              <a:lnSpc>
                <a:spcPct val="80000"/>
              </a:lnSpc>
            </a:pPr>
            <a:r>
              <a:rPr lang="en-US" sz="1600" smtClean="0"/>
              <a:t>The RDO runs at &lt;20% dead-time at 1 kHz</a:t>
            </a:r>
          </a:p>
          <a:p>
            <a:pPr lvl="2">
              <a:lnSpc>
                <a:spcPct val="80000"/>
              </a:lnSpc>
            </a:pPr>
            <a:r>
              <a:rPr lang="en-US" sz="1400" smtClean="0"/>
              <a:t>The ultimate limit is due to old Si modules (circa 2000)</a:t>
            </a:r>
          </a:p>
          <a:p>
            <a:pPr lvl="1">
              <a:lnSpc>
                <a:spcPct val="80000"/>
              </a:lnSpc>
            </a:pPr>
            <a:r>
              <a:rPr lang="en-US" sz="1600" smtClean="0"/>
              <a:t>6% dead wafers</a:t>
            </a:r>
          </a:p>
          <a:p>
            <a:pPr lvl="1">
              <a:lnSpc>
                <a:spcPct val="80000"/>
              </a:lnSpc>
            </a:pPr>
            <a:r>
              <a:rPr lang="en-US" sz="1600" smtClean="0"/>
              <a:t>90 % of the strips are active in the remaining wafers</a:t>
            </a:r>
          </a:p>
          <a:p>
            <a:pPr lvl="1">
              <a:lnSpc>
                <a:spcPct val="80000"/>
              </a:lnSpc>
            </a:pPr>
            <a:r>
              <a:rPr lang="en-US" sz="1600" smtClean="0"/>
              <a:t>Collected 172 M Au+Au events and 57 M He3+Au events</a:t>
            </a:r>
          </a:p>
        </p:txBody>
      </p:sp>
      <p:pic>
        <p:nvPicPr>
          <p:cNvPr id="47107" name="Picture 4"/>
          <p:cNvPicPr>
            <a:picLocks noChangeAspect="1" noChangeArrowheads="1"/>
          </p:cNvPicPr>
          <p:nvPr/>
        </p:nvPicPr>
        <p:blipFill>
          <a:blip r:embed="rId2"/>
          <a:srcRect/>
          <a:stretch>
            <a:fillRect/>
          </a:stretch>
        </p:blipFill>
        <p:spPr bwMode="auto">
          <a:xfrm>
            <a:off x="6248400" y="3581400"/>
            <a:ext cx="2078038" cy="3276600"/>
          </a:xfrm>
          <a:prstGeom prst="rect">
            <a:avLst/>
          </a:prstGeom>
          <a:noFill/>
          <a:ln w="9525">
            <a:noFill/>
            <a:miter lim="800000"/>
            <a:headEnd/>
            <a:tailEnd/>
          </a:ln>
        </p:spPr>
      </p:pic>
      <p:pic>
        <p:nvPicPr>
          <p:cNvPr id="47108" name="Picture 5"/>
          <p:cNvPicPr>
            <a:picLocks noChangeAspect="1" noChangeArrowheads="1"/>
          </p:cNvPicPr>
          <p:nvPr/>
        </p:nvPicPr>
        <p:blipFill>
          <a:blip r:embed="rId3"/>
          <a:srcRect l="9908" t="13306" r="8237"/>
          <a:stretch>
            <a:fillRect/>
          </a:stretch>
        </p:blipFill>
        <p:spPr bwMode="auto">
          <a:xfrm>
            <a:off x="5378450" y="533400"/>
            <a:ext cx="3765550" cy="2968625"/>
          </a:xfrm>
          <a:prstGeom prst="rect">
            <a:avLst/>
          </a:prstGeom>
          <a:noFill/>
          <a:ln w="9525">
            <a:noFill/>
            <a:miter lim="800000"/>
            <a:headEnd/>
            <a:tailEnd/>
          </a:ln>
        </p:spPr>
      </p:pic>
      <p:sp>
        <p:nvSpPr>
          <p:cNvPr id="47109" name="Rectangle 3"/>
          <p:cNvSpPr>
            <a:spLocks noChangeArrowheads="1"/>
          </p:cNvSpPr>
          <p:nvPr/>
        </p:nvSpPr>
        <p:spPr bwMode="auto">
          <a:xfrm>
            <a:off x="533400" y="4038600"/>
            <a:ext cx="5257800" cy="2590800"/>
          </a:xfrm>
          <a:prstGeom prst="rect">
            <a:avLst/>
          </a:prstGeom>
          <a:noFill/>
          <a:ln w="9525">
            <a:noFill/>
            <a:miter lim="800000"/>
            <a:headEnd/>
            <a:tailEnd/>
          </a:ln>
        </p:spPr>
        <p:txBody>
          <a:bodyPr/>
          <a:lstStyle/>
          <a:p>
            <a:pPr marL="342900" indent="-342900" eaLnBrk="0" hangingPunct="0">
              <a:lnSpc>
                <a:spcPct val="80000"/>
              </a:lnSpc>
              <a:spcBef>
                <a:spcPct val="20000"/>
              </a:spcBef>
              <a:buClr>
                <a:schemeClr val="tx1"/>
              </a:buClr>
              <a:buSzPct val="75000"/>
              <a:buFont typeface="Wingdings" pitchFamily="2" charset="2"/>
              <a:buChar char="l"/>
            </a:pPr>
            <a:r>
              <a:rPr lang="en-US" sz="2400" i="0">
                <a:solidFill>
                  <a:schemeClr val="tx1"/>
                </a:solidFill>
              </a:rPr>
              <a:t>IST</a:t>
            </a:r>
          </a:p>
          <a:p>
            <a:pPr marL="742950" lvl="1" indent="-285750" eaLnBrk="0" hangingPunct="0">
              <a:lnSpc>
                <a:spcPct val="80000"/>
              </a:lnSpc>
              <a:spcBef>
                <a:spcPct val="20000"/>
              </a:spcBef>
              <a:buClr>
                <a:schemeClr val="tx1"/>
              </a:buClr>
              <a:buSzPct val="75000"/>
              <a:buFontTx/>
              <a:buChar char="–"/>
            </a:pPr>
            <a:r>
              <a:rPr lang="en-US" sz="1600" i="0">
                <a:solidFill>
                  <a:schemeClr val="tx1"/>
                </a:solidFill>
              </a:rPr>
              <a:t>864 readout chips and 110592 channels total</a:t>
            </a:r>
          </a:p>
          <a:p>
            <a:pPr marL="742950" lvl="1" indent="-285750" eaLnBrk="0" hangingPunct="0">
              <a:lnSpc>
                <a:spcPct val="80000"/>
              </a:lnSpc>
              <a:spcBef>
                <a:spcPct val="20000"/>
              </a:spcBef>
              <a:buClr>
                <a:schemeClr val="tx1"/>
              </a:buClr>
              <a:buSzPct val="75000"/>
              <a:buFontTx/>
              <a:buChar char="–"/>
            </a:pPr>
            <a:r>
              <a:rPr lang="en-US" sz="1600" i="0">
                <a:solidFill>
                  <a:schemeClr val="tx1"/>
                </a:solidFill>
              </a:rPr>
              <a:t>More than 95% fully functional channels</a:t>
            </a:r>
          </a:p>
          <a:p>
            <a:pPr marL="742950" lvl="1" indent="-285750" eaLnBrk="0" hangingPunct="0">
              <a:lnSpc>
                <a:spcPct val="80000"/>
              </a:lnSpc>
              <a:spcBef>
                <a:spcPct val="20000"/>
              </a:spcBef>
              <a:buClr>
                <a:schemeClr val="tx1"/>
              </a:buClr>
              <a:buSzPct val="75000"/>
              <a:buFontTx/>
              <a:buChar char="–"/>
            </a:pPr>
            <a:r>
              <a:rPr lang="en-US" sz="1600" i="0">
                <a:solidFill>
                  <a:schemeClr val="tx1"/>
                </a:solidFill>
              </a:rPr>
              <a:t>Hit efficiency ~99%</a:t>
            </a:r>
          </a:p>
          <a:p>
            <a:pPr marL="742950" lvl="1" indent="-285750" eaLnBrk="0" hangingPunct="0">
              <a:lnSpc>
                <a:spcPct val="80000"/>
              </a:lnSpc>
              <a:spcBef>
                <a:spcPct val="20000"/>
              </a:spcBef>
              <a:buClr>
                <a:schemeClr val="tx1"/>
              </a:buClr>
              <a:buSzPct val="75000"/>
              <a:buFontTx/>
              <a:buChar char="–"/>
            </a:pPr>
            <a:r>
              <a:rPr lang="en-US" sz="1600" i="0">
                <a:solidFill>
                  <a:schemeClr val="tx1"/>
                </a:solidFill>
              </a:rPr>
              <a:t>S/N 15:1-30:1</a:t>
            </a:r>
          </a:p>
          <a:p>
            <a:pPr marL="742950" lvl="1" indent="-285750" eaLnBrk="0" hangingPunct="0">
              <a:lnSpc>
                <a:spcPct val="80000"/>
              </a:lnSpc>
              <a:spcBef>
                <a:spcPct val="20000"/>
              </a:spcBef>
              <a:buClr>
                <a:schemeClr val="tx1"/>
              </a:buClr>
              <a:buSzPct val="75000"/>
              <a:buFontTx/>
              <a:buChar char="–"/>
            </a:pPr>
            <a:r>
              <a:rPr lang="en-US" sz="1600" i="0">
                <a:solidFill>
                  <a:schemeClr val="tx1"/>
                </a:solidFill>
              </a:rPr>
              <a:t>Coolant leak rate 0.5-1.0% per day (to be fixed)</a:t>
            </a:r>
          </a:p>
          <a:p>
            <a:pPr marL="742950" lvl="1" indent="-285750" eaLnBrk="0" hangingPunct="0">
              <a:lnSpc>
                <a:spcPct val="80000"/>
              </a:lnSpc>
              <a:spcBef>
                <a:spcPct val="20000"/>
              </a:spcBef>
              <a:buClr>
                <a:schemeClr val="tx1"/>
              </a:buClr>
              <a:buSzPct val="75000"/>
              <a:buFontTx/>
              <a:buChar char="–"/>
            </a:pPr>
            <a:r>
              <a:rPr lang="en-US" sz="1600" i="0">
                <a:solidFill>
                  <a:schemeClr val="tx1"/>
                </a:solidFill>
              </a:rPr>
              <a:t>Participated in data taking for He3+Au collisions</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1905000"/>
            <a:ext cx="3657600" cy="1200150"/>
          </a:xfrm>
          <a:prstGeom prst="rect">
            <a:avLst/>
          </a:prstGeom>
          <a:noFill/>
        </p:spPr>
        <p:txBody>
          <a:bodyPr>
            <a:spAutoFit/>
          </a:bodyPr>
          <a:lstStyle/>
          <a:p>
            <a:pPr fontAlgn="auto">
              <a:spcBef>
                <a:spcPts val="0"/>
              </a:spcBef>
              <a:spcAft>
                <a:spcPts val="0"/>
              </a:spcAft>
              <a:defRPr/>
            </a:pPr>
            <a:r>
              <a:rPr lang="en-US" i="0" dirty="0" err="1">
                <a:solidFill>
                  <a:schemeClr val="tx1"/>
                </a:solidFill>
                <a:latin typeface="+mn-lt"/>
                <a:cs typeface="+mn-cs"/>
              </a:rPr>
              <a:t>Pxl</a:t>
            </a:r>
            <a:r>
              <a:rPr lang="en-US" i="0" dirty="0">
                <a:solidFill>
                  <a:schemeClr val="tx1"/>
                </a:solidFill>
                <a:latin typeface="+mn-lt"/>
                <a:cs typeface="+mn-cs"/>
              </a:rPr>
              <a:t> installation pics</a:t>
            </a:r>
          </a:p>
          <a:p>
            <a:pPr marL="457200" indent="-457200" fontAlgn="auto">
              <a:spcBef>
                <a:spcPts val="0"/>
              </a:spcBef>
              <a:spcAft>
                <a:spcPts val="0"/>
              </a:spcAft>
              <a:buFontTx/>
              <a:buAutoNum type="arabicPeriod"/>
              <a:defRPr/>
            </a:pPr>
            <a:r>
              <a:rPr lang="en-US" i="0" dirty="0">
                <a:solidFill>
                  <a:schemeClr val="tx1"/>
                </a:solidFill>
                <a:latin typeface="+mn-lt"/>
                <a:cs typeface="+mn-cs"/>
              </a:rPr>
              <a:t>Clean room</a:t>
            </a:r>
          </a:p>
          <a:p>
            <a:pPr marL="457200" indent="-457200" fontAlgn="auto">
              <a:spcBef>
                <a:spcPts val="0"/>
              </a:spcBef>
              <a:spcAft>
                <a:spcPts val="0"/>
              </a:spcAft>
              <a:buFontTx/>
              <a:buAutoNum type="arabicPeriod"/>
              <a:defRPr/>
            </a:pPr>
            <a:r>
              <a:rPr lang="en-US" i="0" dirty="0">
                <a:solidFill>
                  <a:schemeClr val="tx1"/>
                </a:solidFill>
                <a:latin typeface="+mn-lt"/>
                <a:cs typeface="+mn-cs"/>
              </a:rPr>
              <a:t>Installed and cabled</a:t>
            </a:r>
          </a:p>
        </p:txBody>
      </p:sp>
      <p:pic>
        <p:nvPicPr>
          <p:cNvPr id="48130" name="Picture 2"/>
          <p:cNvPicPr>
            <a:picLocks noChangeAspect="1"/>
          </p:cNvPicPr>
          <p:nvPr/>
        </p:nvPicPr>
        <p:blipFill>
          <a:blip r:embed="rId2"/>
          <a:srcRect l="13831" t="25026" r="15327" b="24268"/>
          <a:stretch>
            <a:fillRect/>
          </a:stretch>
        </p:blipFill>
        <p:spPr bwMode="auto">
          <a:xfrm>
            <a:off x="381000" y="914400"/>
            <a:ext cx="6477000" cy="3094038"/>
          </a:xfrm>
          <a:prstGeom prst="rect">
            <a:avLst/>
          </a:prstGeom>
          <a:noFill/>
          <a:ln w="9525">
            <a:noFill/>
            <a:miter lim="800000"/>
            <a:headEnd/>
            <a:tailEnd/>
          </a:ln>
        </p:spPr>
      </p:pic>
      <p:pic>
        <p:nvPicPr>
          <p:cNvPr id="48131" name="Picture 3"/>
          <p:cNvPicPr>
            <a:picLocks noChangeAspect="1"/>
          </p:cNvPicPr>
          <p:nvPr/>
        </p:nvPicPr>
        <p:blipFill>
          <a:blip r:embed="rId3"/>
          <a:srcRect/>
          <a:stretch>
            <a:fillRect/>
          </a:stretch>
        </p:blipFill>
        <p:spPr bwMode="auto">
          <a:xfrm>
            <a:off x="3838575" y="3317875"/>
            <a:ext cx="5305425" cy="3540125"/>
          </a:xfrm>
          <a:prstGeom prst="rect">
            <a:avLst/>
          </a:prstGeom>
          <a:noFill/>
          <a:ln w="9525">
            <a:noFill/>
            <a:miter lim="800000"/>
            <a:headEnd/>
            <a:tailEnd/>
          </a:ln>
        </p:spPr>
      </p:pic>
      <p:sp>
        <p:nvSpPr>
          <p:cNvPr id="48132" name="TextBox 4"/>
          <p:cNvSpPr txBox="1">
            <a:spLocks noChangeArrowheads="1"/>
          </p:cNvSpPr>
          <p:nvPr/>
        </p:nvSpPr>
        <p:spPr bwMode="auto">
          <a:xfrm>
            <a:off x="2133600" y="990600"/>
            <a:ext cx="4648200" cy="304800"/>
          </a:xfrm>
          <a:prstGeom prst="rect">
            <a:avLst/>
          </a:prstGeom>
          <a:solidFill>
            <a:schemeClr val="bg1"/>
          </a:solidFill>
          <a:ln w="9525">
            <a:noFill/>
            <a:miter lim="800000"/>
            <a:headEnd/>
            <a:tailEnd/>
          </a:ln>
        </p:spPr>
        <p:txBody>
          <a:bodyPr>
            <a:spAutoFit/>
          </a:bodyPr>
          <a:lstStyle/>
          <a:p>
            <a:r>
              <a:rPr lang="en-US" altLang="en-US" sz="1400" i="0">
                <a:solidFill>
                  <a:schemeClr val="tx1"/>
                </a:solidFill>
              </a:rPr>
              <a:t>PXL assembled in the STAR clean room @BNL</a:t>
            </a:r>
          </a:p>
        </p:txBody>
      </p:sp>
      <p:sp>
        <p:nvSpPr>
          <p:cNvPr id="48133" name="TextBox 6"/>
          <p:cNvSpPr txBox="1">
            <a:spLocks noChangeArrowheads="1"/>
          </p:cNvSpPr>
          <p:nvPr/>
        </p:nvSpPr>
        <p:spPr bwMode="auto">
          <a:xfrm>
            <a:off x="3962400" y="3429000"/>
            <a:ext cx="5029200" cy="304800"/>
          </a:xfrm>
          <a:prstGeom prst="rect">
            <a:avLst/>
          </a:prstGeom>
          <a:solidFill>
            <a:schemeClr val="bg1"/>
          </a:solidFill>
          <a:ln w="9525">
            <a:noFill/>
            <a:miter lim="800000"/>
            <a:headEnd/>
            <a:tailEnd/>
          </a:ln>
        </p:spPr>
        <p:txBody>
          <a:bodyPr>
            <a:spAutoFit/>
          </a:bodyPr>
          <a:lstStyle/>
          <a:p>
            <a:r>
              <a:rPr lang="en-US" altLang="en-US" sz="1400" i="0">
                <a:solidFill>
                  <a:schemeClr val="tx1"/>
                </a:solidFill>
              </a:rPr>
              <a:t>PXL inserted and cabled into the STAR TPC inner field cage</a:t>
            </a:r>
          </a:p>
        </p:txBody>
      </p:sp>
      <p:sp>
        <p:nvSpPr>
          <p:cNvPr id="48134" name="Title 1"/>
          <p:cNvSpPr>
            <a:spLocks/>
          </p:cNvSpPr>
          <p:nvPr/>
        </p:nvSpPr>
        <p:spPr bwMode="auto">
          <a:xfrm>
            <a:off x="0" y="304800"/>
            <a:ext cx="7620000" cy="488950"/>
          </a:xfrm>
          <a:prstGeom prst="roundRect">
            <a:avLst>
              <a:gd name="adj" fmla="val 21667"/>
            </a:avLst>
          </a:prstGeom>
          <a:noFill/>
          <a:ln w="9525">
            <a:noFill/>
            <a:round/>
            <a:headEnd/>
            <a:tailEnd/>
          </a:ln>
        </p:spPr>
        <p:txBody>
          <a:bodyPr anchor="ctr"/>
          <a:lstStyle/>
          <a:p>
            <a:pPr>
              <a:lnSpc>
                <a:spcPct val="90000"/>
              </a:lnSpc>
            </a:pPr>
            <a:r>
              <a:rPr lang="en-US" altLang="en-US" sz="2400" b="1" i="0">
                <a:solidFill>
                  <a:schemeClr val="tx1"/>
                </a:solidFill>
                <a:latin typeface="Comic Sans MS" pitchFamily="66" charset="0"/>
              </a:rPr>
              <a:t>PXL installation</a:t>
            </a:r>
          </a:p>
        </p:txBody>
      </p:sp>
      <p:sp>
        <p:nvSpPr>
          <p:cNvPr id="48135" name="Content Placeholder 5"/>
          <p:cNvSpPr txBox="1">
            <a:spLocks/>
          </p:cNvSpPr>
          <p:nvPr/>
        </p:nvSpPr>
        <p:spPr bwMode="auto">
          <a:xfrm>
            <a:off x="304800" y="4114800"/>
            <a:ext cx="3605213" cy="1266825"/>
          </a:xfrm>
          <a:prstGeom prst="rect">
            <a:avLst/>
          </a:prstGeom>
          <a:noFill/>
          <a:ln w="9525">
            <a:noFill/>
            <a:miter lim="800000"/>
            <a:headEnd/>
            <a:tailEnd/>
          </a:ln>
        </p:spPr>
        <p:txBody>
          <a:bodyPr/>
          <a:lstStyle/>
          <a:p>
            <a:pPr marL="228600" indent="-228600">
              <a:lnSpc>
                <a:spcPct val="80000"/>
              </a:lnSpc>
              <a:spcBef>
                <a:spcPct val="20000"/>
              </a:spcBef>
              <a:buClr>
                <a:schemeClr val="tx1"/>
              </a:buClr>
              <a:buSzPct val="75000"/>
              <a:buFont typeface="Wingdings" pitchFamily="2" charset="2"/>
              <a:buNone/>
            </a:pPr>
            <a:r>
              <a:rPr lang="en-US" altLang="fr-FR" sz="1600" i="0">
                <a:solidFill>
                  <a:schemeClr val="tx1"/>
                </a:solidFill>
              </a:rPr>
              <a:t>At installation:</a:t>
            </a:r>
          </a:p>
          <a:p>
            <a:pPr marL="228600" indent="-228600">
              <a:lnSpc>
                <a:spcPct val="80000"/>
              </a:lnSpc>
              <a:spcBef>
                <a:spcPct val="20000"/>
              </a:spcBef>
              <a:buClr>
                <a:schemeClr val="tx1"/>
              </a:buClr>
              <a:buSzPct val="75000"/>
              <a:buFont typeface="Wingdings" pitchFamily="2" charset="2"/>
              <a:buNone/>
            </a:pPr>
            <a:endParaRPr lang="en-US" altLang="fr-FR" sz="1600" i="0">
              <a:solidFill>
                <a:schemeClr val="tx1"/>
              </a:solidFill>
            </a:endParaRPr>
          </a:p>
          <a:p>
            <a:pPr marL="228600" indent="-228600">
              <a:lnSpc>
                <a:spcPct val="80000"/>
              </a:lnSpc>
              <a:spcBef>
                <a:spcPct val="20000"/>
              </a:spcBef>
              <a:buClr>
                <a:schemeClr val="tx1"/>
              </a:buClr>
              <a:buSzPct val="75000"/>
              <a:buFont typeface="Wingdings" pitchFamily="2" charset="2"/>
              <a:buChar char="l"/>
            </a:pPr>
            <a:r>
              <a:rPr lang="en-US" altLang="fr-FR" sz="1600" i="0">
                <a:solidFill>
                  <a:schemeClr val="tx1"/>
                </a:solidFill>
              </a:rPr>
              <a:t>PXL installed with all 400 sensors working, &lt;2k bad pixels</a:t>
            </a:r>
          </a:p>
          <a:p>
            <a:pPr marL="228600" indent="-228600">
              <a:lnSpc>
                <a:spcPct val="80000"/>
              </a:lnSpc>
              <a:spcBef>
                <a:spcPct val="20000"/>
              </a:spcBef>
              <a:buClr>
                <a:schemeClr val="tx1"/>
              </a:buClr>
              <a:buSzPct val="75000"/>
              <a:buFont typeface="Wingdings" pitchFamily="2" charset="2"/>
              <a:buChar char="l"/>
            </a:pPr>
            <a:endParaRPr lang="en-US" altLang="fr-FR" sz="1600" i="0">
              <a:solidFill>
                <a:schemeClr val="tx1"/>
              </a:solidFill>
            </a:endParaRPr>
          </a:p>
          <a:p>
            <a:pPr marL="228600" indent="-228600">
              <a:lnSpc>
                <a:spcPct val="80000"/>
              </a:lnSpc>
              <a:spcBef>
                <a:spcPct val="20000"/>
              </a:spcBef>
              <a:buClr>
                <a:schemeClr val="tx1"/>
              </a:buClr>
              <a:buSzPct val="75000"/>
              <a:buFont typeface="Wingdings" pitchFamily="2" charset="2"/>
              <a:buChar char="l"/>
            </a:pPr>
            <a:r>
              <a:rPr lang="en-US" altLang="fr-FR" sz="1600" i="0">
                <a:solidFill>
                  <a:schemeClr val="tx1"/>
                </a:solidFill>
              </a:rPr>
              <a:t>38 ladders with Cu flex + 2 inner ladders with Al flex</a:t>
            </a:r>
          </a:p>
          <a:p>
            <a:pPr marL="228600" indent="-228600">
              <a:lnSpc>
                <a:spcPct val="80000"/>
              </a:lnSpc>
              <a:spcBef>
                <a:spcPct val="20000"/>
              </a:spcBef>
              <a:buClr>
                <a:schemeClr val="tx1"/>
              </a:buClr>
              <a:buSzPct val="75000"/>
              <a:buFont typeface="Wingdings" pitchFamily="2" charset="2"/>
              <a:buChar char="l"/>
            </a:pPr>
            <a:endParaRPr lang="en-US" altLang="fr-FR" sz="1600" i="0">
              <a:solidFill>
                <a:schemeClr val="tx1"/>
              </a:solidFill>
            </a:endParaRPr>
          </a:p>
          <a:p>
            <a:pPr marL="228600" indent="-228600">
              <a:lnSpc>
                <a:spcPct val="80000"/>
              </a:lnSpc>
              <a:spcBef>
                <a:spcPct val="20000"/>
              </a:spcBef>
              <a:buClr>
                <a:schemeClr val="tx1"/>
              </a:buClr>
              <a:buSzPct val="75000"/>
              <a:buFont typeface="Wingdings" pitchFamily="2" charset="2"/>
              <a:buChar char="l"/>
            </a:pPr>
            <a:r>
              <a:rPr lang="en-US" altLang="fr-FR" sz="1600" i="0">
                <a:solidFill>
                  <a:schemeClr val="tx1"/>
                </a:solidFill>
              </a:rPr>
              <a:t>Noise rates were tuned for ~1.5 x 10</a:t>
            </a:r>
            <a:r>
              <a:rPr lang="en-US" altLang="fr-FR" sz="1600" i="0" baseline="30000">
                <a:solidFill>
                  <a:schemeClr val="tx1"/>
                </a:solidFill>
              </a:rPr>
              <a:t>-6</a:t>
            </a:r>
            <a:r>
              <a:rPr lang="en-US" altLang="fr-FR" sz="1600" i="0">
                <a:solidFill>
                  <a:schemeClr val="tx1"/>
                </a:solidFill>
              </a:rPr>
              <a:t> per sensor for most sensors</a:t>
            </a:r>
          </a:p>
        </p:txBody>
      </p:sp>
      <p:sp>
        <p:nvSpPr>
          <p:cNvPr id="48136" name="TextBox 6"/>
          <p:cNvSpPr txBox="1">
            <a:spLocks noChangeArrowheads="1"/>
          </p:cNvSpPr>
          <p:nvPr/>
        </p:nvSpPr>
        <p:spPr bwMode="auto">
          <a:xfrm>
            <a:off x="7315200" y="6276975"/>
            <a:ext cx="1828800" cy="581025"/>
          </a:xfrm>
          <a:prstGeom prst="rect">
            <a:avLst/>
          </a:prstGeom>
          <a:solidFill>
            <a:schemeClr val="bg1"/>
          </a:solidFill>
          <a:ln w="9525">
            <a:noFill/>
            <a:miter lim="800000"/>
            <a:headEnd/>
            <a:tailEnd/>
          </a:ln>
        </p:spPr>
        <p:txBody>
          <a:bodyPr>
            <a:spAutoFit/>
          </a:bodyPr>
          <a:lstStyle/>
          <a:p>
            <a:r>
              <a:rPr lang="en-US" altLang="en-US" sz="1600" i="0">
                <a:solidFill>
                  <a:schemeClr val="tx1"/>
                </a:solidFill>
              </a:rPr>
              <a:t>Total installation time = 2 days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p:cNvPicPr>
          <p:nvPr/>
        </p:nvPicPr>
        <p:blipFill>
          <a:blip r:embed="rId2"/>
          <a:srcRect l="2257" t="5513"/>
          <a:stretch>
            <a:fillRect/>
          </a:stretch>
        </p:blipFill>
        <p:spPr bwMode="auto">
          <a:xfrm>
            <a:off x="381000" y="1447800"/>
            <a:ext cx="6602413" cy="3917950"/>
          </a:xfrm>
          <a:prstGeom prst="rect">
            <a:avLst/>
          </a:prstGeom>
          <a:noFill/>
          <a:ln w="9525">
            <a:noFill/>
            <a:miter lim="800000"/>
            <a:headEnd/>
            <a:tailEnd/>
          </a:ln>
        </p:spPr>
      </p:pic>
      <p:sp>
        <p:nvSpPr>
          <p:cNvPr id="49154" name="AutoShape 2"/>
          <p:cNvSpPr>
            <a:spLocks noGrp="1" noChangeArrowheads="1"/>
          </p:cNvSpPr>
          <p:nvPr>
            <p:ph type="title" idx="4294967295"/>
          </p:nvPr>
        </p:nvSpPr>
        <p:spPr/>
        <p:txBody>
          <a:bodyPr/>
          <a:lstStyle/>
          <a:p>
            <a:pPr eaLnBrk="1" hangingPunct="1"/>
            <a:r>
              <a:rPr lang="en-US" altLang="fr-FR" sz="2400" smtClean="0"/>
              <a:t>PXL preliminary half-to-half pointing residuals</a:t>
            </a:r>
          </a:p>
        </p:txBody>
      </p:sp>
      <p:pic>
        <p:nvPicPr>
          <p:cNvPr id="49155" name="Picture 6"/>
          <p:cNvPicPr>
            <a:picLocks noChangeAspect="1"/>
          </p:cNvPicPr>
          <p:nvPr/>
        </p:nvPicPr>
        <p:blipFill>
          <a:blip r:embed="rId3"/>
          <a:srcRect/>
          <a:stretch>
            <a:fillRect/>
          </a:stretch>
        </p:blipFill>
        <p:spPr bwMode="auto">
          <a:xfrm>
            <a:off x="6400800" y="4125913"/>
            <a:ext cx="2609850" cy="2571750"/>
          </a:xfrm>
          <a:prstGeom prst="rect">
            <a:avLst/>
          </a:prstGeom>
          <a:noFill/>
          <a:ln w="9525">
            <a:noFill/>
            <a:miter lim="800000"/>
            <a:headEnd/>
            <a:tailEnd/>
          </a:ln>
        </p:spPr>
      </p:pic>
      <p:sp>
        <p:nvSpPr>
          <p:cNvPr id="49156" name="TextBox 1"/>
          <p:cNvSpPr txBox="1">
            <a:spLocks noChangeArrowheads="1"/>
          </p:cNvSpPr>
          <p:nvPr/>
        </p:nvSpPr>
        <p:spPr bwMode="auto">
          <a:xfrm>
            <a:off x="685800" y="5638800"/>
            <a:ext cx="5029200" cy="825500"/>
          </a:xfrm>
          <a:prstGeom prst="rect">
            <a:avLst/>
          </a:prstGeom>
          <a:noFill/>
          <a:ln w="9525">
            <a:noFill/>
            <a:miter lim="800000"/>
            <a:headEnd/>
            <a:tailEnd/>
          </a:ln>
        </p:spPr>
        <p:txBody>
          <a:bodyPr rIns="45720">
            <a:spAutoFit/>
          </a:bodyPr>
          <a:lstStyle/>
          <a:p>
            <a:pPr marL="228600" indent="-228600">
              <a:buFontTx/>
              <a:buChar char="•"/>
            </a:pPr>
            <a:r>
              <a:rPr lang="en-US" altLang="en-US" sz="1600" i="0">
                <a:solidFill>
                  <a:schemeClr val="tx1"/>
                </a:solidFill>
              </a:rPr>
              <a:t>Consistent with expectations for alignment and momentum of muons</a:t>
            </a:r>
          </a:p>
          <a:p>
            <a:pPr marL="228600" indent="-228600">
              <a:buFontTx/>
              <a:buChar char="•"/>
            </a:pPr>
            <a:r>
              <a:rPr lang="en-US" altLang="en-US" sz="1600" i="0">
                <a:solidFill>
                  <a:schemeClr val="tx1"/>
                </a:solidFill>
              </a:rPr>
              <a:t>σ ~ 25µm for inner layer and 50µm for outer layer</a:t>
            </a:r>
          </a:p>
        </p:txBody>
      </p:sp>
      <p:sp>
        <p:nvSpPr>
          <p:cNvPr id="49157" name="TextBox 7"/>
          <p:cNvSpPr txBox="1">
            <a:spLocks noChangeArrowheads="1"/>
          </p:cNvSpPr>
          <p:nvPr/>
        </p:nvSpPr>
        <p:spPr bwMode="auto">
          <a:xfrm>
            <a:off x="7543800" y="3581400"/>
            <a:ext cx="1420813" cy="517525"/>
          </a:xfrm>
          <a:prstGeom prst="rect">
            <a:avLst/>
          </a:prstGeom>
          <a:noFill/>
          <a:ln w="9525">
            <a:noFill/>
            <a:miter lim="800000"/>
            <a:headEnd/>
            <a:tailEnd/>
          </a:ln>
        </p:spPr>
        <p:txBody>
          <a:bodyPr>
            <a:spAutoFit/>
          </a:bodyPr>
          <a:lstStyle/>
          <a:p>
            <a:r>
              <a:rPr lang="en-US" altLang="fr-FR" sz="1400" i="0">
                <a:solidFill>
                  <a:schemeClr val="tx1"/>
                </a:solidFill>
                <a:latin typeface="Calibri" pitchFamily="34" charset="0"/>
              </a:rPr>
              <a:t>Cosmic ray event </a:t>
            </a:r>
          </a:p>
          <a:p>
            <a:r>
              <a:rPr lang="fr-FR" altLang="fr-FR" sz="1400" i="0">
                <a:solidFill>
                  <a:schemeClr val="tx1"/>
                </a:solidFill>
                <a:latin typeface="Calibri" pitchFamily="34" charset="0"/>
              </a:rPr>
              <a:t>(PXL + IST)</a:t>
            </a:r>
            <a:endParaRPr lang="en-US" altLang="fr-FR" sz="1400" i="0">
              <a:solidFill>
                <a:schemeClr val="tx1"/>
              </a:solidFill>
              <a:latin typeface="Calibri" pitchFamily="34" charset="0"/>
            </a:endParaRPr>
          </a:p>
        </p:txBody>
      </p:sp>
      <p:sp>
        <p:nvSpPr>
          <p:cNvPr id="49158" name="ZoneTexte 1"/>
          <p:cNvSpPr txBox="1">
            <a:spLocks noChangeArrowheads="1"/>
          </p:cNvSpPr>
          <p:nvPr/>
        </p:nvSpPr>
        <p:spPr bwMode="auto">
          <a:xfrm>
            <a:off x="762000" y="2514600"/>
            <a:ext cx="6324600" cy="336550"/>
          </a:xfrm>
          <a:prstGeom prst="rect">
            <a:avLst/>
          </a:prstGeom>
          <a:noFill/>
          <a:ln w="9525">
            <a:noFill/>
            <a:miter lim="800000"/>
            <a:headEnd/>
            <a:tailEnd/>
          </a:ln>
        </p:spPr>
        <p:txBody>
          <a:bodyPr>
            <a:spAutoFit/>
          </a:bodyPr>
          <a:lstStyle/>
          <a:p>
            <a:r>
              <a:rPr lang="en-US" altLang="fr-FR" sz="1600" i="0">
                <a:solidFill>
                  <a:srgbClr val="FF7C80"/>
                </a:solidFill>
              </a:rPr>
              <a:t>Preliminary	        Preliminary		Preliminary</a:t>
            </a:r>
          </a:p>
        </p:txBody>
      </p:sp>
      <p:sp>
        <p:nvSpPr>
          <p:cNvPr id="49159" name="Content Placeholder 5"/>
          <p:cNvSpPr txBox="1">
            <a:spLocks/>
          </p:cNvSpPr>
          <p:nvPr/>
        </p:nvSpPr>
        <p:spPr bwMode="auto">
          <a:xfrm>
            <a:off x="457200" y="838200"/>
            <a:ext cx="8686800" cy="533400"/>
          </a:xfrm>
          <a:prstGeom prst="rect">
            <a:avLst/>
          </a:prstGeom>
          <a:solidFill>
            <a:schemeClr val="bg1"/>
          </a:solidFill>
          <a:ln w="9525">
            <a:noFill/>
            <a:miter lim="800000"/>
            <a:headEnd/>
            <a:tailEnd/>
          </a:ln>
        </p:spPr>
        <p:txBody>
          <a:bodyPr/>
          <a:lstStyle/>
          <a:p>
            <a:pPr marL="228600" indent="-228600">
              <a:lnSpc>
                <a:spcPct val="80000"/>
              </a:lnSpc>
              <a:spcBef>
                <a:spcPct val="20000"/>
              </a:spcBef>
              <a:buClr>
                <a:schemeClr val="tx1"/>
              </a:buClr>
              <a:buSzPct val="75000"/>
              <a:buFont typeface="Wingdings" pitchFamily="2" charset="2"/>
              <a:buChar char="l"/>
            </a:pPr>
            <a:r>
              <a:rPr lang="en-US" altLang="fr-FR" i="0">
                <a:solidFill>
                  <a:schemeClr val="tx1"/>
                </a:solidFill>
              </a:rPr>
              <a:t>PXL hit residual distributions before and after PXL half-to-half alignment </a:t>
            </a:r>
          </a:p>
          <a:p>
            <a:pPr marL="228600" indent="-228600">
              <a:lnSpc>
                <a:spcPct val="80000"/>
              </a:lnSpc>
              <a:spcBef>
                <a:spcPct val="20000"/>
              </a:spcBef>
              <a:buClr>
                <a:schemeClr val="tx1"/>
              </a:buClr>
              <a:buSzPct val="75000"/>
              <a:buFont typeface="Wingdings" pitchFamily="2" charset="2"/>
              <a:buNone/>
            </a:pPr>
            <a:r>
              <a:rPr lang="en-US" altLang="fr-FR" i="0">
                <a:solidFill>
                  <a:schemeClr val="tx1"/>
                </a:solidFill>
              </a:rPr>
              <a:t>	</a:t>
            </a:r>
            <a:r>
              <a:rPr lang="en-US" altLang="fr-FR" sz="1400" i="0">
                <a:solidFill>
                  <a:schemeClr val="tx1"/>
                </a:solidFill>
              </a:rPr>
              <a:t>(analysis by A. Schmah, LBL)</a:t>
            </a:r>
          </a:p>
        </p:txBody>
      </p:sp>
      <p:sp>
        <p:nvSpPr>
          <p:cNvPr id="49160" name="ZoneTexte 1"/>
          <p:cNvSpPr txBox="1">
            <a:spLocks noChangeArrowheads="1"/>
          </p:cNvSpPr>
          <p:nvPr/>
        </p:nvSpPr>
        <p:spPr bwMode="auto">
          <a:xfrm>
            <a:off x="762000" y="2514600"/>
            <a:ext cx="6324600" cy="336550"/>
          </a:xfrm>
          <a:prstGeom prst="rect">
            <a:avLst/>
          </a:prstGeom>
          <a:noFill/>
          <a:ln w="9525">
            <a:noFill/>
            <a:miter lim="800000"/>
            <a:headEnd/>
            <a:tailEnd/>
          </a:ln>
        </p:spPr>
        <p:txBody>
          <a:bodyPr>
            <a:spAutoFit/>
          </a:bodyPr>
          <a:lstStyle/>
          <a:p>
            <a:r>
              <a:rPr lang="en-US" altLang="fr-FR" sz="1600" i="0">
                <a:solidFill>
                  <a:srgbClr val="FF7C80"/>
                </a:solidFill>
              </a:rPr>
              <a:t>Preliminary	        Preliminary		Preliminary</a:t>
            </a:r>
          </a:p>
        </p:txBody>
      </p:sp>
      <p:sp>
        <p:nvSpPr>
          <p:cNvPr id="49161" name="ZoneTexte 1"/>
          <p:cNvSpPr txBox="1">
            <a:spLocks noChangeArrowheads="1"/>
          </p:cNvSpPr>
          <p:nvPr/>
        </p:nvSpPr>
        <p:spPr bwMode="auto">
          <a:xfrm>
            <a:off x="762000" y="4572000"/>
            <a:ext cx="6324600" cy="336550"/>
          </a:xfrm>
          <a:prstGeom prst="rect">
            <a:avLst/>
          </a:prstGeom>
          <a:noFill/>
          <a:ln w="9525">
            <a:noFill/>
            <a:miter lim="800000"/>
            <a:headEnd/>
            <a:tailEnd/>
          </a:ln>
        </p:spPr>
        <p:txBody>
          <a:bodyPr>
            <a:spAutoFit/>
          </a:bodyPr>
          <a:lstStyle/>
          <a:p>
            <a:r>
              <a:rPr lang="en-US" altLang="fr-FR" sz="1600" i="0">
                <a:solidFill>
                  <a:srgbClr val="FF7C80"/>
                </a:solidFill>
              </a:rPr>
              <a:t>Preliminary	        Preliminary		Preliminary</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2"/>
          <p:cNvSpPr>
            <a:spLocks noGrp="1" noChangeArrowheads="1"/>
          </p:cNvSpPr>
          <p:nvPr>
            <p:ph type="title" idx="4294967295"/>
          </p:nvPr>
        </p:nvSpPr>
        <p:spPr/>
        <p:txBody>
          <a:bodyPr/>
          <a:lstStyle/>
          <a:p>
            <a:pPr eaLnBrk="1" hangingPunct="1"/>
            <a:r>
              <a:rPr lang="en-US" altLang="fr-FR" sz="2400" smtClean="0"/>
              <a:t>Preliminary DCA Pointing resolution</a:t>
            </a:r>
          </a:p>
        </p:txBody>
      </p:sp>
      <p:pic>
        <p:nvPicPr>
          <p:cNvPr id="50178" name="Picture 2"/>
          <p:cNvPicPr>
            <a:picLocks noChangeAspect="1" noChangeArrowheads="1"/>
          </p:cNvPicPr>
          <p:nvPr/>
        </p:nvPicPr>
        <p:blipFill>
          <a:blip r:embed="rId2"/>
          <a:srcRect l="8955" r="10448"/>
          <a:stretch>
            <a:fillRect/>
          </a:stretch>
        </p:blipFill>
        <p:spPr bwMode="auto">
          <a:xfrm>
            <a:off x="838200" y="3276600"/>
            <a:ext cx="2438400" cy="2225675"/>
          </a:xfrm>
          <a:prstGeom prst="rect">
            <a:avLst/>
          </a:prstGeom>
          <a:noFill/>
          <a:ln w="9525">
            <a:noFill/>
            <a:miter lim="800000"/>
            <a:headEnd/>
            <a:tailEnd/>
          </a:ln>
        </p:spPr>
      </p:pic>
      <p:sp>
        <p:nvSpPr>
          <p:cNvPr id="50179" name="Content Placeholder 5"/>
          <p:cNvSpPr txBox="1">
            <a:spLocks/>
          </p:cNvSpPr>
          <p:nvPr/>
        </p:nvSpPr>
        <p:spPr bwMode="auto">
          <a:xfrm>
            <a:off x="457200" y="914400"/>
            <a:ext cx="8686800" cy="533400"/>
          </a:xfrm>
          <a:prstGeom prst="rect">
            <a:avLst/>
          </a:prstGeom>
          <a:solidFill>
            <a:schemeClr val="bg1"/>
          </a:solidFill>
          <a:ln w="9525">
            <a:noFill/>
            <a:miter lim="800000"/>
            <a:headEnd/>
            <a:tailEnd/>
          </a:ln>
        </p:spPr>
        <p:txBody>
          <a:bodyPr/>
          <a:lstStyle/>
          <a:p>
            <a:pPr marL="228600" indent="-228600">
              <a:lnSpc>
                <a:spcPct val="80000"/>
              </a:lnSpc>
              <a:spcBef>
                <a:spcPct val="20000"/>
              </a:spcBef>
              <a:buClr>
                <a:schemeClr val="tx1"/>
              </a:buClr>
              <a:buSzPct val="75000"/>
              <a:buFont typeface="Wingdings" pitchFamily="2" charset="2"/>
              <a:buChar char="l"/>
            </a:pPr>
            <a:r>
              <a:rPr lang="en-US" altLang="fr-FR" sz="1400" i="0">
                <a:solidFill>
                  <a:schemeClr val="tx1"/>
                </a:solidFill>
              </a:rPr>
              <a:t>result from the STAR HFT software group</a:t>
            </a:r>
          </a:p>
        </p:txBody>
      </p:sp>
      <p:sp>
        <p:nvSpPr>
          <p:cNvPr id="50180" name="TextBox 9"/>
          <p:cNvSpPr txBox="1">
            <a:spLocks noChangeArrowheads="1"/>
          </p:cNvSpPr>
          <p:nvPr/>
        </p:nvSpPr>
        <p:spPr bwMode="auto">
          <a:xfrm>
            <a:off x="1066800" y="5486400"/>
            <a:ext cx="2057400" cy="304800"/>
          </a:xfrm>
          <a:prstGeom prst="rect">
            <a:avLst/>
          </a:prstGeom>
          <a:noFill/>
          <a:ln w="9525">
            <a:noFill/>
            <a:miter lim="800000"/>
            <a:headEnd/>
            <a:tailEnd/>
          </a:ln>
        </p:spPr>
        <p:txBody>
          <a:bodyPr>
            <a:spAutoFit/>
          </a:bodyPr>
          <a:lstStyle/>
          <a:p>
            <a:r>
              <a:rPr lang="en-US" altLang="fr-FR" sz="1400" i="0">
                <a:solidFill>
                  <a:schemeClr val="tx1"/>
                </a:solidFill>
              </a:rPr>
              <a:t>200 GeV Au+Au event</a:t>
            </a:r>
          </a:p>
        </p:txBody>
      </p:sp>
      <p:pic>
        <p:nvPicPr>
          <p:cNvPr id="50181" name="Picture 16"/>
          <p:cNvPicPr>
            <a:picLocks noChangeAspect="1"/>
          </p:cNvPicPr>
          <p:nvPr/>
        </p:nvPicPr>
        <p:blipFill>
          <a:blip r:embed="rId3"/>
          <a:srcRect/>
          <a:stretch>
            <a:fillRect/>
          </a:stretch>
        </p:blipFill>
        <p:spPr bwMode="auto">
          <a:xfrm>
            <a:off x="4191000" y="3200400"/>
            <a:ext cx="4419600" cy="2735263"/>
          </a:xfrm>
          <a:prstGeom prst="rect">
            <a:avLst/>
          </a:prstGeom>
          <a:noFill/>
          <a:ln w="9525">
            <a:noFill/>
            <a:miter lim="800000"/>
            <a:headEnd/>
            <a:tailEnd/>
          </a:ln>
        </p:spPr>
      </p:pic>
      <p:sp>
        <p:nvSpPr>
          <p:cNvPr id="50182" name="ZoneTexte 1"/>
          <p:cNvSpPr txBox="1">
            <a:spLocks noChangeArrowheads="1"/>
          </p:cNvSpPr>
          <p:nvPr/>
        </p:nvSpPr>
        <p:spPr bwMode="auto">
          <a:xfrm>
            <a:off x="5591175" y="5076825"/>
            <a:ext cx="2105025" cy="519113"/>
          </a:xfrm>
          <a:prstGeom prst="rect">
            <a:avLst/>
          </a:prstGeom>
          <a:noFill/>
          <a:ln w="9525">
            <a:noFill/>
            <a:miter lim="800000"/>
            <a:headEnd/>
            <a:tailEnd/>
          </a:ln>
        </p:spPr>
        <p:txBody>
          <a:bodyPr>
            <a:spAutoFit/>
          </a:bodyPr>
          <a:lstStyle/>
          <a:p>
            <a:r>
              <a:rPr lang="en-US" altLang="fr-FR" sz="2800" i="0">
                <a:solidFill>
                  <a:srgbClr val="FF7C80"/>
                </a:solidFill>
              </a:rPr>
              <a:t>Preliminary</a:t>
            </a:r>
          </a:p>
        </p:txBody>
      </p:sp>
      <p:pic>
        <p:nvPicPr>
          <p:cNvPr id="50183" name="Picture 6"/>
          <p:cNvPicPr>
            <a:picLocks noChangeAspect="1"/>
          </p:cNvPicPr>
          <p:nvPr/>
        </p:nvPicPr>
        <p:blipFill>
          <a:blip r:embed="rId4"/>
          <a:srcRect/>
          <a:stretch>
            <a:fillRect/>
          </a:stretch>
        </p:blipFill>
        <p:spPr bwMode="auto">
          <a:xfrm>
            <a:off x="2362200" y="1219200"/>
            <a:ext cx="6781800" cy="1790700"/>
          </a:xfrm>
          <a:prstGeom prst="rect">
            <a:avLst/>
          </a:prstGeom>
          <a:noFill/>
          <a:ln w="9525">
            <a:noFill/>
            <a:miter lim="800000"/>
            <a:headEnd/>
            <a:tailEnd/>
          </a:ln>
        </p:spPr>
      </p:pic>
      <p:sp>
        <p:nvSpPr>
          <p:cNvPr id="50184" name="Rectangle 16"/>
          <p:cNvSpPr>
            <a:spLocks noChangeArrowheads="1"/>
          </p:cNvSpPr>
          <p:nvPr/>
        </p:nvSpPr>
        <p:spPr bwMode="auto">
          <a:xfrm>
            <a:off x="381000" y="1371600"/>
            <a:ext cx="2133600" cy="639763"/>
          </a:xfrm>
          <a:prstGeom prst="rect">
            <a:avLst/>
          </a:prstGeom>
          <a:noFill/>
          <a:ln w="9525">
            <a:noFill/>
            <a:miter lim="800000"/>
            <a:headEnd/>
            <a:tailEnd/>
          </a:ln>
        </p:spPr>
        <p:txBody>
          <a:bodyPr>
            <a:spAutoFit/>
          </a:bodyPr>
          <a:lstStyle/>
          <a:p>
            <a:r>
              <a:rPr lang="en-US" altLang="en-US" sz="1200" i="0">
                <a:solidFill>
                  <a:schemeClr val="tx1"/>
                </a:solidFill>
              </a:rPr>
              <a:t>PXL preliminary half-to-half pointing residuals after sector alignment</a:t>
            </a:r>
            <a:endParaRPr lang="en-US" sz="1200" i="0">
              <a:solidFill>
                <a:schemeClr val="tx1"/>
              </a:solidFill>
            </a:endParaRPr>
          </a:p>
        </p:txBody>
      </p:sp>
      <p:sp>
        <p:nvSpPr>
          <p:cNvPr id="50185" name="Rectangle 5"/>
          <p:cNvSpPr>
            <a:spLocks noChangeArrowheads="1"/>
          </p:cNvSpPr>
          <p:nvPr/>
        </p:nvSpPr>
        <p:spPr bwMode="auto">
          <a:xfrm>
            <a:off x="457200" y="2133600"/>
            <a:ext cx="1752600" cy="581025"/>
          </a:xfrm>
          <a:prstGeom prst="rect">
            <a:avLst/>
          </a:prstGeom>
          <a:noFill/>
          <a:ln w="9525">
            <a:noFill/>
            <a:miter lim="800000"/>
            <a:headEnd/>
            <a:tailEnd/>
          </a:ln>
        </p:spPr>
        <p:txBody>
          <a:bodyPr>
            <a:spAutoFit/>
          </a:bodyPr>
          <a:lstStyle/>
          <a:p>
            <a:pPr marL="285750" indent="-285750">
              <a:buFont typeface="Arial" charset="0"/>
              <a:buChar char="•"/>
            </a:pPr>
            <a:r>
              <a:rPr lang="el-GR" altLang="en-US" sz="1600" i="0">
                <a:solidFill>
                  <a:schemeClr val="tx1"/>
                </a:solidFill>
                <a:ea typeface="ヒラギノ角ゴ Pro W3"/>
                <a:cs typeface="ヒラギノ角ゴ Pro W3"/>
              </a:rPr>
              <a:t>σ</a:t>
            </a:r>
            <a:r>
              <a:rPr lang="en-US" altLang="en-US" sz="1600" i="0">
                <a:solidFill>
                  <a:schemeClr val="tx1"/>
                </a:solidFill>
                <a:ea typeface="ヒラギノ角ゴ Pro W3"/>
                <a:cs typeface="ヒラギノ角ゴ Pro W3"/>
              </a:rPr>
              <a:t> &lt; 25 µm for inner layer.</a:t>
            </a:r>
          </a:p>
        </p:txBody>
      </p:sp>
      <p:sp>
        <p:nvSpPr>
          <p:cNvPr id="50186" name="TextBox 7"/>
          <p:cNvSpPr txBox="1">
            <a:spLocks noChangeArrowheads="1"/>
          </p:cNvSpPr>
          <p:nvPr/>
        </p:nvSpPr>
        <p:spPr bwMode="auto">
          <a:xfrm>
            <a:off x="457200" y="6096000"/>
            <a:ext cx="8229600" cy="611188"/>
          </a:xfrm>
          <a:prstGeom prst="rect">
            <a:avLst/>
          </a:prstGeom>
          <a:noFill/>
          <a:ln w="9525">
            <a:noFill/>
            <a:miter lim="800000"/>
            <a:headEnd/>
            <a:tailEnd/>
          </a:ln>
        </p:spPr>
        <p:txBody>
          <a:bodyPr>
            <a:spAutoFit/>
          </a:bodyPr>
          <a:lstStyle/>
          <a:p>
            <a:pPr marL="285750" indent="-285750">
              <a:buFont typeface="Arial" charset="0"/>
              <a:buChar char="•"/>
            </a:pPr>
            <a:r>
              <a:rPr lang="en-US" altLang="zh-CN" sz="1600" i="0">
                <a:solidFill>
                  <a:schemeClr val="tx1"/>
                </a:solidFill>
                <a:ea typeface="SimSun" pitchFamily="2" charset="-122"/>
              </a:rPr>
              <a:t>DCA resolution (TPC + IST + PXL) ~ 30 </a:t>
            </a:r>
            <a:r>
              <a:rPr lang="en-US" altLang="zh-CN" sz="1600" i="0">
                <a:solidFill>
                  <a:schemeClr val="tx1"/>
                </a:solidFill>
                <a:ea typeface="SimSun" pitchFamily="2" charset="-122"/>
                <a:sym typeface="Symbol" pitchFamily="18" charset="2"/>
              </a:rPr>
              <a:t></a:t>
            </a:r>
            <a:r>
              <a:rPr lang="en-US" altLang="zh-CN" sz="1600" i="0">
                <a:solidFill>
                  <a:schemeClr val="tx1"/>
                </a:solidFill>
                <a:ea typeface="SimSun" pitchFamily="2" charset="-122"/>
              </a:rPr>
              <a:t>m at high p</a:t>
            </a:r>
            <a:r>
              <a:rPr lang="en-US" altLang="zh-CN" sz="1600" i="0" baseline="-25000">
                <a:solidFill>
                  <a:schemeClr val="tx1"/>
                </a:solidFill>
                <a:ea typeface="SimSun" pitchFamily="2" charset="-122"/>
              </a:rPr>
              <a:t>T </a:t>
            </a:r>
            <a:r>
              <a:rPr lang="en-US" altLang="zh-CN" sz="1600" i="0">
                <a:solidFill>
                  <a:schemeClr val="tx1"/>
                </a:solidFill>
                <a:ea typeface="SimSun" pitchFamily="2" charset="-122"/>
              </a:rPr>
              <a:t>(better alignment in progress)</a:t>
            </a:r>
            <a:endParaRPr lang="en-US" altLang="zh-CN" sz="1600" i="0" baseline="-25000">
              <a:solidFill>
                <a:schemeClr val="tx1"/>
              </a:solidFill>
              <a:ea typeface="SimSun" pitchFamily="2" charset="-122"/>
            </a:endParaRPr>
          </a:p>
          <a:p>
            <a:pPr marL="285750" indent="-285750">
              <a:buFont typeface="Arial" charset="0"/>
              <a:buChar char="•"/>
            </a:pPr>
            <a:r>
              <a:rPr lang="en-US" altLang="zh-CN" sz="1600" i="0">
                <a:solidFill>
                  <a:schemeClr val="tx1"/>
                </a:solidFill>
                <a:ea typeface="SimSun" pitchFamily="2" charset="-122"/>
              </a:rPr>
              <a:t>CD-4 requirement for DCA resolution: 60 </a:t>
            </a:r>
            <a:r>
              <a:rPr lang="en-US" altLang="zh-CN" i="0">
                <a:solidFill>
                  <a:schemeClr val="tx1"/>
                </a:solidFill>
                <a:ea typeface="SimSun" pitchFamily="2" charset="-122"/>
                <a:sym typeface="Symbol" pitchFamily="18" charset="2"/>
              </a:rPr>
              <a:t></a:t>
            </a:r>
            <a:r>
              <a:rPr lang="en-US" altLang="zh-CN">
                <a:ea typeface="SimSun" pitchFamily="2" charset="-122"/>
              </a:rPr>
              <a:t> </a:t>
            </a:r>
            <a:r>
              <a:rPr lang="en-US" altLang="zh-CN" sz="1600" i="0">
                <a:solidFill>
                  <a:schemeClr val="tx1"/>
                </a:solidFill>
                <a:ea typeface="SimSun" pitchFamily="2" charset="-122"/>
              </a:rPr>
              <a:t>m for kaons with p</a:t>
            </a:r>
            <a:r>
              <a:rPr lang="en-US" altLang="zh-CN" sz="1600" i="0" baseline="-25000">
                <a:solidFill>
                  <a:schemeClr val="tx1"/>
                </a:solidFill>
                <a:ea typeface="SimSun" pitchFamily="2" charset="-122"/>
              </a:rPr>
              <a:t>T</a:t>
            </a:r>
            <a:r>
              <a:rPr lang="en-US" altLang="zh-CN" sz="1600" i="0">
                <a:solidFill>
                  <a:schemeClr val="tx1"/>
                </a:solidFill>
                <a:ea typeface="SimSun" pitchFamily="2" charset="-122"/>
              </a:rPr>
              <a:t> = 750 MeV/c</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363" y="990600"/>
            <a:ext cx="427123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1"/>
          <p:cNvPicPr>
            <a:picLocks noChangeAspect="1"/>
          </p:cNvPicPr>
          <p:nvPr/>
        </p:nvPicPr>
        <p:blipFill>
          <a:blip r:embed="rId4"/>
          <a:srcRect/>
          <a:stretch>
            <a:fillRect/>
          </a:stretch>
        </p:blipFill>
        <p:spPr bwMode="auto">
          <a:xfrm>
            <a:off x="5791200" y="4495800"/>
            <a:ext cx="3048000" cy="2005013"/>
          </a:xfrm>
          <a:prstGeom prst="rect">
            <a:avLst/>
          </a:prstGeom>
          <a:noFill/>
          <a:ln w="9525">
            <a:noFill/>
            <a:miter lim="800000"/>
            <a:headEnd/>
            <a:tailEnd/>
          </a:ln>
        </p:spPr>
      </p:pic>
      <p:pic>
        <p:nvPicPr>
          <p:cNvPr id="28675" name="Picture 2" descr="7979381212_fddf3f1ab4"/>
          <p:cNvPicPr>
            <a:picLocks noChangeAspect="1" noChangeArrowheads="1"/>
          </p:cNvPicPr>
          <p:nvPr/>
        </p:nvPicPr>
        <p:blipFill>
          <a:blip r:embed="rId5"/>
          <a:srcRect r="6522"/>
          <a:stretch>
            <a:fillRect/>
          </a:stretch>
        </p:blipFill>
        <p:spPr bwMode="auto">
          <a:xfrm>
            <a:off x="457200" y="838200"/>
            <a:ext cx="3276600" cy="2117725"/>
          </a:xfrm>
          <a:prstGeom prst="rect">
            <a:avLst/>
          </a:prstGeom>
          <a:noFill/>
          <a:ln w="9525">
            <a:noFill/>
            <a:miter lim="800000"/>
            <a:headEnd/>
            <a:tailEnd/>
          </a:ln>
        </p:spPr>
      </p:pic>
      <p:sp>
        <p:nvSpPr>
          <p:cNvPr id="28676" name="AutoShape 2"/>
          <p:cNvSpPr>
            <a:spLocks noGrp="1" noChangeArrowheads="1"/>
          </p:cNvSpPr>
          <p:nvPr>
            <p:ph type="title" idx="4294967295"/>
          </p:nvPr>
        </p:nvSpPr>
        <p:spPr/>
        <p:txBody>
          <a:bodyPr/>
          <a:lstStyle/>
          <a:p>
            <a:pPr eaLnBrk="1" hangingPunct="1"/>
            <a:r>
              <a:rPr lang="en-US" altLang="fr-FR" sz="2400" smtClean="0"/>
              <a:t>Outline</a:t>
            </a:r>
          </a:p>
        </p:txBody>
      </p:sp>
      <p:sp>
        <p:nvSpPr>
          <p:cNvPr id="28677" name="Rectangle 3"/>
          <p:cNvSpPr>
            <a:spLocks noGrp="1" noChangeArrowheads="1"/>
          </p:cNvSpPr>
          <p:nvPr>
            <p:ph type="body" idx="4294967295"/>
          </p:nvPr>
        </p:nvSpPr>
        <p:spPr>
          <a:xfrm>
            <a:off x="533400" y="3733800"/>
            <a:ext cx="4495800" cy="2971800"/>
          </a:xfrm>
        </p:spPr>
        <p:txBody>
          <a:bodyPr/>
          <a:lstStyle/>
          <a:p>
            <a:pPr eaLnBrk="1" hangingPunct="1">
              <a:lnSpc>
                <a:spcPct val="90000"/>
              </a:lnSpc>
            </a:pPr>
            <a:r>
              <a:rPr lang="en-US" altLang="fr-FR" sz="2000" smtClean="0"/>
              <a:t>STAR HFT</a:t>
            </a:r>
          </a:p>
          <a:p>
            <a:pPr lvl="1" eaLnBrk="1" hangingPunct="1">
              <a:lnSpc>
                <a:spcPct val="90000"/>
              </a:lnSpc>
            </a:pPr>
            <a:r>
              <a:rPr lang="en-US" altLang="fr-FR" sz="1800" smtClean="0"/>
              <a:t>3 sub-detectors</a:t>
            </a:r>
          </a:p>
          <a:p>
            <a:pPr lvl="1" eaLnBrk="1" hangingPunct="1">
              <a:lnSpc>
                <a:spcPct val="90000"/>
              </a:lnSpc>
            </a:pPr>
            <a:endParaRPr lang="en-US" altLang="fr-FR" sz="800" smtClean="0"/>
          </a:p>
          <a:p>
            <a:pPr eaLnBrk="1" hangingPunct="1">
              <a:lnSpc>
                <a:spcPct val="90000"/>
              </a:lnSpc>
            </a:pPr>
            <a:r>
              <a:rPr lang="en-US" altLang="fr-FR" sz="2000" smtClean="0"/>
              <a:t>PXL Detector</a:t>
            </a:r>
          </a:p>
          <a:p>
            <a:pPr lvl="1" eaLnBrk="1" hangingPunct="1">
              <a:lnSpc>
                <a:spcPct val="90000"/>
              </a:lnSpc>
            </a:pPr>
            <a:r>
              <a:rPr lang="en-US" altLang="fr-FR" sz="1800" smtClean="0"/>
              <a:t>First MAPS based verte</a:t>
            </a:r>
            <a:r>
              <a:rPr lang="fr-FR" altLang="fr-FR" sz="1800" smtClean="0"/>
              <a:t>x detector</a:t>
            </a:r>
          </a:p>
          <a:p>
            <a:pPr lvl="1" eaLnBrk="1" hangingPunct="1">
              <a:lnSpc>
                <a:spcPct val="90000"/>
              </a:lnSpc>
            </a:pPr>
            <a:endParaRPr lang="en-US" altLang="fr-FR" sz="800" smtClean="0"/>
          </a:p>
          <a:p>
            <a:pPr eaLnBrk="1" hangingPunct="1">
              <a:lnSpc>
                <a:spcPct val="90000"/>
              </a:lnSpc>
            </a:pPr>
            <a:r>
              <a:rPr lang="en-US" altLang="fr-FR" sz="2000" smtClean="0"/>
              <a:t>HFT status and performance</a:t>
            </a:r>
          </a:p>
          <a:p>
            <a:pPr eaLnBrk="1" hangingPunct="1">
              <a:lnSpc>
                <a:spcPct val="90000"/>
              </a:lnSpc>
            </a:pPr>
            <a:endParaRPr lang="en-US" altLang="fr-FR" sz="800" smtClean="0"/>
          </a:p>
          <a:p>
            <a:pPr eaLnBrk="1" hangingPunct="1">
              <a:lnSpc>
                <a:spcPct val="90000"/>
              </a:lnSpc>
            </a:pPr>
            <a:r>
              <a:rPr lang="en-US" altLang="fr-FR" sz="2000" smtClean="0"/>
              <a:t>PXL detector</a:t>
            </a:r>
            <a:r>
              <a:rPr lang="fr-FR" altLang="fr-FR" sz="2000" smtClean="0"/>
              <a:t> – </a:t>
            </a:r>
            <a:r>
              <a:rPr lang="en-US" altLang="fr-FR" sz="2000" smtClean="0"/>
              <a:t>Lessons Learned</a:t>
            </a:r>
          </a:p>
          <a:p>
            <a:pPr eaLnBrk="1" hangingPunct="1">
              <a:lnSpc>
                <a:spcPct val="90000"/>
              </a:lnSpc>
            </a:pPr>
            <a:endParaRPr lang="en-US" altLang="fr-FR" sz="800" smtClean="0"/>
          </a:p>
          <a:p>
            <a:pPr eaLnBrk="1" hangingPunct="1">
              <a:lnSpc>
                <a:spcPct val="90000"/>
              </a:lnSpc>
            </a:pPr>
            <a:r>
              <a:rPr lang="en-US" altLang="fr-FR" sz="2000" smtClean="0"/>
              <a:t> Summary and Outlook</a:t>
            </a:r>
          </a:p>
        </p:txBody>
      </p:sp>
      <p:sp>
        <p:nvSpPr>
          <p:cNvPr id="28678" name="Text Box 6"/>
          <p:cNvSpPr txBox="1">
            <a:spLocks noChangeArrowheads="1"/>
          </p:cNvSpPr>
          <p:nvPr/>
        </p:nvSpPr>
        <p:spPr bwMode="auto">
          <a:xfrm>
            <a:off x="533400" y="2590800"/>
            <a:ext cx="2057400" cy="314325"/>
          </a:xfrm>
          <a:prstGeom prst="rect">
            <a:avLst/>
          </a:prstGeom>
          <a:solidFill>
            <a:schemeClr val="bg1"/>
          </a:solidFill>
          <a:ln w="9525" algn="ctr">
            <a:solidFill>
              <a:schemeClr val="tx1"/>
            </a:solidFill>
            <a:miter lim="800000"/>
            <a:headEnd/>
            <a:tailEnd/>
          </a:ln>
        </p:spPr>
        <p:txBody>
          <a:bodyPr lIns="45720" rIns="45720">
            <a:spAutoFit/>
          </a:bodyPr>
          <a:lstStyle/>
          <a:p>
            <a:pPr>
              <a:spcBef>
                <a:spcPct val="50000"/>
              </a:spcBef>
              <a:buClr>
                <a:schemeClr val="hlink"/>
              </a:buClr>
              <a:buFont typeface="Wingdings" pitchFamily="2" charset="2"/>
              <a:buNone/>
            </a:pPr>
            <a:r>
              <a:rPr lang="en-US" altLang="fr-FR" sz="1400" i="0">
                <a:solidFill>
                  <a:schemeClr val="tx1"/>
                </a:solidFill>
              </a:rPr>
              <a:t>RHIC at BNL, Upton, NY</a:t>
            </a:r>
          </a:p>
        </p:txBody>
      </p:sp>
      <p:sp>
        <p:nvSpPr>
          <p:cNvPr id="28679" name="Line 11"/>
          <p:cNvSpPr>
            <a:spLocks noChangeShapeType="1"/>
          </p:cNvSpPr>
          <p:nvPr/>
        </p:nvSpPr>
        <p:spPr bwMode="auto">
          <a:xfrm>
            <a:off x="2057400" y="1600200"/>
            <a:ext cx="2438400" cy="685800"/>
          </a:xfrm>
          <a:prstGeom prst="line">
            <a:avLst/>
          </a:prstGeom>
          <a:noFill/>
          <a:ln w="57150">
            <a:solidFill>
              <a:srgbClr val="FF9900"/>
            </a:solidFill>
            <a:prstDash val="sysDot"/>
            <a:round/>
            <a:headEnd/>
            <a:tailEnd type="triangle" w="med" len="med"/>
          </a:ln>
        </p:spPr>
        <p:txBody>
          <a:bodyPr rot="10800000" vert="eaVert" anchor="ctr">
            <a:spAutoFit/>
          </a:bodyPr>
          <a:lstStyle/>
          <a:p>
            <a:endParaRPr lang="en-US"/>
          </a:p>
        </p:txBody>
      </p:sp>
      <p:sp>
        <p:nvSpPr>
          <p:cNvPr id="28680" name="Text Box 6"/>
          <p:cNvSpPr txBox="1">
            <a:spLocks noChangeArrowheads="1"/>
          </p:cNvSpPr>
          <p:nvPr/>
        </p:nvSpPr>
        <p:spPr bwMode="auto">
          <a:xfrm>
            <a:off x="4419600" y="3810000"/>
            <a:ext cx="1524000" cy="314325"/>
          </a:xfrm>
          <a:prstGeom prst="rect">
            <a:avLst/>
          </a:prstGeom>
          <a:solidFill>
            <a:schemeClr val="bg1"/>
          </a:solidFill>
          <a:ln w="9525" algn="ctr">
            <a:solidFill>
              <a:schemeClr val="tx1"/>
            </a:solidFill>
            <a:miter lim="800000"/>
            <a:headEnd/>
            <a:tailEnd/>
          </a:ln>
        </p:spPr>
        <p:txBody>
          <a:bodyPr lIns="45720" rIns="45720">
            <a:spAutoFit/>
          </a:bodyPr>
          <a:lstStyle/>
          <a:p>
            <a:pPr>
              <a:spcBef>
                <a:spcPct val="50000"/>
              </a:spcBef>
              <a:buClr>
                <a:schemeClr val="hlink"/>
              </a:buClr>
              <a:buFont typeface="Wingdings" pitchFamily="2" charset="2"/>
              <a:buNone/>
            </a:pPr>
            <a:r>
              <a:rPr lang="en-US" altLang="fr-FR" sz="1400" i="0">
                <a:solidFill>
                  <a:schemeClr val="tx1"/>
                </a:solidFill>
              </a:rPr>
              <a:t>STAR experiment</a:t>
            </a:r>
          </a:p>
        </p:txBody>
      </p:sp>
      <p:sp>
        <p:nvSpPr>
          <p:cNvPr id="28681" name="Line 11"/>
          <p:cNvSpPr>
            <a:spLocks noChangeShapeType="1"/>
          </p:cNvSpPr>
          <p:nvPr/>
        </p:nvSpPr>
        <p:spPr bwMode="auto">
          <a:xfrm>
            <a:off x="6351270" y="2286000"/>
            <a:ext cx="381000" cy="2209800"/>
          </a:xfrm>
          <a:prstGeom prst="line">
            <a:avLst/>
          </a:prstGeom>
          <a:noFill/>
          <a:ln w="57150">
            <a:solidFill>
              <a:srgbClr val="FF9900"/>
            </a:solidFill>
            <a:prstDash val="sysDot"/>
            <a:round/>
            <a:headEnd/>
            <a:tailEnd type="triangle" w="med" len="med"/>
          </a:ln>
        </p:spPr>
        <p:txBody>
          <a:bodyPr rot="10800000" vert="eaVert" wrap="square" anchor="ctr">
            <a:spAutoFit/>
          </a:bodyPr>
          <a:lstStyle/>
          <a:p>
            <a:endParaRPr lang="en-US"/>
          </a:p>
        </p:txBody>
      </p:sp>
      <p:sp>
        <p:nvSpPr>
          <p:cNvPr id="28682" name="Text Box 6"/>
          <p:cNvSpPr txBox="1">
            <a:spLocks noChangeArrowheads="1"/>
          </p:cNvSpPr>
          <p:nvPr/>
        </p:nvSpPr>
        <p:spPr bwMode="auto">
          <a:xfrm>
            <a:off x="7772400" y="4572000"/>
            <a:ext cx="990600" cy="314325"/>
          </a:xfrm>
          <a:prstGeom prst="rect">
            <a:avLst/>
          </a:prstGeom>
          <a:solidFill>
            <a:schemeClr val="bg1"/>
          </a:solidFill>
          <a:ln w="9525" algn="ctr">
            <a:solidFill>
              <a:schemeClr val="tx1"/>
            </a:solidFill>
            <a:miter lim="800000"/>
            <a:headEnd/>
            <a:tailEnd/>
          </a:ln>
        </p:spPr>
        <p:txBody>
          <a:bodyPr lIns="45720" rIns="45720">
            <a:spAutoFit/>
          </a:bodyPr>
          <a:lstStyle/>
          <a:p>
            <a:pPr>
              <a:spcBef>
                <a:spcPct val="50000"/>
              </a:spcBef>
              <a:buClr>
                <a:schemeClr val="hlink"/>
              </a:buClr>
              <a:buFont typeface="Wingdings" pitchFamily="2" charset="2"/>
              <a:buNone/>
            </a:pPr>
            <a:r>
              <a:rPr lang="en-US" altLang="fr-FR" sz="1400" i="0">
                <a:solidFill>
                  <a:schemeClr val="tx1"/>
                </a:solidFill>
              </a:rPr>
              <a:t>STAR HFT</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 2"/>
          <p:cNvPicPr>
            <a:picLocks noChangeAspect="1"/>
          </p:cNvPicPr>
          <p:nvPr/>
        </p:nvPicPr>
        <p:blipFill>
          <a:blip r:embed="rId2"/>
          <a:srcRect r="11017"/>
          <a:stretch>
            <a:fillRect/>
          </a:stretch>
        </p:blipFill>
        <p:spPr bwMode="auto">
          <a:xfrm>
            <a:off x="0" y="0"/>
            <a:ext cx="9144000" cy="6858000"/>
          </a:xfrm>
          <a:prstGeom prst="rect">
            <a:avLst/>
          </a:prstGeom>
          <a:noFill/>
          <a:ln w="9525">
            <a:noFill/>
            <a:miter lim="800000"/>
            <a:headEnd/>
            <a:tailEnd/>
          </a:ln>
        </p:spPr>
      </p:pic>
      <p:sp>
        <p:nvSpPr>
          <p:cNvPr id="51202" name="Rectangle 2"/>
          <p:cNvSpPr>
            <a:spLocks noGrp="1" noChangeArrowheads="1"/>
          </p:cNvSpPr>
          <p:nvPr>
            <p:ph type="title"/>
          </p:nvPr>
        </p:nvSpPr>
        <p:spPr>
          <a:xfrm>
            <a:off x="1905000" y="4953000"/>
            <a:ext cx="5562600" cy="1524000"/>
          </a:xfrm>
          <a:solidFill>
            <a:schemeClr val="bg1"/>
          </a:solidFill>
        </p:spPr>
        <p:txBody>
          <a:bodyPr/>
          <a:lstStyle/>
          <a:p>
            <a:pPr algn="ctr" eaLnBrk="1" hangingPunct="1"/>
            <a:r>
              <a:rPr lang="en-US" altLang="fr-FR" sz="4400" smtClean="0"/>
              <a:t>PXL Detector Lessons Learned</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2"/>
          <p:cNvSpPr>
            <a:spLocks noGrp="1" noChangeArrowheads="1"/>
          </p:cNvSpPr>
          <p:nvPr>
            <p:ph type="title"/>
          </p:nvPr>
        </p:nvSpPr>
        <p:spPr/>
        <p:txBody>
          <a:bodyPr/>
          <a:lstStyle/>
          <a:p>
            <a:pPr eaLnBrk="1" hangingPunct="1"/>
            <a:r>
              <a:rPr lang="en-US" altLang="fr-FR" sz="2400" smtClean="0"/>
              <a:t>Probe testing</a:t>
            </a:r>
          </a:p>
        </p:txBody>
      </p:sp>
      <p:pic>
        <p:nvPicPr>
          <p:cNvPr id="52226" name="Picture 15" descr="P1090197_lowres2"/>
          <p:cNvPicPr>
            <a:picLocks noChangeAspect="1" noChangeArrowheads="1"/>
          </p:cNvPicPr>
          <p:nvPr/>
        </p:nvPicPr>
        <p:blipFill>
          <a:blip r:embed="rId2"/>
          <a:srcRect/>
          <a:stretch>
            <a:fillRect/>
          </a:stretch>
        </p:blipFill>
        <p:spPr bwMode="auto">
          <a:xfrm>
            <a:off x="4800600" y="990600"/>
            <a:ext cx="4114800" cy="2790825"/>
          </a:xfrm>
          <a:prstGeom prst="rect">
            <a:avLst/>
          </a:prstGeom>
          <a:noFill/>
          <a:ln w="9525">
            <a:noFill/>
            <a:miter lim="800000"/>
            <a:headEnd/>
            <a:tailEnd/>
          </a:ln>
        </p:spPr>
      </p:pic>
      <p:sp>
        <p:nvSpPr>
          <p:cNvPr id="52227" name="Text Box 5"/>
          <p:cNvSpPr>
            <a:spLocks noChangeArrowheads="1"/>
          </p:cNvSpPr>
          <p:nvPr/>
        </p:nvSpPr>
        <p:spPr bwMode="auto">
          <a:xfrm>
            <a:off x="533400" y="4800600"/>
            <a:ext cx="4114800" cy="990600"/>
          </a:xfrm>
          <a:prstGeom prst="rect">
            <a:avLst/>
          </a:prstGeom>
          <a:noFill/>
          <a:ln w="9525">
            <a:noFill/>
            <a:miter lim="800000"/>
            <a:headEnd/>
            <a:tailEnd/>
          </a:ln>
        </p:spPr>
        <p:txBody>
          <a:bodyPr/>
          <a:lstStyle/>
          <a:p>
            <a:pPr marL="273050" indent="-273050">
              <a:lnSpc>
                <a:spcPct val="90000"/>
              </a:lnSpc>
              <a:spcBef>
                <a:spcPct val="20000"/>
              </a:spcBef>
              <a:buClr>
                <a:schemeClr val="tx1"/>
              </a:buClr>
              <a:buSzPct val="75000"/>
              <a:buFont typeface="Wingdings" pitchFamily="2" charset="2"/>
              <a:buNone/>
            </a:pPr>
            <a:endParaRPr lang="en-US" altLang="fr-FR" sz="1400" i="0">
              <a:solidFill>
                <a:schemeClr val="tx1"/>
              </a:solidFill>
            </a:endParaRPr>
          </a:p>
        </p:txBody>
      </p:sp>
      <p:pic>
        <p:nvPicPr>
          <p:cNvPr id="52228" name="Picture 2" descr="C:\Users\gcontin\Pictures\20130912_120153.jpg"/>
          <p:cNvPicPr>
            <a:picLocks noChangeAspect="1" noChangeArrowheads="1"/>
          </p:cNvPicPr>
          <p:nvPr/>
        </p:nvPicPr>
        <p:blipFill>
          <a:blip r:embed="rId3"/>
          <a:srcRect/>
          <a:stretch>
            <a:fillRect/>
          </a:stretch>
        </p:blipFill>
        <p:spPr bwMode="auto">
          <a:xfrm>
            <a:off x="457200" y="3886200"/>
            <a:ext cx="4114800" cy="2562225"/>
          </a:xfrm>
          <a:prstGeom prst="rect">
            <a:avLst/>
          </a:prstGeom>
          <a:noFill/>
          <a:ln w="9525">
            <a:noFill/>
            <a:miter lim="800000"/>
            <a:headEnd/>
            <a:tailEnd/>
          </a:ln>
        </p:spPr>
      </p:pic>
      <p:sp>
        <p:nvSpPr>
          <p:cNvPr id="52229" name="Text Box 5"/>
          <p:cNvSpPr>
            <a:spLocks noChangeArrowheads="1"/>
          </p:cNvSpPr>
          <p:nvPr/>
        </p:nvSpPr>
        <p:spPr bwMode="auto">
          <a:xfrm>
            <a:off x="685800" y="1066800"/>
            <a:ext cx="3962400" cy="2057400"/>
          </a:xfrm>
          <a:prstGeom prst="rect">
            <a:avLst/>
          </a:prstGeom>
          <a:noFill/>
          <a:ln w="9525">
            <a:noFill/>
            <a:miter lim="800000"/>
            <a:headEnd/>
            <a:tailEnd/>
          </a:ln>
        </p:spPr>
        <p:txBody>
          <a:bodyPr/>
          <a:lstStyle/>
          <a:p>
            <a:pPr marL="273050" indent="-273050">
              <a:lnSpc>
                <a:spcPct val="90000"/>
              </a:lnSpc>
              <a:spcBef>
                <a:spcPct val="20000"/>
              </a:spcBef>
              <a:buClr>
                <a:schemeClr val="tx1"/>
              </a:buClr>
              <a:buSzPct val="75000"/>
              <a:buFont typeface="Wingdings" pitchFamily="2" charset="2"/>
              <a:buChar char="l"/>
            </a:pPr>
            <a:r>
              <a:rPr lang="en-US" altLang="fr-FR" sz="1400" i="0">
                <a:solidFill>
                  <a:schemeClr val="tx1"/>
                </a:solidFill>
              </a:rPr>
              <a:t>Thinned and diced 50 µm thick sensors</a:t>
            </a:r>
          </a:p>
          <a:p>
            <a:pPr marL="273050" indent="-273050">
              <a:lnSpc>
                <a:spcPct val="90000"/>
              </a:lnSpc>
              <a:spcBef>
                <a:spcPct val="20000"/>
              </a:spcBef>
              <a:buClr>
                <a:schemeClr val="tx1"/>
              </a:buClr>
              <a:buSzPct val="75000"/>
              <a:buFont typeface="Wingdings" pitchFamily="2" charset="2"/>
              <a:buChar char="l"/>
            </a:pPr>
            <a:r>
              <a:rPr lang="en-US" altLang="fr-FR" sz="1400" i="0">
                <a:solidFill>
                  <a:schemeClr val="tx1"/>
                </a:solidFill>
              </a:rPr>
              <a:t>Custom made vacuum chuck</a:t>
            </a:r>
          </a:p>
          <a:p>
            <a:pPr marL="273050" indent="-273050">
              <a:lnSpc>
                <a:spcPct val="90000"/>
              </a:lnSpc>
              <a:spcBef>
                <a:spcPct val="20000"/>
              </a:spcBef>
              <a:buClr>
                <a:schemeClr val="tx1"/>
              </a:buClr>
              <a:buSzPct val="75000"/>
              <a:buFont typeface="Wingdings" pitchFamily="2" charset="2"/>
              <a:buChar char="l"/>
            </a:pPr>
            <a:r>
              <a:rPr lang="en-US" altLang="fr-FR" sz="1400" i="0">
                <a:solidFill>
                  <a:schemeClr val="tx1"/>
                </a:solidFill>
              </a:rPr>
              <a:t>Full sensor characterization (~15 min):</a:t>
            </a:r>
          </a:p>
          <a:p>
            <a:pPr marL="742950" lvl="1" indent="-285750">
              <a:spcBef>
                <a:spcPct val="20000"/>
              </a:spcBef>
              <a:buClr>
                <a:schemeClr val="tx1"/>
              </a:buClr>
              <a:buSzPct val="75000"/>
              <a:buFontTx/>
              <a:buChar char="–"/>
            </a:pPr>
            <a:r>
              <a:rPr lang="en-US" altLang="fr-FR" sz="1000" i="0">
                <a:solidFill>
                  <a:schemeClr val="tx1"/>
                </a:solidFill>
              </a:rPr>
              <a:t>Parameter characterization at different bias V 	(@ 2.9V,  3V,  3.3 V)</a:t>
            </a:r>
          </a:p>
          <a:p>
            <a:pPr marL="742950" lvl="1" indent="-285750">
              <a:spcBef>
                <a:spcPct val="20000"/>
              </a:spcBef>
              <a:buClr>
                <a:schemeClr val="tx1"/>
              </a:buClr>
              <a:buSzPct val="75000"/>
              <a:buFontTx/>
              <a:buChar char="–"/>
            </a:pPr>
            <a:r>
              <a:rPr lang="en-US" altLang="fr-FR" sz="1000" i="0">
                <a:solidFill>
                  <a:schemeClr val="tx1"/>
                </a:solidFill>
              </a:rPr>
              <a:t>I/V measurements </a:t>
            </a:r>
          </a:p>
          <a:p>
            <a:pPr marL="742950" lvl="1" indent="-285750">
              <a:spcBef>
                <a:spcPct val="20000"/>
              </a:spcBef>
              <a:buClr>
                <a:schemeClr val="tx1"/>
              </a:buClr>
              <a:buSzPct val="75000"/>
              <a:buFontTx/>
              <a:buChar char="–"/>
            </a:pPr>
            <a:r>
              <a:rPr lang="en-US" altLang="fr-FR" sz="1000" i="0">
                <a:solidFill>
                  <a:schemeClr val="tx1"/>
                </a:solidFill>
              </a:rPr>
              <a:t>Bias optimization</a:t>
            </a:r>
          </a:p>
          <a:p>
            <a:pPr marL="742950" lvl="1" indent="-285750">
              <a:spcBef>
                <a:spcPct val="20000"/>
              </a:spcBef>
              <a:buClr>
                <a:schemeClr val="tx1"/>
              </a:buClr>
              <a:buSzPct val="75000"/>
              <a:buFontTx/>
              <a:buChar char="–"/>
            </a:pPr>
            <a:r>
              <a:rPr lang="en-US" altLang="fr-FR" sz="1000" i="0">
                <a:solidFill>
                  <a:schemeClr val="tx1"/>
                </a:solidFill>
              </a:rPr>
              <a:t>Temporal noise and FPN measurements</a:t>
            </a:r>
          </a:p>
          <a:p>
            <a:pPr marL="742950" lvl="1" indent="-285750">
              <a:spcBef>
                <a:spcPct val="20000"/>
              </a:spcBef>
              <a:buClr>
                <a:schemeClr val="tx1"/>
              </a:buClr>
              <a:buSzPct val="75000"/>
              <a:buFontTx/>
              <a:buChar char="–"/>
            </a:pPr>
            <a:r>
              <a:rPr lang="en-US" altLang="fr-FR" sz="1000" i="0">
                <a:solidFill>
                  <a:schemeClr val="tx1"/>
                </a:solidFill>
              </a:rPr>
              <a:t>Accidental hit rate scan</a:t>
            </a:r>
          </a:p>
          <a:p>
            <a:pPr marL="742950" lvl="1" indent="-285750">
              <a:spcBef>
                <a:spcPct val="20000"/>
              </a:spcBef>
              <a:buClr>
                <a:schemeClr val="tx1"/>
              </a:buClr>
              <a:buSzPct val="75000"/>
              <a:buFontTx/>
              <a:buChar char="–"/>
            </a:pPr>
            <a:r>
              <a:rPr lang="en-US" altLang="fr-FR" sz="1000" i="0">
                <a:solidFill>
                  <a:schemeClr val="tx1"/>
                </a:solidFill>
              </a:rPr>
              <a:t>Response to LED pulse (@ 3.3V)</a:t>
            </a:r>
            <a:endParaRPr lang="fr-FR" altLang="fr-FR" sz="1000" i="0">
              <a:solidFill>
                <a:schemeClr val="tx1"/>
              </a:solidFill>
            </a:endParaRPr>
          </a:p>
          <a:p>
            <a:pPr marL="273050" indent="-273050">
              <a:lnSpc>
                <a:spcPct val="90000"/>
              </a:lnSpc>
              <a:spcBef>
                <a:spcPct val="20000"/>
              </a:spcBef>
              <a:buClr>
                <a:schemeClr val="tx1"/>
              </a:buClr>
              <a:buSzPct val="75000"/>
              <a:buFont typeface="Wingdings" pitchFamily="2" charset="2"/>
              <a:buChar char="l"/>
            </a:pPr>
            <a:r>
              <a:rPr lang="en-US" altLang="fr-FR" sz="1400" i="0">
                <a:solidFill>
                  <a:schemeClr val="tx1"/>
                </a:solidFill>
              </a:rPr>
              <a:t>Full speed readout </a:t>
            </a:r>
            <a:r>
              <a:rPr lang="fr-FR" altLang="fr-FR" sz="1400" i="0">
                <a:solidFill>
                  <a:schemeClr val="tx1"/>
                </a:solidFill>
              </a:rPr>
              <a:t>@ </a:t>
            </a:r>
            <a:r>
              <a:rPr lang="en-US" altLang="fr-FR" sz="1400" i="0">
                <a:solidFill>
                  <a:schemeClr val="tx1"/>
                </a:solidFill>
              </a:rPr>
              <a:t>160 MHz</a:t>
            </a:r>
          </a:p>
          <a:p>
            <a:pPr marL="273050" indent="-273050">
              <a:lnSpc>
                <a:spcPct val="90000"/>
              </a:lnSpc>
              <a:spcBef>
                <a:spcPct val="20000"/>
              </a:spcBef>
              <a:buClr>
                <a:schemeClr val="tx1"/>
              </a:buClr>
              <a:buSzPct val="75000"/>
              <a:buFont typeface="Wingdings" pitchFamily="2" charset="2"/>
              <a:buChar char="l"/>
            </a:pPr>
            <a:r>
              <a:rPr lang="en-US" altLang="fr-FR" sz="1400" i="0">
                <a:solidFill>
                  <a:schemeClr val="tx1"/>
                </a:solidFill>
              </a:rPr>
              <a:t>Automated interface to a database</a:t>
            </a:r>
          </a:p>
        </p:txBody>
      </p:sp>
      <p:sp>
        <p:nvSpPr>
          <p:cNvPr id="52230" name="Text Box 24"/>
          <p:cNvSpPr txBox="1">
            <a:spLocks noChangeArrowheads="1"/>
          </p:cNvSpPr>
          <p:nvPr/>
        </p:nvSpPr>
        <p:spPr bwMode="auto">
          <a:xfrm>
            <a:off x="4953000" y="4495800"/>
            <a:ext cx="3962400" cy="1539875"/>
          </a:xfrm>
          <a:prstGeom prst="rect">
            <a:avLst/>
          </a:prstGeom>
          <a:solidFill>
            <a:schemeClr val="bg1"/>
          </a:solidFill>
          <a:ln w="19050">
            <a:solidFill>
              <a:srgbClr val="0000FF"/>
            </a:solidFill>
            <a:miter lim="800000"/>
            <a:headEnd/>
            <a:tailEnd/>
          </a:ln>
        </p:spPr>
        <p:txBody>
          <a:bodyPr lIns="45720" rIns="45720">
            <a:spAutoFit/>
          </a:bodyPr>
          <a:lstStyle/>
          <a:p>
            <a:pPr marL="342900" indent="-342900">
              <a:lnSpc>
                <a:spcPct val="90000"/>
              </a:lnSpc>
              <a:spcBef>
                <a:spcPts val="500"/>
              </a:spcBef>
              <a:buClr>
                <a:schemeClr val="accent2"/>
              </a:buClr>
              <a:buSzPct val="76000"/>
              <a:buFont typeface="Wingdings 3" pitchFamily="18" charset="2"/>
              <a:buChar char=""/>
            </a:pPr>
            <a:r>
              <a:rPr lang="en-US" altLang="fr-FR" i="0">
                <a:solidFill>
                  <a:srgbClr val="009900"/>
                </a:solidFill>
                <a:latin typeface="Gill Sans MT" pitchFamily="34" charset="0"/>
                <a:ea typeface="ヒラギノ角ゴ Pro W3"/>
                <a:cs typeface="ヒラギノ角ゴ Pro W3"/>
              </a:rPr>
              <a:t>Sensors built-in testing functionality</a:t>
            </a:r>
          </a:p>
          <a:p>
            <a:pPr marL="342900" indent="-342900">
              <a:lnSpc>
                <a:spcPct val="90000"/>
              </a:lnSpc>
              <a:spcBef>
                <a:spcPts val="500"/>
              </a:spcBef>
              <a:buClr>
                <a:schemeClr val="accent2"/>
              </a:buClr>
              <a:buSzPct val="76000"/>
              <a:buFont typeface="Wingdings 3" pitchFamily="18" charset="2"/>
              <a:buChar char="}"/>
            </a:pPr>
            <a:r>
              <a:rPr lang="en-US" altLang="fr-FR" i="0">
                <a:solidFill>
                  <a:srgbClr val="009900"/>
                </a:solidFill>
                <a:latin typeface="Gill Sans MT" pitchFamily="34" charset="0"/>
                <a:ea typeface="ヒラギノ角ゴ Pro W3"/>
                <a:cs typeface="ヒラギノ角ゴ Pro W3"/>
              </a:rPr>
              <a:t>Proper probe pin design for curved thinned sensors</a:t>
            </a:r>
          </a:p>
          <a:p>
            <a:pPr marL="342900" indent="-342900">
              <a:lnSpc>
                <a:spcPct val="90000"/>
              </a:lnSpc>
              <a:spcBef>
                <a:spcPts val="500"/>
              </a:spcBef>
              <a:buClr>
                <a:srgbClr val="FF9900"/>
              </a:buClr>
              <a:buSzPct val="76000"/>
              <a:buFont typeface="Wingdings 3" pitchFamily="18" charset="2"/>
              <a:buChar char="}"/>
            </a:pPr>
            <a:r>
              <a:rPr lang="en-US" altLang="fr-FR" i="0">
                <a:solidFill>
                  <a:srgbClr val="FF9900"/>
                </a:solidFill>
                <a:latin typeface="Gill Sans MT" pitchFamily="34" charset="0"/>
                <a:ea typeface="ヒラギノ角ゴ Pro W3"/>
                <a:cs typeface="ヒラギノ角ゴ Pro W3"/>
              </a:rPr>
              <a:t>Yield varied 46% - 60%</a:t>
            </a:r>
            <a:endParaRPr lang="en-US" altLang="fr-FR" sz="1200" i="0">
              <a:solidFill>
                <a:srgbClr val="FF9900"/>
              </a:solidFill>
              <a:latin typeface="Gill Sans MT" pitchFamily="34" charset="0"/>
              <a:ea typeface="ヒラギノ角ゴ Pro W3"/>
              <a:cs typeface="ヒラギノ角ゴ Pro W3"/>
            </a:endParaRPr>
          </a:p>
          <a:p>
            <a:pPr marL="342900" indent="-342900">
              <a:lnSpc>
                <a:spcPct val="90000"/>
              </a:lnSpc>
              <a:spcBef>
                <a:spcPts val="500"/>
              </a:spcBef>
              <a:buClr>
                <a:schemeClr val="accent2"/>
              </a:buClr>
              <a:buSzPct val="76000"/>
              <a:buFont typeface="Wingdings 3" pitchFamily="18" charset="2"/>
              <a:buChar char="}"/>
            </a:pPr>
            <a:r>
              <a:rPr lang="en-US" altLang="fr-FR" i="0">
                <a:solidFill>
                  <a:srgbClr val="009900"/>
                </a:solidFill>
                <a:latin typeface="Gill Sans MT" pitchFamily="34" charset="0"/>
                <a:ea typeface="ヒラギノ角ゴ Pro W3"/>
                <a:cs typeface="ヒラギノ角ゴ Pro W3"/>
              </a:rPr>
              <a:t>Administrative control of sensor ID</a:t>
            </a:r>
            <a:r>
              <a:rPr lang="en-US" altLang="fr-FR" i="0">
                <a:solidFill>
                  <a:srgbClr val="00B050"/>
                </a:solidFill>
                <a:latin typeface="Gill Sans MT" pitchFamily="34" charset="0"/>
                <a:ea typeface="ヒラギノ角ゴ Pro W3"/>
                <a:cs typeface="ヒラギノ角ゴ Pro W3"/>
              </a:rPr>
              <a:t> </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p:cNvPicPr>
          <p:nvPr/>
        </p:nvPicPr>
        <p:blipFill>
          <a:blip r:embed="rId2"/>
          <a:srcRect/>
          <a:stretch>
            <a:fillRect/>
          </a:stretch>
        </p:blipFill>
        <p:spPr bwMode="auto">
          <a:xfrm>
            <a:off x="8147050" y="838200"/>
            <a:ext cx="996950" cy="6019800"/>
          </a:xfrm>
          <a:prstGeom prst="rect">
            <a:avLst/>
          </a:prstGeom>
          <a:noFill/>
          <a:ln w="9525">
            <a:solidFill>
              <a:srgbClr val="FFC000"/>
            </a:solidFill>
            <a:miter lim="800000"/>
            <a:headEnd/>
            <a:tailEnd/>
          </a:ln>
        </p:spPr>
      </p:pic>
      <p:pic>
        <p:nvPicPr>
          <p:cNvPr id="53250" name="Picture 2" descr="fig3"/>
          <p:cNvPicPr>
            <a:picLocks noGrp="1" noChangeAspect="1" noChangeArrowheads="1"/>
          </p:cNvPicPr>
          <p:nvPr>
            <p:ph type="body" idx="1"/>
          </p:nvPr>
        </p:nvPicPr>
        <p:blipFill>
          <a:blip r:embed="rId3"/>
          <a:srcRect/>
          <a:stretch>
            <a:fillRect/>
          </a:stretch>
        </p:blipFill>
        <p:spPr>
          <a:xfrm>
            <a:off x="457200" y="865188"/>
            <a:ext cx="6096000" cy="1573212"/>
          </a:xfrm>
        </p:spPr>
      </p:pic>
      <p:sp>
        <p:nvSpPr>
          <p:cNvPr id="53251" name="AutoShape 6"/>
          <p:cNvSpPr>
            <a:spLocks noChangeArrowheads="1"/>
          </p:cNvSpPr>
          <p:nvPr/>
        </p:nvSpPr>
        <p:spPr bwMode="auto">
          <a:xfrm>
            <a:off x="2517775" y="1828800"/>
            <a:ext cx="987425" cy="312738"/>
          </a:xfrm>
          <a:prstGeom prst="cube">
            <a:avLst>
              <a:gd name="adj" fmla="val 90671"/>
            </a:avLst>
          </a:prstGeom>
          <a:solidFill>
            <a:srgbClr val="3366FF"/>
          </a:solidFill>
          <a:ln w="9525">
            <a:noFill/>
            <a:miter lim="800000"/>
            <a:headEnd/>
            <a:tailEnd/>
          </a:ln>
        </p:spPr>
        <p:txBody>
          <a:bodyPr vert="eaVert" anchor="ctr"/>
          <a:lstStyle/>
          <a:p>
            <a:endParaRPr lang="en-US" altLang="fr-FR" i="0">
              <a:solidFill>
                <a:schemeClr val="tx1"/>
              </a:solidFill>
            </a:endParaRPr>
          </a:p>
        </p:txBody>
      </p:sp>
      <p:sp>
        <p:nvSpPr>
          <p:cNvPr id="53252" name="AutoShape 9"/>
          <p:cNvSpPr>
            <a:spLocks noGrp="1" noChangeArrowheads="1"/>
          </p:cNvSpPr>
          <p:nvPr>
            <p:ph type="title"/>
          </p:nvPr>
        </p:nvSpPr>
        <p:spPr/>
        <p:txBody>
          <a:bodyPr/>
          <a:lstStyle/>
          <a:p>
            <a:pPr eaLnBrk="1" hangingPunct="1"/>
            <a:r>
              <a:rPr lang="en-US" altLang="fr-FR" sz="2400" smtClean="0"/>
              <a:t>PXL ladder</a:t>
            </a:r>
          </a:p>
        </p:txBody>
      </p:sp>
      <p:grpSp>
        <p:nvGrpSpPr>
          <p:cNvPr id="53253" name="Group 10"/>
          <p:cNvGrpSpPr>
            <a:grpSpLocks/>
          </p:cNvGrpSpPr>
          <p:nvPr/>
        </p:nvGrpSpPr>
        <p:grpSpPr bwMode="auto">
          <a:xfrm>
            <a:off x="2457450" y="2027238"/>
            <a:ext cx="774700" cy="142875"/>
            <a:chOff x="2544" y="1455"/>
            <a:chExt cx="672" cy="200"/>
          </a:xfrm>
        </p:grpSpPr>
        <p:sp>
          <p:nvSpPr>
            <p:cNvPr id="53288" name="Freeform 11"/>
            <p:cNvSpPr>
              <a:spLocks/>
            </p:cNvSpPr>
            <p:nvPr/>
          </p:nvSpPr>
          <p:spPr bwMode="auto">
            <a:xfrm>
              <a:off x="2544"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89" name="Freeform 12"/>
            <p:cNvSpPr>
              <a:spLocks/>
            </p:cNvSpPr>
            <p:nvPr/>
          </p:nvSpPr>
          <p:spPr bwMode="auto">
            <a:xfrm>
              <a:off x="2584"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90" name="Freeform 13"/>
            <p:cNvSpPr>
              <a:spLocks/>
            </p:cNvSpPr>
            <p:nvPr/>
          </p:nvSpPr>
          <p:spPr bwMode="auto">
            <a:xfrm>
              <a:off x="2640"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91" name="Freeform 14"/>
            <p:cNvSpPr>
              <a:spLocks/>
            </p:cNvSpPr>
            <p:nvPr/>
          </p:nvSpPr>
          <p:spPr bwMode="auto">
            <a:xfrm>
              <a:off x="2680"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92" name="Freeform 15"/>
            <p:cNvSpPr>
              <a:spLocks/>
            </p:cNvSpPr>
            <p:nvPr/>
          </p:nvSpPr>
          <p:spPr bwMode="auto">
            <a:xfrm>
              <a:off x="2736"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93" name="Freeform 16"/>
            <p:cNvSpPr>
              <a:spLocks/>
            </p:cNvSpPr>
            <p:nvPr/>
          </p:nvSpPr>
          <p:spPr bwMode="auto">
            <a:xfrm>
              <a:off x="2776"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94" name="Freeform 17"/>
            <p:cNvSpPr>
              <a:spLocks/>
            </p:cNvSpPr>
            <p:nvPr/>
          </p:nvSpPr>
          <p:spPr bwMode="auto">
            <a:xfrm>
              <a:off x="2832"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95" name="Freeform 18"/>
            <p:cNvSpPr>
              <a:spLocks/>
            </p:cNvSpPr>
            <p:nvPr/>
          </p:nvSpPr>
          <p:spPr bwMode="auto">
            <a:xfrm>
              <a:off x="2872"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96" name="Freeform 19"/>
            <p:cNvSpPr>
              <a:spLocks/>
            </p:cNvSpPr>
            <p:nvPr/>
          </p:nvSpPr>
          <p:spPr bwMode="auto">
            <a:xfrm>
              <a:off x="2928"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97" name="Freeform 20"/>
            <p:cNvSpPr>
              <a:spLocks/>
            </p:cNvSpPr>
            <p:nvPr/>
          </p:nvSpPr>
          <p:spPr bwMode="auto">
            <a:xfrm>
              <a:off x="2968"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98" name="Freeform 21"/>
            <p:cNvSpPr>
              <a:spLocks/>
            </p:cNvSpPr>
            <p:nvPr/>
          </p:nvSpPr>
          <p:spPr bwMode="auto">
            <a:xfrm>
              <a:off x="3024"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99" name="Freeform 22"/>
            <p:cNvSpPr>
              <a:spLocks/>
            </p:cNvSpPr>
            <p:nvPr/>
          </p:nvSpPr>
          <p:spPr bwMode="auto">
            <a:xfrm>
              <a:off x="3064"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grpSp>
      <p:sp>
        <p:nvSpPr>
          <p:cNvPr id="53254" name="TextBox 2"/>
          <p:cNvSpPr txBox="1">
            <a:spLocks noChangeArrowheads="1"/>
          </p:cNvSpPr>
          <p:nvPr/>
        </p:nvSpPr>
        <p:spPr bwMode="auto">
          <a:xfrm>
            <a:off x="7086600" y="6324600"/>
            <a:ext cx="1371600" cy="457200"/>
          </a:xfrm>
          <a:prstGeom prst="rect">
            <a:avLst/>
          </a:prstGeom>
          <a:noFill/>
          <a:ln w="9525">
            <a:noFill/>
            <a:miter lim="800000"/>
            <a:headEnd/>
            <a:tailEnd/>
          </a:ln>
        </p:spPr>
        <p:txBody>
          <a:bodyPr>
            <a:spAutoFit/>
          </a:bodyPr>
          <a:lstStyle/>
          <a:p>
            <a:r>
              <a:rPr lang="en-US" altLang="fr-FR" sz="1200" i="0" dirty="0">
                <a:solidFill>
                  <a:schemeClr val="tx1"/>
                </a:solidFill>
                <a:latin typeface="Gill Sans MT" pitchFamily="34" charset="0"/>
                <a:ea typeface="ヒラギノ角ゴ Pro W3"/>
                <a:cs typeface="ヒラギノ角ゴ Pro W3"/>
              </a:rPr>
              <a:t>Flex cable</a:t>
            </a:r>
            <a:endParaRPr lang="fr-FR" altLang="fr-FR" sz="1200" i="0" dirty="0">
              <a:solidFill>
                <a:schemeClr val="tx1"/>
              </a:solidFill>
              <a:latin typeface="Gill Sans MT" pitchFamily="34" charset="0"/>
              <a:ea typeface="ヒラギノ角ゴ Pro W3"/>
              <a:cs typeface="ヒラギノ角ゴ Pro W3"/>
            </a:endParaRPr>
          </a:p>
          <a:p>
            <a:r>
              <a:rPr lang="en-US" altLang="fr-FR" sz="1200" i="0" dirty="0">
                <a:solidFill>
                  <a:schemeClr val="tx1"/>
                </a:solidFill>
                <a:latin typeface="Gill Sans MT" pitchFamily="34" charset="0"/>
                <a:ea typeface="ヒラギノ角ゴ Pro W3"/>
                <a:cs typeface="ヒラギノ角ゴ Pro W3"/>
              </a:rPr>
              <a:t>(</a:t>
            </a:r>
            <a:r>
              <a:rPr lang="en-US" altLang="fr-FR" sz="1200" dirty="0">
                <a:solidFill>
                  <a:schemeClr val="tx1"/>
                </a:solidFill>
                <a:latin typeface="Gill Sans MT" pitchFamily="34" charset="0"/>
                <a:ea typeface="ヒラギノ角ゴ Pro W3"/>
                <a:cs typeface="ヒラギノ角ゴ Pro W3"/>
              </a:rPr>
              <a:t>Copper version</a:t>
            </a:r>
            <a:r>
              <a:rPr lang="en-US" altLang="fr-FR" sz="1200" i="0" dirty="0">
                <a:solidFill>
                  <a:schemeClr val="tx1"/>
                </a:solidFill>
                <a:latin typeface="Gill Sans MT" pitchFamily="34" charset="0"/>
                <a:ea typeface="ヒラギノ角ゴ Pro W3"/>
                <a:cs typeface="ヒラギノ角ゴ Pro W3"/>
              </a:rPr>
              <a:t>)</a:t>
            </a:r>
          </a:p>
        </p:txBody>
      </p:sp>
      <p:sp>
        <p:nvSpPr>
          <p:cNvPr id="53255" name="Line 54"/>
          <p:cNvSpPr>
            <a:spLocks noChangeShapeType="1"/>
          </p:cNvSpPr>
          <p:nvPr/>
        </p:nvSpPr>
        <p:spPr bwMode="auto">
          <a:xfrm flipH="1">
            <a:off x="4225925" y="1960563"/>
            <a:ext cx="838200" cy="0"/>
          </a:xfrm>
          <a:prstGeom prst="line">
            <a:avLst/>
          </a:prstGeom>
          <a:noFill/>
          <a:ln w="76200" cap="rnd">
            <a:solidFill>
              <a:srgbClr val="000000"/>
            </a:solidFill>
            <a:prstDash val="sysDot"/>
            <a:round/>
            <a:headEnd/>
            <a:tailEnd/>
          </a:ln>
        </p:spPr>
        <p:txBody>
          <a:bodyPr rot="10800000" vert="eaVert" anchor="ctr">
            <a:spAutoFit/>
          </a:bodyPr>
          <a:lstStyle/>
          <a:p>
            <a:endParaRPr lang="en-US"/>
          </a:p>
        </p:txBody>
      </p:sp>
      <p:sp>
        <p:nvSpPr>
          <p:cNvPr id="53256" name="Line 55"/>
          <p:cNvSpPr>
            <a:spLocks noChangeShapeType="1"/>
          </p:cNvSpPr>
          <p:nvPr/>
        </p:nvSpPr>
        <p:spPr bwMode="auto">
          <a:xfrm flipH="1">
            <a:off x="2438400" y="609600"/>
            <a:ext cx="3657600" cy="865188"/>
          </a:xfrm>
          <a:prstGeom prst="line">
            <a:avLst/>
          </a:prstGeom>
          <a:noFill/>
          <a:ln w="9525">
            <a:solidFill>
              <a:schemeClr val="tx1"/>
            </a:solidFill>
            <a:round/>
            <a:headEnd/>
            <a:tailEnd type="triangle" w="med" len="med"/>
          </a:ln>
        </p:spPr>
        <p:txBody>
          <a:bodyPr rot="10800000" vert="eaVert" anchor="ctr">
            <a:spAutoFit/>
          </a:bodyPr>
          <a:lstStyle/>
          <a:p>
            <a:endParaRPr lang="en-US"/>
          </a:p>
        </p:txBody>
      </p:sp>
      <p:pic>
        <p:nvPicPr>
          <p:cNvPr id="53257" name="Picture 4"/>
          <p:cNvPicPr>
            <a:picLocks noChangeAspect="1"/>
          </p:cNvPicPr>
          <p:nvPr/>
        </p:nvPicPr>
        <p:blipFill>
          <a:blip r:embed="rId4"/>
          <a:srcRect t="10857"/>
          <a:stretch>
            <a:fillRect/>
          </a:stretch>
        </p:blipFill>
        <p:spPr bwMode="auto">
          <a:xfrm>
            <a:off x="433387" y="2667000"/>
            <a:ext cx="6348413" cy="4038600"/>
          </a:xfrm>
          <a:prstGeom prst="rect">
            <a:avLst/>
          </a:prstGeom>
          <a:noFill/>
          <a:ln w="28575">
            <a:solidFill>
              <a:schemeClr val="tx1"/>
            </a:solidFill>
            <a:miter lim="800000"/>
            <a:headEnd/>
            <a:tailEnd/>
          </a:ln>
        </p:spPr>
      </p:pic>
      <p:sp>
        <p:nvSpPr>
          <p:cNvPr id="53258" name="AutoShape 6"/>
          <p:cNvSpPr>
            <a:spLocks noChangeArrowheads="1"/>
          </p:cNvSpPr>
          <p:nvPr/>
        </p:nvSpPr>
        <p:spPr bwMode="auto">
          <a:xfrm>
            <a:off x="3279775" y="1828800"/>
            <a:ext cx="987425" cy="312738"/>
          </a:xfrm>
          <a:prstGeom prst="cube">
            <a:avLst>
              <a:gd name="adj" fmla="val 90671"/>
            </a:avLst>
          </a:prstGeom>
          <a:solidFill>
            <a:srgbClr val="3366FF"/>
          </a:solidFill>
          <a:ln w="9525">
            <a:noFill/>
            <a:miter lim="800000"/>
            <a:headEnd/>
            <a:tailEnd/>
          </a:ln>
        </p:spPr>
        <p:txBody>
          <a:bodyPr vert="eaVert" anchor="ctr"/>
          <a:lstStyle/>
          <a:p>
            <a:endParaRPr lang="en-US" altLang="fr-FR" i="0">
              <a:solidFill>
                <a:schemeClr val="tx1"/>
              </a:solidFill>
            </a:endParaRPr>
          </a:p>
        </p:txBody>
      </p:sp>
      <p:grpSp>
        <p:nvGrpSpPr>
          <p:cNvPr id="53259" name="Group 10"/>
          <p:cNvGrpSpPr>
            <a:grpSpLocks/>
          </p:cNvGrpSpPr>
          <p:nvPr/>
        </p:nvGrpSpPr>
        <p:grpSpPr bwMode="auto">
          <a:xfrm>
            <a:off x="3200400" y="2027238"/>
            <a:ext cx="774700" cy="142875"/>
            <a:chOff x="2544" y="1455"/>
            <a:chExt cx="672" cy="200"/>
          </a:xfrm>
        </p:grpSpPr>
        <p:sp>
          <p:nvSpPr>
            <p:cNvPr id="53276" name="Freeform 11"/>
            <p:cNvSpPr>
              <a:spLocks/>
            </p:cNvSpPr>
            <p:nvPr/>
          </p:nvSpPr>
          <p:spPr bwMode="auto">
            <a:xfrm>
              <a:off x="2544"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77" name="Freeform 12"/>
            <p:cNvSpPr>
              <a:spLocks/>
            </p:cNvSpPr>
            <p:nvPr/>
          </p:nvSpPr>
          <p:spPr bwMode="auto">
            <a:xfrm>
              <a:off x="2584"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78" name="Freeform 13"/>
            <p:cNvSpPr>
              <a:spLocks/>
            </p:cNvSpPr>
            <p:nvPr/>
          </p:nvSpPr>
          <p:spPr bwMode="auto">
            <a:xfrm>
              <a:off x="2640"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79" name="Freeform 14"/>
            <p:cNvSpPr>
              <a:spLocks/>
            </p:cNvSpPr>
            <p:nvPr/>
          </p:nvSpPr>
          <p:spPr bwMode="auto">
            <a:xfrm>
              <a:off x="2680"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80" name="Freeform 15"/>
            <p:cNvSpPr>
              <a:spLocks/>
            </p:cNvSpPr>
            <p:nvPr/>
          </p:nvSpPr>
          <p:spPr bwMode="auto">
            <a:xfrm>
              <a:off x="2736"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81" name="Freeform 16"/>
            <p:cNvSpPr>
              <a:spLocks/>
            </p:cNvSpPr>
            <p:nvPr/>
          </p:nvSpPr>
          <p:spPr bwMode="auto">
            <a:xfrm>
              <a:off x="2776"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82" name="Freeform 17"/>
            <p:cNvSpPr>
              <a:spLocks/>
            </p:cNvSpPr>
            <p:nvPr/>
          </p:nvSpPr>
          <p:spPr bwMode="auto">
            <a:xfrm>
              <a:off x="2832"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83" name="Freeform 18"/>
            <p:cNvSpPr>
              <a:spLocks/>
            </p:cNvSpPr>
            <p:nvPr/>
          </p:nvSpPr>
          <p:spPr bwMode="auto">
            <a:xfrm>
              <a:off x="2872"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84" name="Freeform 19"/>
            <p:cNvSpPr>
              <a:spLocks/>
            </p:cNvSpPr>
            <p:nvPr/>
          </p:nvSpPr>
          <p:spPr bwMode="auto">
            <a:xfrm>
              <a:off x="2928"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85" name="Freeform 20"/>
            <p:cNvSpPr>
              <a:spLocks/>
            </p:cNvSpPr>
            <p:nvPr/>
          </p:nvSpPr>
          <p:spPr bwMode="auto">
            <a:xfrm>
              <a:off x="2968"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86" name="Freeform 21"/>
            <p:cNvSpPr>
              <a:spLocks/>
            </p:cNvSpPr>
            <p:nvPr/>
          </p:nvSpPr>
          <p:spPr bwMode="auto">
            <a:xfrm>
              <a:off x="3024"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87" name="Freeform 22"/>
            <p:cNvSpPr>
              <a:spLocks/>
            </p:cNvSpPr>
            <p:nvPr/>
          </p:nvSpPr>
          <p:spPr bwMode="auto">
            <a:xfrm>
              <a:off x="3064"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grpSp>
      <p:sp>
        <p:nvSpPr>
          <p:cNvPr id="53260" name="AutoShape 6"/>
          <p:cNvSpPr>
            <a:spLocks noChangeArrowheads="1"/>
          </p:cNvSpPr>
          <p:nvPr/>
        </p:nvSpPr>
        <p:spPr bwMode="auto">
          <a:xfrm>
            <a:off x="5260975" y="1828800"/>
            <a:ext cx="987425" cy="312738"/>
          </a:xfrm>
          <a:prstGeom prst="cube">
            <a:avLst>
              <a:gd name="adj" fmla="val 90671"/>
            </a:avLst>
          </a:prstGeom>
          <a:solidFill>
            <a:srgbClr val="3366FF"/>
          </a:solidFill>
          <a:ln w="9525">
            <a:noFill/>
            <a:miter lim="800000"/>
            <a:headEnd/>
            <a:tailEnd/>
          </a:ln>
        </p:spPr>
        <p:txBody>
          <a:bodyPr vert="eaVert" anchor="ctr"/>
          <a:lstStyle/>
          <a:p>
            <a:endParaRPr lang="en-US" altLang="fr-FR" i="0">
              <a:solidFill>
                <a:schemeClr val="tx1"/>
              </a:solidFill>
            </a:endParaRPr>
          </a:p>
        </p:txBody>
      </p:sp>
      <p:grpSp>
        <p:nvGrpSpPr>
          <p:cNvPr id="53261" name="Group 10"/>
          <p:cNvGrpSpPr>
            <a:grpSpLocks/>
          </p:cNvGrpSpPr>
          <p:nvPr/>
        </p:nvGrpSpPr>
        <p:grpSpPr bwMode="auto">
          <a:xfrm>
            <a:off x="5181600" y="2027238"/>
            <a:ext cx="774700" cy="142875"/>
            <a:chOff x="2544" y="1455"/>
            <a:chExt cx="672" cy="200"/>
          </a:xfrm>
        </p:grpSpPr>
        <p:sp>
          <p:nvSpPr>
            <p:cNvPr id="53264" name="Freeform 11"/>
            <p:cNvSpPr>
              <a:spLocks/>
            </p:cNvSpPr>
            <p:nvPr/>
          </p:nvSpPr>
          <p:spPr bwMode="auto">
            <a:xfrm>
              <a:off x="2544"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65" name="Freeform 12"/>
            <p:cNvSpPr>
              <a:spLocks/>
            </p:cNvSpPr>
            <p:nvPr/>
          </p:nvSpPr>
          <p:spPr bwMode="auto">
            <a:xfrm>
              <a:off x="2584"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66" name="Freeform 13"/>
            <p:cNvSpPr>
              <a:spLocks/>
            </p:cNvSpPr>
            <p:nvPr/>
          </p:nvSpPr>
          <p:spPr bwMode="auto">
            <a:xfrm>
              <a:off x="2640"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67" name="Freeform 14"/>
            <p:cNvSpPr>
              <a:spLocks/>
            </p:cNvSpPr>
            <p:nvPr/>
          </p:nvSpPr>
          <p:spPr bwMode="auto">
            <a:xfrm>
              <a:off x="2680"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68" name="Freeform 15"/>
            <p:cNvSpPr>
              <a:spLocks/>
            </p:cNvSpPr>
            <p:nvPr/>
          </p:nvSpPr>
          <p:spPr bwMode="auto">
            <a:xfrm>
              <a:off x="2736"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69" name="Freeform 16"/>
            <p:cNvSpPr>
              <a:spLocks/>
            </p:cNvSpPr>
            <p:nvPr/>
          </p:nvSpPr>
          <p:spPr bwMode="auto">
            <a:xfrm>
              <a:off x="2776"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70" name="Freeform 17"/>
            <p:cNvSpPr>
              <a:spLocks/>
            </p:cNvSpPr>
            <p:nvPr/>
          </p:nvSpPr>
          <p:spPr bwMode="auto">
            <a:xfrm>
              <a:off x="2832"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71" name="Freeform 18"/>
            <p:cNvSpPr>
              <a:spLocks/>
            </p:cNvSpPr>
            <p:nvPr/>
          </p:nvSpPr>
          <p:spPr bwMode="auto">
            <a:xfrm>
              <a:off x="2872"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72" name="Freeform 19"/>
            <p:cNvSpPr>
              <a:spLocks/>
            </p:cNvSpPr>
            <p:nvPr/>
          </p:nvSpPr>
          <p:spPr bwMode="auto">
            <a:xfrm>
              <a:off x="2928"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73" name="Freeform 20"/>
            <p:cNvSpPr>
              <a:spLocks/>
            </p:cNvSpPr>
            <p:nvPr/>
          </p:nvSpPr>
          <p:spPr bwMode="auto">
            <a:xfrm>
              <a:off x="2968"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74" name="Freeform 21"/>
            <p:cNvSpPr>
              <a:spLocks/>
            </p:cNvSpPr>
            <p:nvPr/>
          </p:nvSpPr>
          <p:spPr bwMode="auto">
            <a:xfrm>
              <a:off x="3024"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sp>
          <p:nvSpPr>
            <p:cNvPr id="53275" name="Freeform 22"/>
            <p:cNvSpPr>
              <a:spLocks/>
            </p:cNvSpPr>
            <p:nvPr/>
          </p:nvSpPr>
          <p:spPr bwMode="auto">
            <a:xfrm>
              <a:off x="3064" y="1455"/>
              <a:ext cx="152" cy="200"/>
            </a:xfrm>
            <a:custGeom>
              <a:avLst/>
              <a:gdLst>
                <a:gd name="T0" fmla="*/ 152 w 152"/>
                <a:gd name="T1" fmla="*/ 104 h 200"/>
                <a:gd name="T2" fmla="*/ 56 w 152"/>
                <a:gd name="T3" fmla="*/ 8 h 200"/>
                <a:gd name="T4" fmla="*/ 8 w 152"/>
                <a:gd name="T5" fmla="*/ 56 h 200"/>
                <a:gd name="T6" fmla="*/ 8 w 152"/>
                <a:gd name="T7" fmla="*/ 200 h 200"/>
                <a:gd name="T8" fmla="*/ 0 60000 65536"/>
                <a:gd name="T9" fmla="*/ 0 60000 65536"/>
                <a:gd name="T10" fmla="*/ 0 60000 65536"/>
                <a:gd name="T11" fmla="*/ 0 60000 65536"/>
                <a:gd name="T12" fmla="*/ 0 w 152"/>
                <a:gd name="T13" fmla="*/ 0 h 200"/>
                <a:gd name="T14" fmla="*/ 152 w 152"/>
                <a:gd name="T15" fmla="*/ 200 h 200"/>
              </a:gdLst>
              <a:ahLst/>
              <a:cxnLst>
                <a:cxn ang="T8">
                  <a:pos x="T0" y="T1"/>
                </a:cxn>
                <a:cxn ang="T9">
                  <a:pos x="T2" y="T3"/>
                </a:cxn>
                <a:cxn ang="T10">
                  <a:pos x="T4" y="T5"/>
                </a:cxn>
                <a:cxn ang="T11">
                  <a:pos x="T6" y="T7"/>
                </a:cxn>
              </a:cxnLst>
              <a:rect l="T12" t="T13" r="T14" b="T15"/>
              <a:pathLst>
                <a:path w="152" h="200">
                  <a:moveTo>
                    <a:pt x="152" y="104"/>
                  </a:moveTo>
                  <a:cubicBezTo>
                    <a:pt x="116" y="60"/>
                    <a:pt x="80" y="16"/>
                    <a:pt x="56" y="8"/>
                  </a:cubicBezTo>
                  <a:cubicBezTo>
                    <a:pt x="32" y="0"/>
                    <a:pt x="16" y="24"/>
                    <a:pt x="8" y="56"/>
                  </a:cubicBezTo>
                  <a:cubicBezTo>
                    <a:pt x="0" y="88"/>
                    <a:pt x="8" y="168"/>
                    <a:pt x="8" y="200"/>
                  </a:cubicBezTo>
                </a:path>
              </a:pathLst>
            </a:custGeom>
            <a:noFill/>
            <a:ln w="19050" cap="flat" cmpd="sng">
              <a:solidFill>
                <a:srgbClr val="00FF00"/>
              </a:solidFill>
              <a:prstDash val="solid"/>
              <a:round/>
              <a:headEnd/>
              <a:tailEnd/>
            </a:ln>
          </p:spPr>
          <p:txBody>
            <a:bodyPr rot="10800000" vert="eaVert" anchor="ctr">
              <a:spAutoFit/>
            </a:bodyPr>
            <a:lstStyle/>
            <a:p>
              <a:endParaRPr lang="en-US"/>
            </a:p>
          </p:txBody>
        </p:sp>
      </p:grpSp>
      <p:sp>
        <p:nvSpPr>
          <p:cNvPr id="53262" name="Line 55"/>
          <p:cNvSpPr>
            <a:spLocks noChangeShapeType="1"/>
          </p:cNvSpPr>
          <p:nvPr/>
        </p:nvSpPr>
        <p:spPr bwMode="auto">
          <a:xfrm flipH="1">
            <a:off x="5635625" y="609600"/>
            <a:ext cx="384175" cy="1401763"/>
          </a:xfrm>
          <a:prstGeom prst="line">
            <a:avLst/>
          </a:prstGeom>
          <a:noFill/>
          <a:ln w="9525">
            <a:solidFill>
              <a:schemeClr val="tx1"/>
            </a:solidFill>
            <a:round/>
            <a:headEnd/>
            <a:tailEnd type="triangle" w="med" len="med"/>
          </a:ln>
        </p:spPr>
        <p:txBody>
          <a:bodyPr rot="10800000" vert="eaVert" anchor="ctr">
            <a:spAutoFit/>
          </a:bodyPr>
          <a:lstStyle/>
          <a:p>
            <a:endParaRPr lang="en-US"/>
          </a:p>
        </p:txBody>
      </p:sp>
      <p:sp>
        <p:nvSpPr>
          <p:cNvPr id="53263" name="Text Box 24"/>
          <p:cNvSpPr txBox="1">
            <a:spLocks noChangeArrowheads="1"/>
          </p:cNvSpPr>
          <p:nvPr/>
        </p:nvSpPr>
        <p:spPr bwMode="auto">
          <a:xfrm>
            <a:off x="6019800" y="457200"/>
            <a:ext cx="2438400" cy="1198563"/>
          </a:xfrm>
          <a:prstGeom prst="rect">
            <a:avLst/>
          </a:prstGeom>
          <a:solidFill>
            <a:schemeClr val="bg1"/>
          </a:solidFill>
          <a:ln w="19050">
            <a:solidFill>
              <a:srgbClr val="0000FF"/>
            </a:solidFill>
            <a:miter lim="800000"/>
            <a:headEnd/>
            <a:tailEnd/>
          </a:ln>
        </p:spPr>
        <p:txBody>
          <a:bodyPr>
            <a:spAutoFit/>
          </a:bodyPr>
          <a:lstStyle/>
          <a:p>
            <a:pPr marL="342900" indent="-342900">
              <a:lnSpc>
                <a:spcPct val="90000"/>
              </a:lnSpc>
              <a:spcBef>
                <a:spcPts val="500"/>
              </a:spcBef>
              <a:buClr>
                <a:schemeClr val="accent2"/>
              </a:buClr>
              <a:buSzPct val="76000"/>
              <a:buFont typeface="Wingdings 3" pitchFamily="18" charset="2"/>
              <a:buChar char=""/>
            </a:pPr>
            <a:r>
              <a:rPr lang="en-US" altLang="fr-FR" sz="1400" i="0">
                <a:solidFill>
                  <a:srgbClr val="009900"/>
                </a:solidFill>
                <a:latin typeface="Gill Sans MT" pitchFamily="34" charset="0"/>
                <a:ea typeface="ヒラギノ角ゴ Pro W3"/>
                <a:cs typeface="ヒラギノ角ゴ Pro W3"/>
              </a:rPr>
              <a:t>Classic wire bonding</a:t>
            </a:r>
          </a:p>
          <a:p>
            <a:pPr marL="342900" indent="-342900">
              <a:lnSpc>
                <a:spcPct val="90000"/>
              </a:lnSpc>
              <a:spcBef>
                <a:spcPts val="500"/>
              </a:spcBef>
              <a:buClr>
                <a:srgbClr val="FF9900"/>
              </a:buClr>
              <a:buSzPct val="76000"/>
              <a:buFont typeface="Wingdings 3" pitchFamily="18" charset="2"/>
              <a:buChar char="}"/>
            </a:pPr>
            <a:r>
              <a:rPr lang="en-US" altLang="fr-FR" sz="1400" i="0">
                <a:solidFill>
                  <a:srgbClr val="FF9900"/>
                </a:solidFill>
                <a:latin typeface="Gill Sans MT" pitchFamily="34" charset="0"/>
                <a:ea typeface="ヒラギノ角ゴ Pro W3"/>
                <a:cs typeface="ヒラギノ角ゴ Pro W3"/>
              </a:rPr>
              <a:t>Difficulties and delays with Al cable production</a:t>
            </a:r>
          </a:p>
          <a:p>
            <a:pPr marL="342900" indent="-342900">
              <a:lnSpc>
                <a:spcPct val="90000"/>
              </a:lnSpc>
              <a:spcBef>
                <a:spcPts val="500"/>
              </a:spcBef>
              <a:buClr>
                <a:schemeClr val="accent2"/>
              </a:buClr>
              <a:buSzPct val="76000"/>
              <a:buFont typeface="Wingdings 3" pitchFamily="18" charset="2"/>
              <a:buChar char=""/>
            </a:pPr>
            <a:r>
              <a:rPr lang="en-US" altLang="fr-FR" sz="1400" i="0">
                <a:solidFill>
                  <a:srgbClr val="009900"/>
                </a:solidFill>
                <a:latin typeface="Gill Sans MT" pitchFamily="34" charset="0"/>
                <a:ea typeface="ヒラギノ角ゴ Pro W3"/>
                <a:cs typeface="ヒラギノ角ゴ Pro W3"/>
              </a:rPr>
              <a:t>Backup solution with Cu cables</a:t>
            </a:r>
          </a:p>
        </p:txBody>
      </p:sp>
      <p:sp>
        <p:nvSpPr>
          <p:cNvPr id="53" name="Rectangle 52"/>
          <p:cNvSpPr>
            <a:spLocks noChangeArrowheads="1"/>
          </p:cNvSpPr>
          <p:nvPr/>
        </p:nvSpPr>
        <p:spPr bwMode="auto">
          <a:xfrm>
            <a:off x="6896101" y="3138387"/>
            <a:ext cx="1638299" cy="1200329"/>
          </a:xfrm>
          <a:prstGeom prst="rect">
            <a:avLst/>
          </a:prstGeom>
          <a:solidFill>
            <a:schemeClr val="bg1"/>
          </a:solidFill>
          <a:ln w="19050">
            <a:solidFill>
              <a:srgbClr val="FFC000"/>
            </a:solidFill>
            <a:miter lim="800000"/>
            <a:headEnd/>
            <a:tailEnd/>
          </a:ln>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pitchFamily="3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5pPr>
            <a:lvl6pPr marL="2286000" algn="l" defTabSz="914400" rtl="0" eaLnBrk="1" latinLnBrk="0" hangingPunct="1">
              <a:defRPr sz="2400" kern="1200">
                <a:solidFill>
                  <a:schemeClr val="tx1"/>
                </a:solidFill>
                <a:latin typeface="Arial" pitchFamily="34" charset="0"/>
                <a:ea typeface="ヒラギノ角ゴ Pro W3"/>
                <a:cs typeface="ヒラギノ角ゴ Pro W3"/>
              </a:defRPr>
            </a:lvl6pPr>
            <a:lvl7pPr marL="2743200" algn="l" defTabSz="914400" rtl="0" eaLnBrk="1" latinLnBrk="0" hangingPunct="1">
              <a:defRPr sz="2400" kern="1200">
                <a:solidFill>
                  <a:schemeClr val="tx1"/>
                </a:solidFill>
                <a:latin typeface="Arial" pitchFamily="34" charset="0"/>
                <a:ea typeface="ヒラギノ角ゴ Pro W3"/>
                <a:cs typeface="ヒラギノ角ゴ Pro W3"/>
              </a:defRPr>
            </a:lvl7pPr>
            <a:lvl8pPr marL="3200400" algn="l" defTabSz="914400" rtl="0" eaLnBrk="1" latinLnBrk="0" hangingPunct="1">
              <a:defRPr sz="2400" kern="1200">
                <a:solidFill>
                  <a:schemeClr val="tx1"/>
                </a:solidFill>
                <a:latin typeface="Arial" pitchFamily="34" charset="0"/>
                <a:ea typeface="ヒラギノ角ゴ Pro W3"/>
                <a:cs typeface="ヒラギノ角ゴ Pro W3"/>
              </a:defRPr>
            </a:lvl8pPr>
            <a:lvl9pPr marL="3657600" algn="l" defTabSz="914400" rtl="0" eaLnBrk="1" latinLnBrk="0" hangingPunct="1">
              <a:defRPr sz="2400" kern="1200">
                <a:solidFill>
                  <a:schemeClr val="tx1"/>
                </a:solidFill>
                <a:latin typeface="Arial" pitchFamily="34" charset="0"/>
                <a:ea typeface="ヒラギノ角ゴ Pro W3"/>
                <a:cs typeface="ヒラギノ角ゴ Pro W3"/>
              </a:defRPr>
            </a:lvl9pPr>
          </a:lstStyle>
          <a:p>
            <a:pPr eaLnBrk="1" hangingPunct="1"/>
            <a:r>
              <a:rPr lang="en-US" altLang="en-US" sz="1200" i="0" dirty="0" smtClean="0"/>
              <a:t>Cu conductor: </a:t>
            </a:r>
          </a:p>
          <a:p>
            <a:pPr eaLnBrk="1" hangingPunct="1"/>
            <a:r>
              <a:rPr lang="en-US" altLang="en-US" sz="1200" i="0" dirty="0" smtClean="0">
                <a:sym typeface="Symbol"/>
              </a:rPr>
              <a:t>X/</a:t>
            </a:r>
            <a:r>
              <a:rPr lang="en-US" altLang="en-US" sz="1200" i="0" dirty="0" smtClean="0"/>
              <a:t>X</a:t>
            </a:r>
            <a:r>
              <a:rPr lang="en-US" altLang="en-US" sz="1200" i="0" baseline="-25000" dirty="0" smtClean="0"/>
              <a:t>0 </a:t>
            </a:r>
            <a:r>
              <a:rPr lang="en-US" altLang="en-US" sz="1200" i="0" dirty="0" smtClean="0">
                <a:sym typeface="Symbol"/>
              </a:rPr>
              <a:t></a:t>
            </a:r>
            <a:r>
              <a:rPr lang="en-US" altLang="en-US" sz="1200" i="0" dirty="0" smtClean="0"/>
              <a:t> to 0.129</a:t>
            </a:r>
            <a:r>
              <a:rPr lang="en-US" altLang="en-US" sz="1200" i="0" dirty="0"/>
              <a:t>% </a:t>
            </a:r>
            <a:endParaRPr lang="en-US" altLang="en-US" sz="1200" i="0" dirty="0" smtClean="0"/>
          </a:p>
          <a:p>
            <a:pPr eaLnBrk="1" hangingPunct="1"/>
            <a:r>
              <a:rPr lang="en-US" altLang="en-US" sz="1200" i="0" dirty="0" smtClean="0"/>
              <a:t>(</a:t>
            </a:r>
            <a:r>
              <a:rPr lang="en-US" altLang="en-US" sz="1200" i="0" dirty="0"/>
              <a:t>corrected for the thinner copper layer</a:t>
            </a:r>
            <a:r>
              <a:rPr lang="en-US" altLang="en-US" sz="1200" i="0" dirty="0" smtClean="0"/>
              <a:t>) </a:t>
            </a:r>
          </a:p>
          <a:p>
            <a:r>
              <a:rPr lang="en-US" altLang="en-US" sz="1200" i="0" dirty="0" smtClean="0">
                <a:sym typeface="Symbol"/>
              </a:rPr>
              <a:t> </a:t>
            </a:r>
            <a:r>
              <a:rPr lang="en-US" altLang="en-US" sz="1200" i="0" dirty="0" smtClean="0"/>
              <a:t>Cu </a:t>
            </a:r>
            <a:r>
              <a:rPr lang="en-US" altLang="en-US" sz="1200" i="0" dirty="0"/>
              <a:t>based </a:t>
            </a:r>
            <a:r>
              <a:rPr lang="en-US" altLang="en-US" sz="1200" i="0" dirty="0" smtClean="0"/>
              <a:t>ladders X/X</a:t>
            </a:r>
            <a:r>
              <a:rPr lang="en-US" altLang="en-US" sz="1200" i="0" baseline="-25000" dirty="0" smtClean="0"/>
              <a:t>0</a:t>
            </a:r>
            <a:r>
              <a:rPr lang="en-US" altLang="en-US" sz="1200" i="0" dirty="0" smtClean="0"/>
              <a:t> = 0.492%</a:t>
            </a:r>
            <a:endParaRPr lang="en-US" altLang="en-US" sz="1200" i="0"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re 1"/>
          <p:cNvSpPr>
            <a:spLocks noGrp="1"/>
          </p:cNvSpPr>
          <p:nvPr>
            <p:ph type="title"/>
          </p:nvPr>
        </p:nvSpPr>
        <p:spPr>
          <a:xfrm>
            <a:off x="2628900" y="334963"/>
            <a:ext cx="4000500" cy="503237"/>
          </a:xfrm>
        </p:spPr>
        <p:txBody>
          <a:bodyPr/>
          <a:lstStyle/>
          <a:p>
            <a:pPr eaLnBrk="1" hangingPunct="1"/>
            <a:r>
              <a:rPr lang="en-US" altLang="fr-FR" smtClean="0"/>
              <a:t>PXL ladder assembly</a:t>
            </a:r>
          </a:p>
        </p:txBody>
      </p:sp>
      <p:pic>
        <p:nvPicPr>
          <p:cNvPr id="54274" name="Picture 2" descr="C:\Users\gcontin\Pictures\20130911_170742.jpg"/>
          <p:cNvPicPr>
            <a:picLocks noChangeAspect="1" noChangeArrowheads="1"/>
          </p:cNvPicPr>
          <p:nvPr/>
        </p:nvPicPr>
        <p:blipFill>
          <a:blip r:embed="rId2"/>
          <a:srcRect l="5292" t="22041" r="2275" b="57300"/>
          <a:stretch>
            <a:fillRect/>
          </a:stretch>
        </p:blipFill>
        <p:spPr bwMode="auto">
          <a:xfrm>
            <a:off x="304800" y="5105400"/>
            <a:ext cx="8686800" cy="1455738"/>
          </a:xfrm>
          <a:prstGeom prst="rect">
            <a:avLst/>
          </a:prstGeom>
          <a:noFill/>
          <a:ln w="9525">
            <a:noFill/>
            <a:miter lim="800000"/>
            <a:headEnd/>
            <a:tailEnd/>
          </a:ln>
        </p:spPr>
      </p:pic>
      <p:pic>
        <p:nvPicPr>
          <p:cNvPr id="54275" name="Picture 3"/>
          <p:cNvPicPr>
            <a:picLocks noGrp="1" noChangeAspect="1"/>
          </p:cNvPicPr>
          <p:nvPr>
            <p:ph sz="quarter" idx="4294967295"/>
          </p:nvPr>
        </p:nvPicPr>
        <p:blipFill>
          <a:blip r:embed="rId3"/>
          <a:srcRect l="8586" r="3435" b="16364"/>
          <a:stretch>
            <a:fillRect/>
          </a:stretch>
        </p:blipFill>
        <p:spPr>
          <a:xfrm>
            <a:off x="5486400" y="1295400"/>
            <a:ext cx="3562350" cy="2540000"/>
          </a:xfrm>
        </p:spPr>
      </p:pic>
      <p:pic>
        <p:nvPicPr>
          <p:cNvPr id="54276" name="Picture 2" descr="C:\Users\gcontin\Documents\HFT\Conferences\My_Conferences\Vertex2013\Chip_on_ladder_assembly.jpg"/>
          <p:cNvPicPr>
            <a:picLocks noChangeAspect="1" noChangeArrowheads="1"/>
          </p:cNvPicPr>
          <p:nvPr/>
        </p:nvPicPr>
        <p:blipFill>
          <a:blip r:embed="rId4"/>
          <a:srcRect l="38437" t="21832" b="3174"/>
          <a:stretch>
            <a:fillRect/>
          </a:stretch>
        </p:blipFill>
        <p:spPr bwMode="auto">
          <a:xfrm>
            <a:off x="53975" y="381000"/>
            <a:ext cx="2286000" cy="3713163"/>
          </a:xfrm>
          <a:prstGeom prst="rect">
            <a:avLst/>
          </a:prstGeom>
          <a:noFill/>
          <a:ln w="9525">
            <a:noFill/>
            <a:miter lim="800000"/>
            <a:headEnd/>
            <a:tailEnd/>
          </a:ln>
        </p:spPr>
      </p:pic>
      <p:sp>
        <p:nvSpPr>
          <p:cNvPr id="54277" name="TextBox 14"/>
          <p:cNvSpPr txBox="1">
            <a:spLocks noChangeArrowheads="1"/>
          </p:cNvSpPr>
          <p:nvPr/>
        </p:nvSpPr>
        <p:spPr bwMode="auto">
          <a:xfrm>
            <a:off x="5715000" y="4495800"/>
            <a:ext cx="3200400" cy="300038"/>
          </a:xfrm>
          <a:prstGeom prst="rect">
            <a:avLst/>
          </a:prstGeom>
          <a:noFill/>
          <a:ln w="9525">
            <a:noFill/>
            <a:miter lim="800000"/>
            <a:headEnd/>
            <a:tailEnd/>
          </a:ln>
        </p:spPr>
        <p:txBody>
          <a:bodyPr>
            <a:spAutoFit/>
          </a:bodyPr>
          <a:lstStyle/>
          <a:p>
            <a:pPr marL="0" lvl="1">
              <a:lnSpc>
                <a:spcPct val="90000"/>
              </a:lnSpc>
              <a:spcBef>
                <a:spcPts val="500"/>
              </a:spcBef>
              <a:buClr>
                <a:schemeClr val="accent2"/>
              </a:buClr>
              <a:buSzPct val="76000"/>
            </a:pPr>
            <a:r>
              <a:rPr lang="en-US" altLang="en-US" sz="1500" i="0">
                <a:solidFill>
                  <a:schemeClr val="tx1"/>
                </a:solidFill>
                <a:ea typeface="ヒラギノ角ゴ Pro W3"/>
                <a:cs typeface="ヒラギノ角ゴ Pro W3"/>
              </a:rPr>
              <a:t>Cable reference holes for assembly</a:t>
            </a:r>
          </a:p>
        </p:txBody>
      </p:sp>
      <p:sp>
        <p:nvSpPr>
          <p:cNvPr id="54278" name="TextBox 56"/>
          <p:cNvSpPr txBox="1">
            <a:spLocks noChangeArrowheads="1"/>
          </p:cNvSpPr>
          <p:nvPr/>
        </p:nvSpPr>
        <p:spPr bwMode="auto">
          <a:xfrm>
            <a:off x="5470525" y="838200"/>
            <a:ext cx="3673475" cy="476250"/>
          </a:xfrm>
          <a:prstGeom prst="rect">
            <a:avLst/>
          </a:prstGeom>
          <a:noFill/>
          <a:ln w="9525">
            <a:noFill/>
            <a:miter lim="800000"/>
            <a:headEnd/>
            <a:tailEnd/>
          </a:ln>
        </p:spPr>
        <p:txBody>
          <a:bodyPr>
            <a:spAutoFit/>
          </a:bodyPr>
          <a:lstStyle/>
          <a:p>
            <a:pPr>
              <a:lnSpc>
                <a:spcPct val="90000"/>
              </a:lnSpc>
              <a:spcBef>
                <a:spcPts val="500"/>
              </a:spcBef>
              <a:buClr>
                <a:schemeClr val="accent2"/>
              </a:buClr>
              <a:buSzPct val="76000"/>
            </a:pPr>
            <a:r>
              <a:rPr lang="en-US" altLang="en-US" sz="1400" i="0">
                <a:solidFill>
                  <a:schemeClr val="tx1"/>
                </a:solidFill>
                <a:ea typeface="ヒラギノ角ゴ Pro W3"/>
                <a:cs typeface="ヒラギノ角ゴ Pro W3"/>
              </a:rPr>
              <a:t>Hybrid cable with carbon fiber stiffener plate on back in position to glue on sensors</a:t>
            </a:r>
          </a:p>
        </p:txBody>
      </p:sp>
      <p:sp>
        <p:nvSpPr>
          <p:cNvPr id="54279" name="TextBox 94"/>
          <p:cNvSpPr txBox="1">
            <a:spLocks noChangeArrowheads="1"/>
          </p:cNvSpPr>
          <p:nvPr/>
        </p:nvSpPr>
        <p:spPr bwMode="auto">
          <a:xfrm>
            <a:off x="338138" y="4079875"/>
            <a:ext cx="1981200" cy="300038"/>
          </a:xfrm>
          <a:prstGeom prst="rect">
            <a:avLst/>
          </a:prstGeom>
          <a:noFill/>
          <a:ln w="9525">
            <a:noFill/>
            <a:miter lim="800000"/>
            <a:headEnd/>
            <a:tailEnd/>
          </a:ln>
        </p:spPr>
        <p:txBody>
          <a:bodyPr>
            <a:spAutoFit/>
          </a:bodyPr>
          <a:lstStyle/>
          <a:p>
            <a:pPr marL="0" lvl="1">
              <a:lnSpc>
                <a:spcPct val="90000"/>
              </a:lnSpc>
              <a:spcBef>
                <a:spcPts val="500"/>
              </a:spcBef>
              <a:buClr>
                <a:schemeClr val="accent2"/>
              </a:buClr>
              <a:buSzPct val="76000"/>
            </a:pPr>
            <a:r>
              <a:rPr lang="en-US" altLang="en-US" sz="1500" i="0">
                <a:solidFill>
                  <a:schemeClr val="tx1"/>
                </a:solidFill>
                <a:ea typeface="ヒラギノ角ゴ Pro W3"/>
                <a:cs typeface="ヒラギノ角ゴ Pro W3"/>
              </a:rPr>
              <a:t>Sensor positioning</a:t>
            </a:r>
          </a:p>
        </p:txBody>
      </p:sp>
      <p:sp>
        <p:nvSpPr>
          <p:cNvPr id="54280" name="TextBox 22"/>
          <p:cNvSpPr txBox="1">
            <a:spLocks noChangeArrowheads="1"/>
          </p:cNvSpPr>
          <p:nvPr/>
        </p:nvSpPr>
        <p:spPr bwMode="auto">
          <a:xfrm>
            <a:off x="5638800" y="4800600"/>
            <a:ext cx="1344613" cy="300038"/>
          </a:xfrm>
          <a:prstGeom prst="rect">
            <a:avLst/>
          </a:prstGeom>
          <a:noFill/>
          <a:ln w="9525">
            <a:noFill/>
            <a:miter lim="800000"/>
            <a:headEnd/>
            <a:tailEnd/>
          </a:ln>
        </p:spPr>
        <p:txBody>
          <a:bodyPr>
            <a:spAutoFit/>
          </a:bodyPr>
          <a:lstStyle/>
          <a:p>
            <a:pPr marL="0" lvl="1">
              <a:lnSpc>
                <a:spcPct val="90000"/>
              </a:lnSpc>
              <a:spcBef>
                <a:spcPts val="500"/>
              </a:spcBef>
              <a:buClr>
                <a:schemeClr val="accent2"/>
              </a:buClr>
              <a:buSzPct val="76000"/>
            </a:pPr>
            <a:r>
              <a:rPr lang="en-US" altLang="en-US" sz="1500" i="0">
                <a:solidFill>
                  <a:schemeClr val="tx1"/>
                </a:solidFill>
                <a:ea typeface="ヒラギノ角ゴ Pro W3"/>
                <a:cs typeface="ヒラギノ角ゴ Pro W3"/>
              </a:rPr>
              <a:t>FR-4 Handler</a:t>
            </a:r>
          </a:p>
        </p:txBody>
      </p:sp>
      <p:cxnSp>
        <p:nvCxnSpPr>
          <p:cNvPr id="20" name="Straight Arrow Connector 18"/>
          <p:cNvCxnSpPr>
            <a:cxnSpLocks noChangeShapeType="1"/>
          </p:cNvCxnSpPr>
          <p:nvPr/>
        </p:nvCxnSpPr>
        <p:spPr bwMode="auto">
          <a:xfrm>
            <a:off x="6934200" y="5029200"/>
            <a:ext cx="241300" cy="1339850"/>
          </a:xfrm>
          <a:prstGeom prst="straightConnector1">
            <a:avLst/>
          </a:prstGeom>
          <a:noFill/>
          <a:ln w="38100" algn="ctr">
            <a:solidFill>
              <a:srgbClr val="191926"/>
            </a:solidFill>
            <a:round/>
            <a:headEnd/>
            <a:tailEnd type="arrow" w="med" len="med"/>
          </a:ln>
        </p:spPr>
      </p:cxnSp>
      <p:cxnSp>
        <p:nvCxnSpPr>
          <p:cNvPr id="15" name="Straight Arrow Connector 13"/>
          <p:cNvCxnSpPr/>
          <p:nvPr/>
        </p:nvCxnSpPr>
        <p:spPr>
          <a:xfrm>
            <a:off x="7315200" y="4800600"/>
            <a:ext cx="1219200" cy="658813"/>
          </a:xfrm>
          <a:prstGeom prst="straightConnector1">
            <a:avLst/>
          </a:prstGeom>
          <a:ln w="38100">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4284" name="Straight Arrow Connector 13"/>
          <p:cNvCxnSpPr>
            <a:cxnSpLocks noChangeShapeType="1"/>
            <a:stCxn id="54277" idx="0"/>
          </p:cNvCxnSpPr>
          <p:nvPr/>
        </p:nvCxnSpPr>
        <p:spPr bwMode="auto">
          <a:xfrm flipV="1">
            <a:off x="7315200" y="2792413"/>
            <a:ext cx="1447800" cy="1703387"/>
          </a:xfrm>
          <a:prstGeom prst="straightConnector1">
            <a:avLst/>
          </a:prstGeom>
          <a:noFill/>
          <a:ln w="38100" algn="ctr">
            <a:solidFill>
              <a:srgbClr val="191926"/>
            </a:solidFill>
            <a:round/>
            <a:headEnd/>
            <a:tailEnd type="arrow" w="med" len="med"/>
          </a:ln>
        </p:spPr>
      </p:cxnSp>
      <p:cxnSp>
        <p:nvCxnSpPr>
          <p:cNvPr id="54285" name="Straight Arrow Connector 13"/>
          <p:cNvCxnSpPr>
            <a:cxnSpLocks noChangeShapeType="1"/>
            <a:stCxn id="54277" idx="0"/>
          </p:cNvCxnSpPr>
          <p:nvPr/>
        </p:nvCxnSpPr>
        <p:spPr bwMode="auto">
          <a:xfrm flipH="1" flipV="1">
            <a:off x="5943600" y="2711450"/>
            <a:ext cx="1371600" cy="1784350"/>
          </a:xfrm>
          <a:prstGeom prst="straightConnector1">
            <a:avLst/>
          </a:prstGeom>
          <a:noFill/>
          <a:ln w="38100" algn="ctr">
            <a:solidFill>
              <a:srgbClr val="191926"/>
            </a:solidFill>
            <a:round/>
            <a:headEnd/>
            <a:tailEnd type="arrow" w="med" len="med"/>
          </a:ln>
        </p:spPr>
      </p:cxnSp>
      <p:sp>
        <p:nvSpPr>
          <p:cNvPr id="54286" name="Text Box 24"/>
          <p:cNvSpPr txBox="1">
            <a:spLocks noChangeArrowheads="1"/>
          </p:cNvSpPr>
          <p:nvPr/>
        </p:nvSpPr>
        <p:spPr bwMode="auto">
          <a:xfrm>
            <a:off x="2514600" y="838200"/>
            <a:ext cx="2819400" cy="4108450"/>
          </a:xfrm>
          <a:prstGeom prst="rect">
            <a:avLst/>
          </a:prstGeom>
          <a:solidFill>
            <a:schemeClr val="bg1"/>
          </a:solidFill>
          <a:ln w="19050">
            <a:solidFill>
              <a:srgbClr val="0000FF"/>
            </a:solidFill>
            <a:miter lim="800000"/>
            <a:headEnd/>
            <a:tailEnd/>
          </a:ln>
        </p:spPr>
        <p:txBody>
          <a:bodyPr lIns="45720" rIns="45720">
            <a:spAutoFit/>
          </a:bodyPr>
          <a:lstStyle/>
          <a:p>
            <a:pPr marL="342900" indent="-342900">
              <a:lnSpc>
                <a:spcPct val="90000"/>
              </a:lnSpc>
              <a:spcBef>
                <a:spcPts val="500"/>
              </a:spcBef>
              <a:buClr>
                <a:schemeClr val="accent2"/>
              </a:buClr>
              <a:buSzPct val="76000"/>
              <a:buFont typeface="Wingdings 3" pitchFamily="18" charset="2"/>
              <a:buChar char=""/>
            </a:pPr>
            <a:r>
              <a:rPr lang="en-US" altLang="fr-FR" sz="1600" i="0">
                <a:solidFill>
                  <a:srgbClr val="009900"/>
                </a:solidFill>
                <a:latin typeface="Gill Sans MT" pitchFamily="34" charset="0"/>
                <a:ea typeface="ヒラギノ角ゴ Pro W3"/>
                <a:cs typeface="ヒラギノ角ゴ Pro W3"/>
              </a:rPr>
              <a:t>Precision vacuum chuck fixtures to position sensors </a:t>
            </a:r>
          </a:p>
          <a:p>
            <a:pPr marL="547688" lvl="1" indent="-273050">
              <a:lnSpc>
                <a:spcPct val="90000"/>
              </a:lnSpc>
              <a:spcBef>
                <a:spcPts val="500"/>
              </a:spcBef>
              <a:buClr>
                <a:schemeClr val="accent2"/>
              </a:buClr>
              <a:buSzPct val="76000"/>
              <a:buFont typeface="Wingdings 3" pitchFamily="18" charset="2"/>
              <a:buChar char=""/>
            </a:pPr>
            <a:r>
              <a:rPr lang="en-US" altLang="fr-FR" sz="1400" i="0">
                <a:solidFill>
                  <a:srgbClr val="009900"/>
                </a:solidFill>
                <a:latin typeface="Gill Sans MT" pitchFamily="34" charset="0"/>
                <a:ea typeface="ヒラギノ角ゴ Pro W3"/>
                <a:cs typeface="ヒラギノ角ゴ Pro W3"/>
              </a:rPr>
              <a:t>by hand </a:t>
            </a:r>
          </a:p>
          <a:p>
            <a:pPr marL="547688" lvl="1" indent="-273050">
              <a:lnSpc>
                <a:spcPct val="90000"/>
              </a:lnSpc>
              <a:spcBef>
                <a:spcPts val="500"/>
              </a:spcBef>
              <a:buClr>
                <a:schemeClr val="accent2"/>
              </a:buClr>
              <a:buSzPct val="76000"/>
              <a:buFont typeface="Wingdings 3" pitchFamily="18" charset="2"/>
              <a:buChar char=""/>
            </a:pPr>
            <a:r>
              <a:rPr lang="en-US" altLang="fr-FR" sz="1400" i="0">
                <a:solidFill>
                  <a:srgbClr val="009900"/>
                </a:solidFill>
                <a:latin typeface="Gill Sans MT" pitchFamily="34" charset="0"/>
                <a:ea typeface="ヒラギノ角ゴ Pro W3"/>
                <a:cs typeface="ヒラギノ角ゴ Pro W3"/>
              </a:rPr>
              <a:t>with butted edges</a:t>
            </a:r>
            <a:endParaRPr lang="en-US" altLang="fr-FR" sz="1600" i="0">
              <a:solidFill>
                <a:srgbClr val="009900"/>
              </a:solidFill>
              <a:latin typeface="Gill Sans MT" pitchFamily="34" charset="0"/>
              <a:ea typeface="ヒラギノ角ゴ Pro W3"/>
              <a:cs typeface="ヒラギノ角ゴ Pro W3"/>
            </a:endParaRPr>
          </a:p>
          <a:p>
            <a:pPr marL="342900" indent="-342900">
              <a:lnSpc>
                <a:spcPct val="90000"/>
              </a:lnSpc>
              <a:spcBef>
                <a:spcPts val="500"/>
              </a:spcBef>
              <a:buClr>
                <a:schemeClr val="accent2"/>
              </a:buClr>
              <a:buSzPct val="76000"/>
              <a:buFont typeface="Wingdings 3" pitchFamily="18" charset="2"/>
              <a:buChar char=""/>
            </a:pPr>
            <a:r>
              <a:rPr lang="en-US" altLang="fr-FR" sz="1600" i="0">
                <a:solidFill>
                  <a:srgbClr val="009900"/>
                </a:solidFill>
                <a:latin typeface="Gill Sans MT" pitchFamily="34" charset="0"/>
                <a:ea typeface="ヒラギノ角ゴ Pro W3"/>
                <a:cs typeface="ヒラギノ角ゴ Pro W3"/>
              </a:rPr>
              <a:t>Acrylic adhesive prevents CTE difference based damage</a:t>
            </a:r>
            <a:endParaRPr lang="en-US" altLang="fr-FR" sz="1000" i="0">
              <a:solidFill>
                <a:srgbClr val="009900"/>
              </a:solidFill>
              <a:latin typeface="Gill Sans MT" pitchFamily="34" charset="0"/>
              <a:ea typeface="ヒラギノ角ゴ Pro W3"/>
              <a:cs typeface="ヒラギノ角ゴ Pro W3"/>
            </a:endParaRPr>
          </a:p>
          <a:p>
            <a:pPr marL="342900" indent="-342900">
              <a:lnSpc>
                <a:spcPct val="90000"/>
              </a:lnSpc>
              <a:spcBef>
                <a:spcPts val="500"/>
              </a:spcBef>
              <a:buClr>
                <a:schemeClr val="accent2"/>
              </a:buClr>
              <a:buSzPct val="76000"/>
              <a:buFont typeface="Wingdings 3" pitchFamily="18" charset="2"/>
              <a:buChar char="}"/>
            </a:pPr>
            <a:r>
              <a:rPr lang="en-US" altLang="fr-FR" sz="1600" i="0">
                <a:solidFill>
                  <a:srgbClr val="009900"/>
                </a:solidFill>
                <a:latin typeface="Gill Sans MT" pitchFamily="34" charset="0"/>
                <a:ea typeface="ヒラギノ角ゴ Pro W3"/>
                <a:cs typeface="ヒラギノ角ゴ Pro W3"/>
              </a:rPr>
              <a:t>DRIE dicing improves alignment</a:t>
            </a:r>
          </a:p>
          <a:p>
            <a:pPr marL="547688" lvl="1" indent="-273050">
              <a:lnSpc>
                <a:spcPct val="90000"/>
              </a:lnSpc>
              <a:spcBef>
                <a:spcPts val="500"/>
              </a:spcBef>
              <a:buClr>
                <a:schemeClr val="accent2"/>
              </a:buClr>
              <a:buSzPct val="76000"/>
              <a:buFont typeface="Wingdings 3" pitchFamily="18" charset="2"/>
              <a:buChar char="}"/>
            </a:pPr>
            <a:r>
              <a:rPr lang="en-US" altLang="fr-FR" sz="1200" i="0">
                <a:solidFill>
                  <a:srgbClr val="009900"/>
                </a:solidFill>
                <a:latin typeface="Gill Sans MT" pitchFamily="34" charset="0"/>
                <a:ea typeface="ヒラギノ角ゴ Pro W3"/>
                <a:cs typeface="ヒラギノ角ゴ Pro W3"/>
              </a:rPr>
              <a:t>Proposed by IPHC in order to improve sensor abuttal</a:t>
            </a:r>
            <a:endParaRPr lang="en-US" altLang="fr-FR" sz="1400" i="0">
              <a:solidFill>
                <a:srgbClr val="009900"/>
              </a:solidFill>
              <a:latin typeface="Gill Sans MT" pitchFamily="34" charset="0"/>
              <a:ea typeface="ヒラギノ角ゴ Pro W3"/>
              <a:cs typeface="ヒラギノ角ゴ Pro W3"/>
            </a:endParaRPr>
          </a:p>
          <a:p>
            <a:pPr marL="342900" indent="-342900">
              <a:lnSpc>
                <a:spcPct val="90000"/>
              </a:lnSpc>
              <a:spcBef>
                <a:spcPts val="500"/>
              </a:spcBef>
              <a:buClr>
                <a:schemeClr val="accent2"/>
              </a:buClr>
              <a:buSzPct val="76000"/>
              <a:buFont typeface="Wingdings 3" pitchFamily="18" charset="2"/>
              <a:buChar char="}"/>
            </a:pPr>
            <a:endParaRPr lang="en-US" altLang="fr-FR" sz="1600" i="0">
              <a:solidFill>
                <a:srgbClr val="009900"/>
              </a:solidFill>
              <a:latin typeface="Gill Sans MT" pitchFamily="34" charset="0"/>
              <a:ea typeface="ヒラギノ角ゴ Pro W3"/>
              <a:cs typeface="ヒラギノ角ゴ Pro W3"/>
            </a:endParaRPr>
          </a:p>
          <a:p>
            <a:pPr marL="342900" indent="-342900">
              <a:lnSpc>
                <a:spcPct val="90000"/>
              </a:lnSpc>
              <a:spcBef>
                <a:spcPts val="500"/>
              </a:spcBef>
              <a:buClr>
                <a:schemeClr val="accent2"/>
              </a:buClr>
              <a:buSzPct val="76000"/>
              <a:buFont typeface="Wingdings 3" pitchFamily="18" charset="2"/>
              <a:buChar char="}"/>
            </a:pPr>
            <a:endParaRPr lang="en-US" altLang="fr-FR" sz="1600" i="0">
              <a:solidFill>
                <a:srgbClr val="009900"/>
              </a:solidFill>
              <a:latin typeface="Gill Sans MT" pitchFamily="34" charset="0"/>
              <a:ea typeface="ヒラギノ角ゴ Pro W3"/>
              <a:cs typeface="ヒラギノ角ゴ Pro W3"/>
            </a:endParaRPr>
          </a:p>
          <a:p>
            <a:pPr marL="342900" indent="-342900">
              <a:lnSpc>
                <a:spcPct val="90000"/>
              </a:lnSpc>
              <a:spcBef>
                <a:spcPts val="500"/>
              </a:spcBef>
              <a:buClr>
                <a:schemeClr val="accent2"/>
              </a:buClr>
              <a:buSzPct val="76000"/>
              <a:buFont typeface="Wingdings 3" pitchFamily="18" charset="2"/>
              <a:buChar char="}"/>
            </a:pPr>
            <a:endParaRPr lang="en-US" altLang="fr-FR" sz="1600" i="0">
              <a:solidFill>
                <a:srgbClr val="009900"/>
              </a:solidFill>
              <a:latin typeface="Gill Sans MT" pitchFamily="34" charset="0"/>
              <a:ea typeface="ヒラギノ角ゴ Pro W3"/>
              <a:cs typeface="ヒラギノ角ゴ Pro W3"/>
            </a:endParaRPr>
          </a:p>
          <a:p>
            <a:pPr marL="342900" indent="-342900">
              <a:lnSpc>
                <a:spcPct val="90000"/>
              </a:lnSpc>
              <a:spcBef>
                <a:spcPts val="500"/>
              </a:spcBef>
              <a:buClr>
                <a:schemeClr val="accent2"/>
              </a:buClr>
              <a:buSzPct val="76000"/>
              <a:buFont typeface="Wingdings 3" pitchFamily="18" charset="2"/>
              <a:buChar char="}"/>
            </a:pPr>
            <a:endParaRPr lang="en-US" altLang="fr-FR" sz="1600" i="0">
              <a:solidFill>
                <a:srgbClr val="009900"/>
              </a:solidFill>
              <a:latin typeface="Gill Sans MT" pitchFamily="34" charset="0"/>
              <a:ea typeface="ヒラギノ角ゴ Pro W3"/>
              <a:cs typeface="ヒラギノ角ゴ Pro W3"/>
            </a:endParaRPr>
          </a:p>
          <a:p>
            <a:pPr marL="342900" indent="-342900">
              <a:lnSpc>
                <a:spcPct val="90000"/>
              </a:lnSpc>
              <a:spcBef>
                <a:spcPts val="500"/>
              </a:spcBef>
              <a:buClr>
                <a:schemeClr val="accent2"/>
              </a:buClr>
              <a:buSzPct val="76000"/>
              <a:buFont typeface="Wingdings 3" pitchFamily="18" charset="2"/>
              <a:buChar char="}"/>
            </a:pPr>
            <a:endParaRPr lang="en-US" altLang="fr-FR" sz="1600" i="0">
              <a:solidFill>
                <a:srgbClr val="00B050"/>
              </a:solidFill>
              <a:latin typeface="Gill Sans MT" pitchFamily="34" charset="0"/>
              <a:ea typeface="ヒラギノ角ゴ Pro W3"/>
              <a:cs typeface="ヒラギノ角ゴ Pro W3"/>
            </a:endParaRPr>
          </a:p>
        </p:txBody>
      </p:sp>
      <p:pic>
        <p:nvPicPr>
          <p:cNvPr id="54287" name="Picture 17" descr="2011_03_24_W05_HR20_decoupe_image003"/>
          <p:cNvPicPr>
            <a:picLocks noChangeAspect="1" noChangeArrowheads="1"/>
          </p:cNvPicPr>
          <p:nvPr/>
        </p:nvPicPr>
        <p:blipFill>
          <a:blip r:embed="rId5"/>
          <a:srcRect l="1721" t="56235" r="72464" b="11183"/>
          <a:stretch>
            <a:fillRect/>
          </a:stretch>
        </p:blipFill>
        <p:spPr bwMode="auto">
          <a:xfrm>
            <a:off x="4038600" y="3581400"/>
            <a:ext cx="1143000" cy="1211263"/>
          </a:xfrm>
          <a:prstGeom prst="rect">
            <a:avLst/>
          </a:prstGeom>
          <a:noFill/>
          <a:ln w="9525">
            <a:noFill/>
            <a:miter lim="800000"/>
            <a:headEnd/>
            <a:tailEnd/>
          </a:ln>
        </p:spPr>
      </p:pic>
      <p:pic>
        <p:nvPicPr>
          <p:cNvPr id="54288" name="Picture 20" descr="2013_09_06_DRIE_image001"/>
          <p:cNvPicPr>
            <a:picLocks noChangeAspect="1" noChangeArrowheads="1"/>
          </p:cNvPicPr>
          <p:nvPr/>
        </p:nvPicPr>
        <p:blipFill>
          <a:blip r:embed="rId6"/>
          <a:srcRect l="14285" r="9525"/>
          <a:stretch>
            <a:fillRect/>
          </a:stretch>
        </p:blipFill>
        <p:spPr bwMode="auto">
          <a:xfrm>
            <a:off x="2667000" y="3581400"/>
            <a:ext cx="1219200" cy="1200150"/>
          </a:xfrm>
          <a:prstGeom prst="rect">
            <a:avLst/>
          </a:prstGeom>
          <a:noFill/>
          <a:ln w="9525">
            <a:noFill/>
            <a:miter lim="800000"/>
            <a:headEnd/>
            <a:tailEnd/>
          </a:ln>
        </p:spPr>
      </p:pic>
      <p:sp>
        <p:nvSpPr>
          <p:cNvPr id="54289" name="Text Box 24"/>
          <p:cNvSpPr txBox="1">
            <a:spLocks noChangeArrowheads="1"/>
          </p:cNvSpPr>
          <p:nvPr/>
        </p:nvSpPr>
        <p:spPr bwMode="auto">
          <a:xfrm>
            <a:off x="2771775" y="3654425"/>
            <a:ext cx="1008063" cy="201613"/>
          </a:xfrm>
          <a:prstGeom prst="rect">
            <a:avLst/>
          </a:prstGeom>
          <a:solidFill>
            <a:schemeClr val="bg1"/>
          </a:solidFill>
          <a:ln w="9525">
            <a:noFill/>
            <a:miter lim="800000"/>
            <a:headEnd/>
            <a:tailEnd/>
          </a:ln>
        </p:spPr>
        <p:txBody>
          <a:bodyPr lIns="9144" tIns="9144" rIns="9144" bIns="9144">
            <a:spAutoFit/>
          </a:bodyPr>
          <a:lstStyle/>
          <a:p>
            <a:r>
              <a:rPr lang="en-US" sz="1200" i="0">
                <a:solidFill>
                  <a:schemeClr val="tx1"/>
                </a:solidFill>
              </a:rPr>
              <a:t>DRIE trenches</a:t>
            </a:r>
          </a:p>
        </p:txBody>
      </p:sp>
      <p:sp>
        <p:nvSpPr>
          <p:cNvPr id="54290" name="Text Box 25"/>
          <p:cNvSpPr txBox="1">
            <a:spLocks noChangeArrowheads="1"/>
          </p:cNvSpPr>
          <p:nvPr/>
        </p:nvSpPr>
        <p:spPr bwMode="auto">
          <a:xfrm>
            <a:off x="4371975" y="3636963"/>
            <a:ext cx="560388" cy="201612"/>
          </a:xfrm>
          <a:prstGeom prst="rect">
            <a:avLst/>
          </a:prstGeom>
          <a:solidFill>
            <a:schemeClr val="bg1"/>
          </a:solidFill>
          <a:ln w="9525">
            <a:noFill/>
            <a:miter lim="800000"/>
            <a:headEnd/>
            <a:tailEnd/>
          </a:ln>
        </p:spPr>
        <p:txBody>
          <a:bodyPr wrap="none" lIns="9144" tIns="9144" rIns="9144" bIns="9144">
            <a:spAutoFit/>
          </a:bodyPr>
          <a:lstStyle/>
          <a:p>
            <a:r>
              <a:rPr lang="en-US" sz="1200" i="0">
                <a:solidFill>
                  <a:schemeClr val="tx1"/>
                </a:solidFill>
              </a:rPr>
              <a:t>Saw cut</a:t>
            </a:r>
          </a:p>
        </p:txBody>
      </p:sp>
      <p:sp>
        <p:nvSpPr>
          <p:cNvPr id="54293" name="Line 21"/>
          <p:cNvSpPr>
            <a:spLocks noChangeShapeType="1"/>
          </p:cNvSpPr>
          <p:nvPr/>
        </p:nvSpPr>
        <p:spPr bwMode="auto">
          <a:xfrm>
            <a:off x="1600200" y="6705600"/>
            <a:ext cx="6248400" cy="0"/>
          </a:xfrm>
          <a:prstGeom prst="line">
            <a:avLst/>
          </a:prstGeom>
          <a:noFill/>
          <a:ln w="28575">
            <a:solidFill>
              <a:srgbClr val="993300"/>
            </a:solidFill>
            <a:round/>
            <a:headEnd type="triangle" w="med" len="med"/>
            <a:tailEnd type="triangle" w="med" len="med"/>
          </a:ln>
          <a:effectLst/>
        </p:spPr>
        <p:txBody>
          <a:bodyPr/>
          <a:lstStyle/>
          <a:p>
            <a:endParaRPr lang="en-US"/>
          </a:p>
        </p:txBody>
      </p:sp>
      <p:sp>
        <p:nvSpPr>
          <p:cNvPr id="54294" name="TextBox 94"/>
          <p:cNvSpPr txBox="1">
            <a:spLocks noChangeArrowheads="1"/>
          </p:cNvSpPr>
          <p:nvPr/>
        </p:nvSpPr>
        <p:spPr bwMode="auto">
          <a:xfrm>
            <a:off x="381000" y="4800600"/>
            <a:ext cx="1981200" cy="300038"/>
          </a:xfrm>
          <a:prstGeom prst="rect">
            <a:avLst/>
          </a:prstGeom>
          <a:noFill/>
          <a:ln w="9525">
            <a:noFill/>
            <a:miter lim="800000"/>
            <a:headEnd/>
            <a:tailEnd/>
          </a:ln>
        </p:spPr>
        <p:txBody>
          <a:bodyPr>
            <a:spAutoFit/>
          </a:bodyPr>
          <a:lstStyle/>
          <a:p>
            <a:pPr marL="0" lvl="1">
              <a:lnSpc>
                <a:spcPct val="90000"/>
              </a:lnSpc>
              <a:spcBef>
                <a:spcPts val="500"/>
              </a:spcBef>
              <a:buClr>
                <a:schemeClr val="accent2"/>
              </a:buClr>
              <a:buSzPct val="76000"/>
            </a:pPr>
            <a:r>
              <a:rPr lang="en-US" altLang="en-US" sz="1500" i="0">
                <a:solidFill>
                  <a:schemeClr val="tx1"/>
                </a:solidFill>
                <a:ea typeface="ヒラギノ角ゴ Pro W3"/>
                <a:cs typeface="ヒラギノ角ゴ Pro W3"/>
              </a:rPr>
              <a:t>Assembled ladder</a:t>
            </a:r>
          </a:p>
        </p:txBody>
      </p:sp>
      <p:sp>
        <p:nvSpPr>
          <p:cNvPr id="54282" name="TextBox 94"/>
          <p:cNvSpPr txBox="1">
            <a:spLocks noChangeArrowheads="1"/>
          </p:cNvSpPr>
          <p:nvPr/>
        </p:nvSpPr>
        <p:spPr bwMode="auto">
          <a:xfrm>
            <a:off x="4191000" y="6588791"/>
            <a:ext cx="838200" cy="215050"/>
          </a:xfrm>
          <a:prstGeom prst="rect">
            <a:avLst/>
          </a:prstGeom>
          <a:solidFill>
            <a:schemeClr val="bg1"/>
          </a:solidFill>
          <a:ln w="9525">
            <a:noFill/>
            <a:miter lim="800000"/>
            <a:headEnd/>
            <a:tailEnd/>
          </a:ln>
        </p:spPr>
        <p:txBody>
          <a:bodyPr wrap="square">
            <a:spAutoFit/>
          </a:bodyPr>
          <a:lstStyle/>
          <a:p>
            <a:pPr marL="0" lvl="1">
              <a:lnSpc>
                <a:spcPct val="90000"/>
              </a:lnSpc>
              <a:spcBef>
                <a:spcPts val="500"/>
              </a:spcBef>
              <a:buClr>
                <a:schemeClr val="accent2"/>
              </a:buClr>
              <a:buSzPct val="76000"/>
            </a:pPr>
            <a:r>
              <a:rPr lang="en-US" altLang="en-US" sz="1400" i="0">
                <a:solidFill>
                  <a:schemeClr val="tx1"/>
                </a:solidFill>
                <a:ea typeface="ヒラギノ角ゴ Pro W3"/>
                <a:cs typeface="ヒラギノ角ゴ Pro W3"/>
              </a:rPr>
              <a:t>30.5 cm</a:t>
            </a:r>
          </a:p>
        </p:txBody>
      </p:sp>
      <p:sp>
        <p:nvSpPr>
          <p:cNvPr id="54295" name="Line 23"/>
          <p:cNvSpPr>
            <a:spLocks noChangeShapeType="1"/>
          </p:cNvSpPr>
          <p:nvPr/>
        </p:nvSpPr>
        <p:spPr bwMode="auto">
          <a:xfrm>
            <a:off x="1600200" y="6591300"/>
            <a:ext cx="0" cy="228600"/>
          </a:xfrm>
          <a:prstGeom prst="line">
            <a:avLst/>
          </a:prstGeom>
          <a:noFill/>
          <a:ln w="28575">
            <a:solidFill>
              <a:srgbClr val="993300"/>
            </a:solidFill>
            <a:round/>
            <a:headEnd/>
            <a:tailEnd/>
          </a:ln>
          <a:effectLst/>
        </p:spPr>
        <p:txBody>
          <a:bodyPr/>
          <a:lstStyle/>
          <a:p>
            <a:endParaRPr lang="en-US"/>
          </a:p>
        </p:txBody>
      </p:sp>
      <p:sp>
        <p:nvSpPr>
          <p:cNvPr id="54296" name="Line 24"/>
          <p:cNvSpPr>
            <a:spLocks noChangeShapeType="1"/>
          </p:cNvSpPr>
          <p:nvPr/>
        </p:nvSpPr>
        <p:spPr bwMode="auto">
          <a:xfrm>
            <a:off x="7848600" y="6591300"/>
            <a:ext cx="0" cy="228600"/>
          </a:xfrm>
          <a:prstGeom prst="line">
            <a:avLst/>
          </a:prstGeom>
          <a:noFill/>
          <a:ln w="28575">
            <a:solidFill>
              <a:srgbClr val="993300"/>
            </a:solidFill>
            <a:round/>
            <a:headEnd/>
            <a:tailEnd/>
          </a:ln>
          <a:effec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AutoShape 3"/>
          <p:cNvSpPr>
            <a:spLocks noGrp="1" noChangeArrowheads="1"/>
          </p:cNvSpPr>
          <p:nvPr>
            <p:ph type="title"/>
          </p:nvPr>
        </p:nvSpPr>
        <p:spPr/>
        <p:txBody>
          <a:bodyPr/>
          <a:lstStyle/>
          <a:p>
            <a:pPr eaLnBrk="1" hangingPunct="1"/>
            <a:r>
              <a:rPr lang="en-US" altLang="fr-FR" sz="2400" smtClean="0"/>
              <a:t>Sector and detector half assembly</a:t>
            </a:r>
          </a:p>
        </p:txBody>
      </p:sp>
      <p:sp>
        <p:nvSpPr>
          <p:cNvPr id="55298" name="TextBox 5"/>
          <p:cNvSpPr txBox="1">
            <a:spLocks noChangeArrowheads="1"/>
          </p:cNvSpPr>
          <p:nvPr/>
        </p:nvSpPr>
        <p:spPr bwMode="auto">
          <a:xfrm>
            <a:off x="6337300" y="2303463"/>
            <a:ext cx="1866900" cy="369887"/>
          </a:xfrm>
          <a:prstGeom prst="rect">
            <a:avLst/>
          </a:prstGeom>
          <a:noFill/>
          <a:ln w="9525">
            <a:noFill/>
            <a:miter lim="800000"/>
            <a:headEnd/>
            <a:tailEnd/>
          </a:ln>
        </p:spPr>
        <p:txBody>
          <a:bodyPr wrap="none">
            <a:spAutoFit/>
          </a:bodyPr>
          <a:lstStyle/>
          <a:p>
            <a:r>
              <a:rPr lang="en-US" altLang="fr-FR" i="0">
                <a:solidFill>
                  <a:schemeClr val="tx1"/>
                </a:solidFill>
                <a:latin typeface="Gill Sans MT" pitchFamily="34" charset="0"/>
              </a:rPr>
              <a:t>Metrology picture</a:t>
            </a:r>
          </a:p>
        </p:txBody>
      </p:sp>
      <p:sp>
        <p:nvSpPr>
          <p:cNvPr id="55299" name="TextBox 4"/>
          <p:cNvSpPr txBox="1">
            <a:spLocks noChangeArrowheads="1"/>
          </p:cNvSpPr>
          <p:nvPr/>
        </p:nvSpPr>
        <p:spPr bwMode="auto">
          <a:xfrm>
            <a:off x="3657600" y="838200"/>
            <a:ext cx="5614988" cy="762000"/>
          </a:xfrm>
          <a:prstGeom prst="rect">
            <a:avLst/>
          </a:prstGeom>
          <a:noFill/>
          <a:ln w="9525">
            <a:noFill/>
            <a:miter lim="800000"/>
            <a:headEnd/>
            <a:tailEnd/>
          </a:ln>
        </p:spPr>
        <p:txBody>
          <a:bodyPr>
            <a:spAutoFit/>
          </a:bodyPr>
          <a:lstStyle/>
          <a:p>
            <a:r>
              <a:rPr lang="en-US" altLang="fr-FR" sz="1600" b="1" i="0">
                <a:solidFill>
                  <a:schemeClr val="tx1"/>
                </a:solidFill>
                <a:ea typeface="ヒラギノ角ゴ Pro W3"/>
                <a:cs typeface="ヒラギノ角ゴ Pro W3"/>
              </a:rPr>
              <a:t>Sectors</a:t>
            </a:r>
          </a:p>
          <a:p>
            <a:pPr>
              <a:buClr>
                <a:schemeClr val="tx1"/>
              </a:buClr>
              <a:buSzPct val="76000"/>
              <a:buFontTx/>
              <a:buChar char="•"/>
            </a:pPr>
            <a:r>
              <a:rPr lang="en-US" altLang="fr-FR" sz="1400" i="0">
                <a:solidFill>
                  <a:schemeClr val="tx1"/>
                </a:solidFill>
              </a:rPr>
              <a:t> Ladders are glued on carbon fiber sector tubes in 4 steps</a:t>
            </a:r>
          </a:p>
          <a:p>
            <a:pPr>
              <a:buClr>
                <a:schemeClr val="tx1"/>
              </a:buClr>
              <a:buSzPct val="76000"/>
              <a:buFontTx/>
              <a:buChar char="•"/>
            </a:pPr>
            <a:r>
              <a:rPr lang="en-US" altLang="fr-FR" sz="1400" i="0">
                <a:solidFill>
                  <a:schemeClr val="tx1"/>
                </a:solidFill>
              </a:rPr>
              <a:t> Pixel positions on sector are measured and related to tooling balls</a:t>
            </a:r>
          </a:p>
        </p:txBody>
      </p:sp>
      <p:pic>
        <p:nvPicPr>
          <p:cNvPr id="55300" name="Picture 4"/>
          <p:cNvPicPr>
            <a:picLocks noChangeAspect="1"/>
          </p:cNvPicPr>
          <p:nvPr/>
        </p:nvPicPr>
        <p:blipFill>
          <a:blip r:embed="rId2"/>
          <a:srcRect l="101" t="5927" r="1012" b="37239"/>
          <a:stretch>
            <a:fillRect/>
          </a:stretch>
        </p:blipFill>
        <p:spPr bwMode="auto">
          <a:xfrm>
            <a:off x="3657600" y="1638300"/>
            <a:ext cx="5389563" cy="2324100"/>
          </a:xfrm>
          <a:prstGeom prst="rect">
            <a:avLst/>
          </a:prstGeom>
          <a:noFill/>
          <a:ln w="9525">
            <a:noFill/>
            <a:miter lim="800000"/>
            <a:headEnd/>
            <a:tailEnd/>
          </a:ln>
        </p:spPr>
      </p:pic>
      <p:pic>
        <p:nvPicPr>
          <p:cNvPr id="55301" name="Picture 1"/>
          <p:cNvPicPr>
            <a:picLocks noChangeAspect="1"/>
          </p:cNvPicPr>
          <p:nvPr/>
        </p:nvPicPr>
        <p:blipFill>
          <a:blip r:embed="rId3"/>
          <a:srcRect t="26971" b="30553"/>
          <a:stretch>
            <a:fillRect/>
          </a:stretch>
        </p:blipFill>
        <p:spPr bwMode="auto">
          <a:xfrm>
            <a:off x="152400" y="874713"/>
            <a:ext cx="3433763" cy="1944687"/>
          </a:xfrm>
          <a:prstGeom prst="rect">
            <a:avLst/>
          </a:prstGeom>
          <a:noFill/>
          <a:ln w="9525">
            <a:noFill/>
            <a:miter lim="800000"/>
            <a:headEnd/>
            <a:tailEnd/>
          </a:ln>
        </p:spPr>
      </p:pic>
      <p:pic>
        <p:nvPicPr>
          <p:cNvPr id="55302" name="Picture 4" descr="C:\Users\gcontin\Downloads\PXL.TIF"/>
          <p:cNvPicPr>
            <a:picLocks noChangeAspect="1" noChangeArrowheads="1"/>
          </p:cNvPicPr>
          <p:nvPr/>
        </p:nvPicPr>
        <p:blipFill>
          <a:blip r:embed="rId4"/>
          <a:srcRect/>
          <a:stretch>
            <a:fillRect/>
          </a:stretch>
        </p:blipFill>
        <p:spPr bwMode="auto">
          <a:xfrm>
            <a:off x="152400" y="2895600"/>
            <a:ext cx="4267200" cy="2478088"/>
          </a:xfrm>
          <a:prstGeom prst="rect">
            <a:avLst/>
          </a:prstGeom>
          <a:noFill/>
          <a:ln w="9525">
            <a:noFill/>
            <a:miter lim="800000"/>
            <a:headEnd/>
            <a:tailEnd/>
          </a:ln>
        </p:spPr>
      </p:pic>
      <p:sp>
        <p:nvSpPr>
          <p:cNvPr id="55303" name="TextBox 56"/>
          <p:cNvSpPr txBox="1">
            <a:spLocks noChangeArrowheads="1"/>
          </p:cNvSpPr>
          <p:nvPr/>
        </p:nvSpPr>
        <p:spPr bwMode="auto">
          <a:xfrm>
            <a:off x="381000" y="4953000"/>
            <a:ext cx="1219200" cy="293688"/>
          </a:xfrm>
          <a:prstGeom prst="rect">
            <a:avLst/>
          </a:prstGeom>
          <a:solidFill>
            <a:schemeClr val="bg1"/>
          </a:solidFill>
          <a:ln w="9525">
            <a:solidFill>
              <a:schemeClr val="tx1"/>
            </a:solidFill>
            <a:miter lim="800000"/>
            <a:headEnd/>
            <a:tailEnd/>
          </a:ln>
        </p:spPr>
        <p:txBody>
          <a:bodyPr>
            <a:spAutoFit/>
          </a:bodyPr>
          <a:lstStyle/>
          <a:p>
            <a:pPr>
              <a:lnSpc>
                <a:spcPct val="90000"/>
              </a:lnSpc>
              <a:spcBef>
                <a:spcPts val="500"/>
              </a:spcBef>
              <a:buClr>
                <a:schemeClr val="accent2"/>
              </a:buClr>
              <a:buSzPct val="76000"/>
            </a:pPr>
            <a:r>
              <a:rPr lang="en-US" altLang="fr-FR" sz="1400" i="0">
                <a:latin typeface="Gill Sans MT" pitchFamily="34" charset="0"/>
              </a:rPr>
              <a:t>Detector half</a:t>
            </a:r>
          </a:p>
        </p:txBody>
      </p:sp>
      <p:sp>
        <p:nvSpPr>
          <p:cNvPr id="55304" name="TextBox 56"/>
          <p:cNvSpPr txBox="1">
            <a:spLocks noChangeArrowheads="1"/>
          </p:cNvSpPr>
          <p:nvPr/>
        </p:nvSpPr>
        <p:spPr bwMode="auto">
          <a:xfrm>
            <a:off x="1447800" y="2438400"/>
            <a:ext cx="1905000" cy="293688"/>
          </a:xfrm>
          <a:prstGeom prst="rect">
            <a:avLst/>
          </a:prstGeom>
          <a:solidFill>
            <a:schemeClr val="bg1"/>
          </a:solidFill>
          <a:ln w="9525">
            <a:solidFill>
              <a:schemeClr val="tx1"/>
            </a:solidFill>
            <a:miter lim="800000"/>
            <a:headEnd/>
            <a:tailEnd/>
          </a:ln>
        </p:spPr>
        <p:txBody>
          <a:bodyPr>
            <a:spAutoFit/>
          </a:bodyPr>
          <a:lstStyle/>
          <a:p>
            <a:pPr>
              <a:lnSpc>
                <a:spcPct val="90000"/>
              </a:lnSpc>
              <a:spcBef>
                <a:spcPts val="500"/>
              </a:spcBef>
              <a:buClr>
                <a:schemeClr val="accent2"/>
              </a:buClr>
              <a:buSzPct val="76000"/>
            </a:pPr>
            <a:r>
              <a:rPr lang="en-US" altLang="fr-FR" sz="1400" i="0">
                <a:latin typeface="Gill Sans MT" pitchFamily="34" charset="0"/>
              </a:rPr>
              <a:t>Sector assembly fixture</a:t>
            </a:r>
          </a:p>
        </p:txBody>
      </p:sp>
      <p:sp>
        <p:nvSpPr>
          <p:cNvPr id="55305" name="TextBox 56"/>
          <p:cNvSpPr txBox="1">
            <a:spLocks noChangeArrowheads="1"/>
          </p:cNvSpPr>
          <p:nvPr/>
        </p:nvSpPr>
        <p:spPr bwMode="auto">
          <a:xfrm>
            <a:off x="6629400" y="1676400"/>
            <a:ext cx="2382838" cy="293688"/>
          </a:xfrm>
          <a:prstGeom prst="rect">
            <a:avLst/>
          </a:prstGeom>
          <a:solidFill>
            <a:schemeClr val="bg1"/>
          </a:solidFill>
          <a:ln w="9525">
            <a:solidFill>
              <a:schemeClr val="tx1"/>
            </a:solidFill>
            <a:miter lim="800000"/>
            <a:headEnd/>
            <a:tailEnd/>
          </a:ln>
        </p:spPr>
        <p:txBody>
          <a:bodyPr>
            <a:spAutoFit/>
          </a:bodyPr>
          <a:lstStyle/>
          <a:p>
            <a:pPr>
              <a:lnSpc>
                <a:spcPct val="90000"/>
              </a:lnSpc>
              <a:spcBef>
                <a:spcPts val="500"/>
              </a:spcBef>
              <a:buClr>
                <a:schemeClr val="accent2"/>
              </a:buClr>
              <a:buSzPct val="76000"/>
            </a:pPr>
            <a:r>
              <a:rPr lang="en-US" altLang="fr-FR" sz="1400" i="0">
                <a:latin typeface="Gill Sans MT" pitchFamily="34" charset="0"/>
              </a:rPr>
              <a:t>Sector in the metrology setup</a:t>
            </a:r>
          </a:p>
        </p:txBody>
      </p:sp>
      <p:graphicFrame>
        <p:nvGraphicFramePr>
          <p:cNvPr id="24" name="Tableau 23"/>
          <p:cNvGraphicFramePr>
            <a:graphicFrameLocks noGrp="1"/>
          </p:cNvGraphicFramePr>
          <p:nvPr/>
        </p:nvGraphicFramePr>
        <p:xfrm>
          <a:off x="1143000" y="5638800"/>
          <a:ext cx="7035801" cy="930276"/>
        </p:xfrm>
        <a:graphic>
          <a:graphicData uri="http://schemas.openxmlformats.org/drawingml/2006/table">
            <a:tbl>
              <a:tblPr/>
              <a:tblGrid>
                <a:gridCol w="649893"/>
                <a:gridCol w="1941118"/>
                <a:gridCol w="1447918"/>
                <a:gridCol w="1752742"/>
                <a:gridCol w="1244130"/>
              </a:tblGrid>
              <a:tr h="274525">
                <a:tc>
                  <a:txBody>
                    <a:bodyPr/>
                    <a:lstStyle/>
                    <a:p>
                      <a:pPr rtl="0" fontAlgn="b"/>
                      <a:endParaRPr lang="en-US" sz="1300" dirty="0">
                        <a:solidFill>
                          <a:srgbClr val="000000"/>
                        </a:solidFill>
                        <a:effectLst/>
                        <a:latin typeface="+mn-lt"/>
                      </a:endParaRP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cs typeface="+mn-cs"/>
                        </a:rPr>
                        <a:t>ladder yield</a:t>
                      </a: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fontAlgn="b"/>
                      <a:endParaRPr lang="en-US" sz="1300" dirty="0">
                        <a:solidFill>
                          <a:srgbClr val="000000"/>
                        </a:solidFill>
                        <a:effectLst/>
                        <a:latin typeface="+mn-lt"/>
                      </a:endParaRP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fontAlgn="b"/>
                      <a:endParaRPr lang="en-US" sz="1300" dirty="0">
                        <a:solidFill>
                          <a:srgbClr val="000000"/>
                        </a:solidFill>
                        <a:effectLst/>
                        <a:latin typeface="+mn-lt"/>
                      </a:endParaRP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fontAlgn="b"/>
                      <a:endParaRPr lang="en-US" sz="1300" dirty="0">
                        <a:solidFill>
                          <a:srgbClr val="000000"/>
                        </a:solidFill>
                        <a:effectLst/>
                        <a:latin typeface="+mn-lt"/>
                      </a:endParaRP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98251">
                <a:tc>
                  <a:txBody>
                    <a:bodyPr/>
                    <a:lstStyle/>
                    <a:p>
                      <a:pPr rtl="0" fontAlgn="b"/>
                      <a:endParaRPr lang="en-US" sz="1300" i="1" dirty="0">
                        <a:solidFill>
                          <a:srgbClr val="000000"/>
                        </a:solidFill>
                        <a:effectLst/>
                        <a:latin typeface="+mn-lt"/>
                      </a:endParaRP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rtl="0" fontAlgn="b"/>
                      <a:r>
                        <a:rPr lang="en-US" sz="1300" i="1" dirty="0" smtClean="0">
                          <a:solidFill>
                            <a:srgbClr val="000000"/>
                          </a:solidFill>
                          <a:effectLst/>
                          <a:latin typeface="+mn-lt"/>
                        </a:rPr>
                        <a:t>after </a:t>
                      </a:r>
                      <a:r>
                        <a:rPr lang="en-US" sz="1300" i="1" dirty="0">
                          <a:solidFill>
                            <a:srgbClr val="000000"/>
                          </a:solidFill>
                          <a:effectLst/>
                          <a:latin typeface="+mn-lt"/>
                        </a:rPr>
                        <a:t>assembly + bonding</a:t>
                      </a: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rtl="0" fontAlgn="b"/>
                      <a:r>
                        <a:rPr lang="en-US" sz="1300" i="1" dirty="0" smtClean="0">
                          <a:solidFill>
                            <a:srgbClr val="000000"/>
                          </a:solidFill>
                          <a:effectLst/>
                          <a:latin typeface="+mn-lt"/>
                        </a:rPr>
                        <a:t>after </a:t>
                      </a:r>
                      <a:r>
                        <a:rPr lang="en-US" sz="1300" i="1" dirty="0">
                          <a:solidFill>
                            <a:srgbClr val="000000"/>
                          </a:solidFill>
                          <a:effectLst/>
                          <a:latin typeface="+mn-lt"/>
                        </a:rPr>
                        <a:t>encapsulation</a:t>
                      </a: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rtl="0" fontAlgn="b"/>
                      <a:r>
                        <a:rPr lang="en-US" sz="1300" i="1" dirty="0" smtClean="0">
                          <a:solidFill>
                            <a:srgbClr val="000000"/>
                          </a:solidFill>
                          <a:effectLst/>
                          <a:latin typeface="+mn-lt"/>
                        </a:rPr>
                        <a:t>after </a:t>
                      </a:r>
                      <a:r>
                        <a:rPr lang="en-US" sz="1300" i="1" dirty="0">
                          <a:solidFill>
                            <a:srgbClr val="000000"/>
                          </a:solidFill>
                          <a:effectLst/>
                          <a:latin typeface="+mn-lt"/>
                        </a:rPr>
                        <a:t>sector mounting</a:t>
                      </a: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rtl="0" fontAlgn="b"/>
                      <a:r>
                        <a:rPr lang="en-US" sz="1300" i="1" dirty="0" smtClean="0">
                          <a:solidFill>
                            <a:srgbClr val="000000"/>
                          </a:solidFill>
                          <a:effectLst/>
                          <a:latin typeface="+mn-lt"/>
                        </a:rPr>
                        <a:t>after </a:t>
                      </a:r>
                      <a:r>
                        <a:rPr lang="en-US" sz="1300" i="1" dirty="0">
                          <a:solidFill>
                            <a:srgbClr val="000000"/>
                          </a:solidFill>
                          <a:effectLst/>
                          <a:latin typeface="+mn-lt"/>
                        </a:rPr>
                        <a:t>metrology</a:t>
                      </a: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13477">
                <a:tc>
                  <a:txBody>
                    <a:bodyPr/>
                    <a:lstStyle/>
                    <a:p>
                      <a:pPr algn="l" rtl="0" fontAlgn="b"/>
                      <a:r>
                        <a:rPr lang="en-US" sz="1300" dirty="0">
                          <a:solidFill>
                            <a:srgbClr val="000000"/>
                          </a:solidFill>
                          <a:effectLst/>
                          <a:latin typeface="+mn-lt"/>
                        </a:rPr>
                        <a:t>Tested</a:t>
                      </a: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300" dirty="0" smtClean="0">
                          <a:solidFill>
                            <a:srgbClr val="000000"/>
                          </a:solidFill>
                          <a:effectLst/>
                          <a:latin typeface="+mn-lt"/>
                        </a:rPr>
                        <a:t>92</a:t>
                      </a:r>
                      <a:endParaRPr lang="en-US" sz="1300" dirty="0">
                        <a:solidFill>
                          <a:srgbClr val="000000"/>
                        </a:solidFill>
                        <a:effectLst/>
                        <a:latin typeface="+mn-lt"/>
                      </a:endParaRP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300" dirty="0" smtClean="0">
                          <a:solidFill>
                            <a:srgbClr val="000000"/>
                          </a:solidFill>
                          <a:effectLst/>
                          <a:latin typeface="+mn-lt"/>
                        </a:rPr>
                        <a:t>59</a:t>
                      </a:r>
                      <a:endParaRPr lang="en-US" sz="1300" dirty="0">
                        <a:solidFill>
                          <a:srgbClr val="000000"/>
                        </a:solidFill>
                        <a:effectLst/>
                        <a:latin typeface="+mn-lt"/>
                      </a:endParaRP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300">
                          <a:solidFill>
                            <a:srgbClr val="000000"/>
                          </a:solidFill>
                          <a:effectLst/>
                          <a:latin typeface="+mn-lt"/>
                        </a:rPr>
                        <a:t>53</a:t>
                      </a: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300">
                          <a:solidFill>
                            <a:srgbClr val="000000"/>
                          </a:solidFill>
                          <a:effectLst/>
                          <a:latin typeface="+mn-lt"/>
                        </a:rPr>
                        <a:t>48</a:t>
                      </a: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44023">
                <a:tc>
                  <a:txBody>
                    <a:bodyPr/>
                    <a:lstStyle/>
                    <a:p>
                      <a:pPr algn="l" rtl="0" fontAlgn="b"/>
                      <a:r>
                        <a:rPr lang="en-US" sz="1600" b="0" u="sng" dirty="0" smtClean="0">
                          <a:solidFill>
                            <a:srgbClr val="000000"/>
                          </a:solidFill>
                          <a:effectLst/>
                          <a:latin typeface="+mn-lt"/>
                        </a:rPr>
                        <a:t>yield</a:t>
                      </a:r>
                      <a:endParaRPr lang="en-US" sz="1600" b="0" u="sng" dirty="0">
                        <a:solidFill>
                          <a:srgbClr val="000000"/>
                        </a:solidFill>
                        <a:effectLst/>
                        <a:latin typeface="+mn-lt"/>
                      </a:endParaRP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600" b="1" dirty="0" smtClean="0">
                          <a:solidFill>
                            <a:srgbClr val="000000"/>
                          </a:solidFill>
                          <a:effectLst/>
                          <a:latin typeface="+mn-lt"/>
                        </a:rPr>
                        <a:t>0.91</a:t>
                      </a:r>
                      <a:endParaRPr lang="en-US" sz="1600" b="1" dirty="0">
                        <a:solidFill>
                          <a:srgbClr val="000000"/>
                        </a:solidFill>
                        <a:effectLst/>
                        <a:latin typeface="+mn-lt"/>
                      </a:endParaRP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600" b="1" dirty="0" smtClean="0">
                          <a:solidFill>
                            <a:srgbClr val="000000"/>
                          </a:solidFill>
                          <a:effectLst/>
                          <a:latin typeface="+mn-lt"/>
                        </a:rPr>
                        <a:t>0.92</a:t>
                      </a:r>
                      <a:endParaRPr lang="en-US" sz="1600" b="1" dirty="0">
                        <a:solidFill>
                          <a:srgbClr val="000000"/>
                        </a:solidFill>
                        <a:effectLst/>
                        <a:latin typeface="+mn-lt"/>
                      </a:endParaRP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600" b="1" dirty="0">
                          <a:solidFill>
                            <a:srgbClr val="000000"/>
                          </a:solidFill>
                          <a:effectLst/>
                          <a:latin typeface="+mn-lt"/>
                        </a:rPr>
                        <a:t>0.91</a:t>
                      </a: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600" b="1" dirty="0">
                          <a:solidFill>
                            <a:srgbClr val="000000"/>
                          </a:solidFill>
                          <a:effectLst/>
                          <a:latin typeface="+mn-lt"/>
                        </a:rPr>
                        <a:t>1.00</a:t>
                      </a:r>
                    </a:p>
                  </a:txBody>
                  <a:tcPr marL="20500" marR="2050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sp>
        <p:nvSpPr>
          <p:cNvPr id="55338" name="Text Box 24"/>
          <p:cNvSpPr txBox="1">
            <a:spLocks noChangeArrowheads="1"/>
          </p:cNvSpPr>
          <p:nvPr/>
        </p:nvSpPr>
        <p:spPr bwMode="auto">
          <a:xfrm>
            <a:off x="5410200" y="5105400"/>
            <a:ext cx="3352800" cy="358775"/>
          </a:xfrm>
          <a:prstGeom prst="rect">
            <a:avLst/>
          </a:prstGeom>
          <a:solidFill>
            <a:schemeClr val="bg1"/>
          </a:solidFill>
          <a:ln w="19050">
            <a:solidFill>
              <a:srgbClr val="0000FF"/>
            </a:solidFill>
            <a:miter lim="800000"/>
            <a:headEnd/>
            <a:tailEnd/>
          </a:ln>
        </p:spPr>
        <p:txBody>
          <a:bodyPr lIns="45720" rIns="45720">
            <a:spAutoFit/>
          </a:bodyPr>
          <a:lstStyle/>
          <a:p>
            <a:pPr marL="342900" indent="-342900">
              <a:lnSpc>
                <a:spcPct val="90000"/>
              </a:lnSpc>
              <a:spcBef>
                <a:spcPts val="500"/>
              </a:spcBef>
              <a:buClr>
                <a:srgbClr val="FF9900"/>
              </a:buClr>
              <a:buSzPct val="76000"/>
              <a:buFont typeface="Wingdings 3" pitchFamily="18" charset="2"/>
              <a:buChar char="}"/>
            </a:pPr>
            <a:r>
              <a:rPr lang="en-US" altLang="fr-FR" i="0">
                <a:solidFill>
                  <a:srgbClr val="FF9900"/>
                </a:solidFill>
                <a:latin typeface="Gill Sans MT" pitchFamily="34" charset="0"/>
                <a:ea typeface="ヒラギノ角ゴ Pro W3"/>
                <a:cs typeface="ヒラギノ角ゴ Pro W3"/>
              </a:rPr>
              <a:t>Initially lower yield (debugging)</a:t>
            </a:r>
          </a:p>
        </p:txBody>
      </p:sp>
      <p:sp>
        <p:nvSpPr>
          <p:cNvPr id="55339" name="TextBox 4"/>
          <p:cNvSpPr txBox="1">
            <a:spLocks noChangeArrowheads="1"/>
          </p:cNvSpPr>
          <p:nvPr/>
        </p:nvSpPr>
        <p:spPr bwMode="auto">
          <a:xfrm>
            <a:off x="4572000" y="4038600"/>
            <a:ext cx="4572000" cy="974725"/>
          </a:xfrm>
          <a:prstGeom prst="rect">
            <a:avLst/>
          </a:prstGeom>
          <a:noFill/>
          <a:ln w="9525">
            <a:noFill/>
            <a:miter lim="800000"/>
            <a:headEnd/>
            <a:tailEnd/>
          </a:ln>
        </p:spPr>
        <p:txBody>
          <a:bodyPr>
            <a:spAutoFit/>
          </a:bodyPr>
          <a:lstStyle/>
          <a:p>
            <a:r>
              <a:rPr lang="en-US" altLang="fr-FR" sz="1600" b="1" i="0">
                <a:solidFill>
                  <a:schemeClr val="tx1"/>
                </a:solidFill>
                <a:ea typeface="ヒラギノ角ゴ Pro W3"/>
                <a:cs typeface="ヒラギノ角ゴ Pro W3"/>
              </a:rPr>
              <a:t>Detector half</a:t>
            </a:r>
          </a:p>
          <a:p>
            <a:pPr>
              <a:buClr>
                <a:schemeClr val="tx1"/>
              </a:buClr>
              <a:buSzPct val="76000"/>
              <a:buFontTx/>
              <a:buChar char="•"/>
            </a:pPr>
            <a:r>
              <a:rPr lang="en-US" altLang="fr-FR" sz="1400" i="0">
                <a:solidFill>
                  <a:schemeClr val="tx1"/>
                </a:solidFill>
              </a:rPr>
              <a:t> Sectors mounted in dovetail slots on detector half</a:t>
            </a:r>
          </a:p>
          <a:p>
            <a:pPr>
              <a:buClr>
                <a:schemeClr val="tx1"/>
              </a:buClr>
              <a:buSzPct val="76000"/>
              <a:buFontTx/>
              <a:buChar char="•"/>
            </a:pPr>
            <a:r>
              <a:rPr lang="en-US" altLang="fr-FR" sz="1400" i="0">
                <a:solidFill>
                  <a:schemeClr val="tx1"/>
                </a:solidFill>
              </a:rPr>
              <a:t> Metrology to relate sector tooling balls to each other and to kinematic mounts</a:t>
            </a:r>
            <a:endParaRPr lang="en-US" altLang="fr-FR" sz="1400" i="0">
              <a:solidFill>
                <a:schemeClr val="tx1"/>
              </a:solidFill>
              <a:sym typeface="Wingdings" pitchFamily="2" charset="2"/>
            </a:endParaRPr>
          </a:p>
        </p:txBody>
      </p:sp>
      <p:sp>
        <p:nvSpPr>
          <p:cNvPr id="55340" name="Line 48"/>
          <p:cNvSpPr>
            <a:spLocks noChangeShapeType="1"/>
          </p:cNvSpPr>
          <p:nvPr/>
        </p:nvSpPr>
        <p:spPr bwMode="auto">
          <a:xfrm>
            <a:off x="3657600" y="2857500"/>
            <a:ext cx="762000" cy="0"/>
          </a:xfrm>
          <a:prstGeom prst="line">
            <a:avLst/>
          </a:prstGeom>
          <a:noFill/>
          <a:ln w="76200">
            <a:solidFill>
              <a:schemeClr val="bg1"/>
            </a:solidFill>
            <a:round/>
            <a:headEnd/>
            <a:tailEnd/>
          </a:ln>
        </p:spPr>
        <p:txBody>
          <a:bodyPr/>
          <a:lstStyle/>
          <a:p>
            <a:endParaRPr lang="en-US"/>
          </a:p>
        </p:txBody>
      </p:sp>
      <p:sp>
        <p:nvSpPr>
          <p:cNvPr id="55341" name="Line 49"/>
          <p:cNvSpPr>
            <a:spLocks noChangeShapeType="1"/>
          </p:cNvSpPr>
          <p:nvPr/>
        </p:nvSpPr>
        <p:spPr bwMode="auto">
          <a:xfrm flipV="1">
            <a:off x="4419600" y="2819400"/>
            <a:ext cx="0" cy="2590800"/>
          </a:xfrm>
          <a:prstGeom prst="line">
            <a:avLst/>
          </a:prstGeom>
          <a:noFill/>
          <a:ln w="76200">
            <a:solidFill>
              <a:schemeClr val="bg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Content Placeholder 3"/>
          <p:cNvPicPr>
            <a:picLocks noGrp="1" noChangeAspect="1"/>
          </p:cNvPicPr>
          <p:nvPr>
            <p:ph idx="4294967295"/>
          </p:nvPr>
        </p:nvPicPr>
        <p:blipFill>
          <a:blip r:embed="rId3"/>
          <a:srcRect l="30835" t="17369" b="7442"/>
          <a:stretch>
            <a:fillRect/>
          </a:stretch>
        </p:blipFill>
        <p:spPr>
          <a:xfrm>
            <a:off x="609600" y="2362200"/>
            <a:ext cx="1447800" cy="1181100"/>
          </a:xfrm>
        </p:spPr>
      </p:pic>
      <p:pic>
        <p:nvPicPr>
          <p:cNvPr id="56322" name="Picture 4"/>
          <p:cNvPicPr>
            <a:picLocks noChangeAspect="1"/>
          </p:cNvPicPr>
          <p:nvPr/>
        </p:nvPicPr>
        <p:blipFill>
          <a:blip r:embed="rId4"/>
          <a:srcRect/>
          <a:stretch>
            <a:fillRect/>
          </a:stretch>
        </p:blipFill>
        <p:spPr bwMode="auto">
          <a:xfrm>
            <a:off x="2209800" y="2362200"/>
            <a:ext cx="1239838" cy="1333500"/>
          </a:xfrm>
          <a:prstGeom prst="rect">
            <a:avLst/>
          </a:prstGeom>
          <a:noFill/>
          <a:ln w="9525">
            <a:noFill/>
            <a:miter lim="800000"/>
            <a:headEnd/>
            <a:tailEnd/>
          </a:ln>
        </p:spPr>
      </p:pic>
      <p:pic>
        <p:nvPicPr>
          <p:cNvPr id="56323" name="Picture 6"/>
          <p:cNvPicPr>
            <a:picLocks noChangeAspect="1"/>
          </p:cNvPicPr>
          <p:nvPr/>
        </p:nvPicPr>
        <p:blipFill>
          <a:blip r:embed="rId5"/>
          <a:srcRect/>
          <a:stretch>
            <a:fillRect/>
          </a:stretch>
        </p:blipFill>
        <p:spPr bwMode="auto">
          <a:xfrm>
            <a:off x="3657600" y="2362200"/>
            <a:ext cx="1752600" cy="1354138"/>
          </a:xfrm>
          <a:prstGeom prst="rect">
            <a:avLst/>
          </a:prstGeom>
          <a:noFill/>
          <a:ln w="9525">
            <a:noFill/>
            <a:miter lim="800000"/>
            <a:headEnd/>
            <a:tailEnd/>
          </a:ln>
        </p:spPr>
      </p:pic>
      <p:sp>
        <p:nvSpPr>
          <p:cNvPr id="13" name="Rectangle 12"/>
          <p:cNvSpPr>
            <a:spLocks noChangeAspect="1"/>
          </p:cNvSpPr>
          <p:nvPr/>
        </p:nvSpPr>
        <p:spPr bwMode="auto">
          <a:xfrm>
            <a:off x="819150" y="2514600"/>
            <a:ext cx="798513" cy="914400"/>
          </a:xfrm>
          <a:prstGeom prst="rect">
            <a:avLst/>
          </a:prstGeom>
          <a:noFill/>
          <a:ln w="25400" algn="ctr">
            <a:solidFill>
              <a:schemeClr val="tx1"/>
            </a:solidFill>
            <a:prstDash val="dash"/>
            <a:miter lim="800000"/>
            <a:headEnd/>
            <a:tailEnd/>
          </a:ln>
          <a:extLst/>
        </p:spPr>
        <p:txBody>
          <a:bodyPr anchor="ctr"/>
          <a:lstStyle/>
          <a:p>
            <a:pPr algn="ctr" fontAlgn="auto">
              <a:spcBef>
                <a:spcPts val="0"/>
              </a:spcBef>
              <a:spcAft>
                <a:spcPts val="0"/>
              </a:spcAft>
              <a:defRPr/>
            </a:pPr>
            <a:endParaRPr lang="it-IT" i="0">
              <a:solidFill>
                <a:schemeClr val="lt1"/>
              </a:solidFill>
              <a:latin typeface="+mn-lt"/>
              <a:cs typeface="+mn-cs"/>
            </a:endParaRPr>
          </a:p>
        </p:txBody>
      </p:sp>
      <p:sp>
        <p:nvSpPr>
          <p:cNvPr id="56325" name="Title 1"/>
          <p:cNvSpPr>
            <a:spLocks noGrp="1"/>
          </p:cNvSpPr>
          <p:nvPr>
            <p:ph type="title" idx="4294967295"/>
          </p:nvPr>
        </p:nvSpPr>
        <p:spPr/>
        <p:txBody>
          <a:bodyPr/>
          <a:lstStyle/>
          <a:p>
            <a:pPr eaLnBrk="1" hangingPunct="1"/>
            <a:r>
              <a:rPr lang="en-US" altLang="fr-FR" smtClean="0"/>
              <a:t>Engineering run 2013</a:t>
            </a:r>
          </a:p>
        </p:txBody>
      </p:sp>
      <p:pic>
        <p:nvPicPr>
          <p:cNvPr id="56326" name="Picture 2" descr="C:\Users\gcontin\Documents\HFT\Conferences\My_Conferences\Vertex2013\2013-08-22 inner layer view1.png"/>
          <p:cNvPicPr>
            <a:picLocks noChangeAspect="1" noChangeArrowheads="1"/>
          </p:cNvPicPr>
          <p:nvPr/>
        </p:nvPicPr>
        <p:blipFill>
          <a:blip r:embed="rId6"/>
          <a:srcRect/>
          <a:stretch>
            <a:fillRect/>
          </a:stretch>
        </p:blipFill>
        <p:spPr bwMode="auto">
          <a:xfrm>
            <a:off x="5638800" y="4475163"/>
            <a:ext cx="1905000" cy="1392237"/>
          </a:xfrm>
          <a:prstGeom prst="rect">
            <a:avLst/>
          </a:prstGeom>
          <a:noFill/>
          <a:ln w="9525">
            <a:noFill/>
            <a:miter lim="800000"/>
            <a:headEnd/>
            <a:tailEnd/>
          </a:ln>
        </p:spPr>
      </p:pic>
      <p:sp>
        <p:nvSpPr>
          <p:cNvPr id="56327" name="Shape 46"/>
          <p:cNvSpPr txBox="1">
            <a:spLocks noChangeArrowheads="1"/>
          </p:cNvSpPr>
          <p:nvPr/>
        </p:nvSpPr>
        <p:spPr bwMode="auto">
          <a:xfrm>
            <a:off x="685800" y="3733800"/>
            <a:ext cx="1295400" cy="304800"/>
          </a:xfrm>
          <a:prstGeom prst="rect">
            <a:avLst/>
          </a:prstGeom>
          <a:noFill/>
          <a:ln w="9525">
            <a:noFill/>
            <a:miter lim="800000"/>
            <a:headEnd/>
            <a:tailEnd/>
          </a:ln>
        </p:spPr>
        <p:txBody>
          <a:bodyPr lIns="91425" tIns="91425" rIns="91425" bIns="91425"/>
          <a:lstStyle/>
          <a:p>
            <a:r>
              <a:rPr lang="en-US" altLang="fr-FR" sz="1200" i="0">
                <a:solidFill>
                  <a:schemeClr val="tx1"/>
                </a:solidFill>
                <a:latin typeface="Gill Sans MT" pitchFamily="34" charset="0"/>
              </a:rPr>
              <a:t>Sensor IR picture</a:t>
            </a:r>
            <a:endParaRPr lang="fr-FR" altLang="fr-FR" sz="1200" i="0">
              <a:solidFill>
                <a:schemeClr val="tx1"/>
              </a:solidFill>
              <a:latin typeface="Gill Sans MT" pitchFamily="34" charset="0"/>
            </a:endParaRPr>
          </a:p>
        </p:txBody>
      </p:sp>
      <p:sp>
        <p:nvSpPr>
          <p:cNvPr id="56328" name="Shape 46"/>
          <p:cNvSpPr txBox="1">
            <a:spLocks noChangeArrowheads="1"/>
          </p:cNvSpPr>
          <p:nvPr/>
        </p:nvSpPr>
        <p:spPr bwMode="auto">
          <a:xfrm>
            <a:off x="2362200" y="3733800"/>
            <a:ext cx="3048000" cy="315913"/>
          </a:xfrm>
          <a:prstGeom prst="rect">
            <a:avLst/>
          </a:prstGeom>
          <a:noFill/>
          <a:ln w="9525">
            <a:noFill/>
            <a:miter lim="800000"/>
            <a:headEnd/>
            <a:tailEnd/>
          </a:ln>
        </p:spPr>
        <p:txBody>
          <a:bodyPr lIns="91425" tIns="91425" rIns="91425" bIns="91425"/>
          <a:lstStyle/>
          <a:p>
            <a:r>
              <a:rPr lang="en-US" altLang="fr-FR" sz="1200" i="0">
                <a:solidFill>
                  <a:schemeClr val="tx1"/>
                </a:solidFill>
                <a:latin typeface="Gill Sans MT" pitchFamily="34" charset="0"/>
              </a:rPr>
              <a:t>Flawed ladder dissection: searching for shorts</a:t>
            </a:r>
            <a:endParaRPr lang="fr-FR" altLang="fr-FR" sz="1200" i="0">
              <a:solidFill>
                <a:schemeClr val="tx1"/>
              </a:solidFill>
              <a:latin typeface="Gill Sans MT" pitchFamily="34" charset="0"/>
            </a:endParaRPr>
          </a:p>
        </p:txBody>
      </p:sp>
      <p:sp>
        <p:nvSpPr>
          <p:cNvPr id="56329" name="Shape 46"/>
          <p:cNvSpPr txBox="1">
            <a:spLocks noChangeArrowheads="1"/>
          </p:cNvSpPr>
          <p:nvPr/>
        </p:nvSpPr>
        <p:spPr bwMode="auto">
          <a:xfrm>
            <a:off x="7620000" y="5486400"/>
            <a:ext cx="1336675" cy="315913"/>
          </a:xfrm>
          <a:prstGeom prst="rect">
            <a:avLst/>
          </a:prstGeom>
          <a:noFill/>
          <a:ln w="9525">
            <a:noFill/>
            <a:miter lim="800000"/>
            <a:headEnd/>
            <a:tailEnd/>
          </a:ln>
        </p:spPr>
        <p:txBody>
          <a:bodyPr lIns="91425" tIns="91425" rIns="91425" bIns="91425"/>
          <a:lstStyle/>
          <a:p>
            <a:r>
              <a:rPr lang="en-US" altLang="fr-FR" sz="1200" i="0">
                <a:solidFill>
                  <a:schemeClr val="tx1"/>
                </a:solidFill>
                <a:latin typeface="Gill Sans MT" pitchFamily="34" charset="0"/>
              </a:rPr>
              <a:t>Inner layer design</a:t>
            </a:r>
            <a:endParaRPr lang="fr-FR" altLang="fr-FR" sz="1200" i="0">
              <a:solidFill>
                <a:schemeClr val="tx1"/>
              </a:solidFill>
              <a:latin typeface="Gill Sans MT" pitchFamily="34" charset="0"/>
            </a:endParaRPr>
          </a:p>
        </p:txBody>
      </p:sp>
      <p:sp>
        <p:nvSpPr>
          <p:cNvPr id="2" name="Oval 1"/>
          <p:cNvSpPr/>
          <p:nvPr/>
        </p:nvSpPr>
        <p:spPr>
          <a:xfrm>
            <a:off x="6477000" y="4800600"/>
            <a:ext cx="366713" cy="373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i="0"/>
          </a:p>
        </p:txBody>
      </p:sp>
      <p:sp>
        <p:nvSpPr>
          <p:cNvPr id="56331" name="Content Placeholder 3"/>
          <p:cNvSpPr>
            <a:spLocks/>
          </p:cNvSpPr>
          <p:nvPr/>
        </p:nvSpPr>
        <p:spPr bwMode="auto">
          <a:xfrm>
            <a:off x="304800" y="1143000"/>
            <a:ext cx="4267200" cy="609600"/>
          </a:xfrm>
          <a:prstGeom prst="rect">
            <a:avLst/>
          </a:prstGeom>
          <a:noFill/>
          <a:ln w="9525">
            <a:noFill/>
            <a:miter lim="800000"/>
            <a:headEnd/>
            <a:tailEnd/>
          </a:ln>
        </p:spPr>
        <p:txBody>
          <a:bodyPr/>
          <a:lstStyle/>
          <a:p>
            <a:pPr marL="273050" indent="-273050">
              <a:spcBef>
                <a:spcPct val="20000"/>
              </a:spcBef>
              <a:buClr>
                <a:schemeClr val="tx1"/>
              </a:buClr>
              <a:buSzPct val="75000"/>
              <a:buFont typeface="Wingdings" pitchFamily="2" charset="2"/>
              <a:buChar char="l"/>
            </a:pPr>
            <a:r>
              <a:rPr lang="en-US" altLang="fr-FR" sz="1600" i="0">
                <a:solidFill>
                  <a:schemeClr val="tx1"/>
                </a:solidFill>
              </a:rPr>
              <a:t>PXL Engineering Run assembly crucial to deal with a number of unexpected issues</a:t>
            </a:r>
          </a:p>
        </p:txBody>
      </p:sp>
      <p:pic>
        <p:nvPicPr>
          <p:cNvPr id="56332" name="Picture 4"/>
          <p:cNvPicPr>
            <a:picLocks noChangeAspect="1"/>
          </p:cNvPicPr>
          <p:nvPr/>
        </p:nvPicPr>
        <p:blipFill>
          <a:blip r:embed="rId7"/>
          <a:srcRect/>
          <a:stretch>
            <a:fillRect/>
          </a:stretch>
        </p:blipFill>
        <p:spPr bwMode="auto">
          <a:xfrm>
            <a:off x="4953000" y="304800"/>
            <a:ext cx="1676400" cy="1600200"/>
          </a:xfrm>
          <a:prstGeom prst="rect">
            <a:avLst/>
          </a:prstGeom>
          <a:noFill/>
          <a:ln w="9525">
            <a:noFill/>
            <a:miter lim="800000"/>
            <a:headEnd/>
            <a:tailEnd/>
          </a:ln>
        </p:spPr>
      </p:pic>
      <p:sp>
        <p:nvSpPr>
          <p:cNvPr id="56333" name="Text Box 24"/>
          <p:cNvSpPr txBox="1">
            <a:spLocks noChangeArrowheads="1"/>
          </p:cNvSpPr>
          <p:nvPr/>
        </p:nvSpPr>
        <p:spPr bwMode="auto">
          <a:xfrm>
            <a:off x="609600" y="6172200"/>
            <a:ext cx="7086600" cy="531813"/>
          </a:xfrm>
          <a:prstGeom prst="rect">
            <a:avLst/>
          </a:prstGeom>
          <a:solidFill>
            <a:schemeClr val="bg1"/>
          </a:solidFill>
          <a:ln w="19050">
            <a:solidFill>
              <a:srgbClr val="0000FF"/>
            </a:solidFill>
            <a:miter lim="800000"/>
            <a:headEnd/>
            <a:tailEnd/>
          </a:ln>
        </p:spPr>
        <p:txBody>
          <a:bodyPr lIns="45720" rIns="45720">
            <a:spAutoFit/>
          </a:bodyPr>
          <a:lstStyle/>
          <a:p>
            <a:pPr marL="228600" indent="-228600">
              <a:lnSpc>
                <a:spcPct val="90000"/>
              </a:lnSpc>
              <a:spcBef>
                <a:spcPts val="500"/>
              </a:spcBef>
              <a:buClr>
                <a:schemeClr val="accent2"/>
              </a:buClr>
              <a:buSzPct val="76000"/>
              <a:buFont typeface="Wingdings 3" pitchFamily="18" charset="2"/>
              <a:buChar char=""/>
            </a:pPr>
            <a:r>
              <a:rPr lang="en-US" altLang="fr-FR" sz="1400" i="0">
                <a:solidFill>
                  <a:srgbClr val="009900"/>
                </a:solidFill>
                <a:latin typeface="Gill Sans MT" pitchFamily="34" charset="0"/>
                <a:ea typeface="ヒラギノ角ゴ Pro W3"/>
                <a:cs typeface="ヒラギノ角ゴ Pro W3"/>
              </a:rPr>
              <a:t>After the engineering run added functionality to the MTB:</a:t>
            </a:r>
          </a:p>
          <a:p>
            <a:pPr marL="571500" lvl="1" indent="-228600">
              <a:lnSpc>
                <a:spcPct val="90000"/>
              </a:lnSpc>
              <a:spcBef>
                <a:spcPts val="500"/>
              </a:spcBef>
              <a:buClr>
                <a:schemeClr val="accent2"/>
              </a:buClr>
              <a:buSzPct val="76000"/>
              <a:buFont typeface="Wingdings 3" pitchFamily="18" charset="2"/>
              <a:buChar char=""/>
            </a:pPr>
            <a:r>
              <a:rPr lang="en-US" altLang="fr-FR" sz="1200" i="0">
                <a:solidFill>
                  <a:schemeClr val="tx1"/>
                </a:solidFill>
                <a:latin typeface="Gill Sans MT" pitchFamily="34" charset="0"/>
                <a:ea typeface="ヒラギノ角ゴ Pro W3"/>
                <a:cs typeface="ヒラギノ角ゴ Pro W3"/>
              </a:rPr>
              <a:t>remote setting of LU threshold  and ladder power supply voltage + </a:t>
            </a:r>
            <a:r>
              <a:rPr lang="fr-FR" altLang="fr-FR" sz="1200" i="0">
                <a:solidFill>
                  <a:schemeClr val="tx1"/>
                </a:solidFill>
                <a:latin typeface="Gill Sans MT" pitchFamily="34" charset="0"/>
                <a:ea typeface="ヒラギノ角ゴ Pro W3"/>
                <a:cs typeface="ヒラギノ角ゴ Pro W3"/>
              </a:rPr>
              <a:t>c</a:t>
            </a:r>
            <a:r>
              <a:rPr lang="en-US" altLang="fr-FR" sz="1200" i="0">
                <a:solidFill>
                  <a:schemeClr val="tx1"/>
                </a:solidFill>
                <a:latin typeface="Gill Sans MT" pitchFamily="34" charset="0"/>
                <a:ea typeface="ヒラギノ角ゴ Pro W3"/>
                <a:cs typeface="ヒラギノ角ゴ Pro W3"/>
              </a:rPr>
              <a:t>urrent and voltage monitoring</a:t>
            </a:r>
          </a:p>
        </p:txBody>
      </p:sp>
      <p:sp>
        <p:nvSpPr>
          <p:cNvPr id="56334" name="Text Box 24"/>
          <p:cNvSpPr txBox="1">
            <a:spLocks noChangeArrowheads="1"/>
          </p:cNvSpPr>
          <p:nvPr/>
        </p:nvSpPr>
        <p:spPr bwMode="auto">
          <a:xfrm>
            <a:off x="5715000" y="2362200"/>
            <a:ext cx="3276600" cy="1774825"/>
          </a:xfrm>
          <a:prstGeom prst="rect">
            <a:avLst/>
          </a:prstGeom>
          <a:solidFill>
            <a:schemeClr val="bg1"/>
          </a:solidFill>
          <a:ln w="19050">
            <a:solidFill>
              <a:srgbClr val="0000FF"/>
            </a:solidFill>
            <a:miter lim="800000"/>
            <a:headEnd/>
            <a:tailEnd/>
          </a:ln>
        </p:spPr>
        <p:txBody>
          <a:bodyPr lIns="45720" rIns="45720">
            <a:spAutoFit/>
          </a:bodyPr>
          <a:lstStyle/>
          <a:p>
            <a:pPr marL="342900" indent="-228600">
              <a:lnSpc>
                <a:spcPct val="90000"/>
              </a:lnSpc>
              <a:spcBef>
                <a:spcPts val="500"/>
              </a:spcBef>
              <a:buClr>
                <a:srgbClr val="FF0000"/>
              </a:buClr>
              <a:buSzPct val="76000"/>
              <a:buFont typeface="Wingdings 3" pitchFamily="18" charset="2"/>
              <a:buChar char="}"/>
            </a:pPr>
            <a:r>
              <a:rPr lang="en-US" altLang="fr-FR" sz="1400" i="0">
                <a:solidFill>
                  <a:srgbClr val="FF0000"/>
                </a:solidFill>
                <a:latin typeface="Gill Sans MT" pitchFamily="34" charset="0"/>
                <a:ea typeface="ヒラギノ角ゴ Pro W3"/>
                <a:cs typeface="ヒラギノ角ゴ Pro W3"/>
              </a:rPr>
              <a:t>Shorts between power and gnd, or LVDS outputs</a:t>
            </a:r>
          </a:p>
          <a:p>
            <a:pPr marL="342900" indent="-228600">
              <a:lnSpc>
                <a:spcPct val="90000"/>
              </a:lnSpc>
              <a:spcBef>
                <a:spcPts val="500"/>
              </a:spcBef>
              <a:buClr>
                <a:schemeClr val="accent2"/>
              </a:buClr>
              <a:buSzPct val="76000"/>
              <a:buFont typeface="Wingdings 3" pitchFamily="18" charset="2"/>
              <a:buChar char="}"/>
            </a:pPr>
            <a:r>
              <a:rPr lang="en-US" altLang="fr-FR" sz="1400" i="0">
                <a:solidFill>
                  <a:srgbClr val="009900"/>
                </a:solidFill>
                <a:latin typeface="Gill Sans MT" pitchFamily="34" charset="0"/>
                <a:ea typeface="ヒラギノ角ゴ Pro W3"/>
                <a:cs typeface="ヒラギノ角ゴ Pro W3"/>
              </a:rPr>
              <a:t>Adhesive layer extended in both dimensions to increase the portion coming out from underneath the sensors</a:t>
            </a:r>
          </a:p>
          <a:p>
            <a:pPr marL="342900" indent="-228600">
              <a:lnSpc>
                <a:spcPct val="90000"/>
              </a:lnSpc>
              <a:spcBef>
                <a:spcPts val="500"/>
              </a:spcBef>
              <a:buClr>
                <a:schemeClr val="accent2"/>
              </a:buClr>
              <a:buSzPct val="76000"/>
              <a:buFont typeface="Wingdings 3" pitchFamily="18" charset="2"/>
              <a:buChar char="}"/>
            </a:pPr>
            <a:r>
              <a:rPr lang="en-US" altLang="fr-FR" sz="1400" i="0">
                <a:solidFill>
                  <a:srgbClr val="009900"/>
                </a:solidFill>
                <a:latin typeface="Gill Sans MT" pitchFamily="34" charset="0"/>
                <a:ea typeface="ヒラギノ角ゴ Pro W3"/>
                <a:cs typeface="ヒラギノ角ゴ Pro W3"/>
              </a:rPr>
              <a:t>Insulating solder mask added to low mass cables</a:t>
            </a:r>
          </a:p>
        </p:txBody>
      </p:sp>
      <p:sp>
        <p:nvSpPr>
          <p:cNvPr id="56335" name="Text Box 24"/>
          <p:cNvSpPr txBox="1">
            <a:spLocks noChangeArrowheads="1"/>
          </p:cNvSpPr>
          <p:nvPr/>
        </p:nvSpPr>
        <p:spPr bwMode="auto">
          <a:xfrm>
            <a:off x="609600" y="4495800"/>
            <a:ext cx="4495800" cy="1198563"/>
          </a:xfrm>
          <a:prstGeom prst="rect">
            <a:avLst/>
          </a:prstGeom>
          <a:solidFill>
            <a:schemeClr val="bg1"/>
          </a:solidFill>
          <a:ln w="19050">
            <a:solidFill>
              <a:srgbClr val="0000FF"/>
            </a:solidFill>
            <a:miter lim="800000"/>
            <a:headEnd/>
            <a:tailEnd/>
          </a:ln>
        </p:spPr>
        <p:txBody>
          <a:bodyPr lIns="45720" rIns="45720">
            <a:spAutoFit/>
          </a:bodyPr>
          <a:lstStyle/>
          <a:p>
            <a:pPr marL="342900" indent="-228600">
              <a:lnSpc>
                <a:spcPct val="90000"/>
              </a:lnSpc>
              <a:spcBef>
                <a:spcPts val="500"/>
              </a:spcBef>
              <a:buClr>
                <a:srgbClr val="FF0000"/>
              </a:buClr>
              <a:buSzPct val="76000"/>
              <a:buFont typeface="Wingdings 3" pitchFamily="18" charset="2"/>
              <a:buChar char="}"/>
            </a:pPr>
            <a:r>
              <a:rPr lang="en-US" altLang="fr-FR" sz="1400" i="0">
                <a:solidFill>
                  <a:srgbClr val="FF0000"/>
                </a:solidFill>
                <a:latin typeface="Gill Sans MT" pitchFamily="34" charset="0"/>
                <a:ea typeface="ヒラギノ角ゴ Pro W3"/>
                <a:cs typeface="ヒラギノ角ゴ Pro W3"/>
              </a:rPr>
              <a:t>Mechanical interference in the driver boards on the existing design. </a:t>
            </a:r>
          </a:p>
          <a:p>
            <a:pPr marL="342900" indent="-228600">
              <a:lnSpc>
                <a:spcPct val="90000"/>
              </a:lnSpc>
              <a:spcBef>
                <a:spcPts val="500"/>
              </a:spcBef>
              <a:buClr>
                <a:srgbClr val="009900"/>
              </a:buClr>
              <a:buSzPct val="76000"/>
              <a:buFont typeface="Wingdings 3" pitchFamily="18" charset="2"/>
              <a:buChar char="}"/>
            </a:pPr>
            <a:r>
              <a:rPr lang="en-US" altLang="fr-FR" sz="1400" i="0">
                <a:solidFill>
                  <a:srgbClr val="009900"/>
                </a:solidFill>
                <a:latin typeface="Gill Sans MT" pitchFamily="34" charset="0"/>
                <a:ea typeface="ヒラギノ角ゴ Pro W3"/>
                <a:cs typeface="ヒラギノ角ゴ Pro W3"/>
              </a:rPr>
              <a:t>The sector tube and inner ladder driver board have been redesigned to give a reasonable clearance fit</a:t>
            </a:r>
          </a:p>
          <a:p>
            <a:pPr marL="342900" indent="-228600">
              <a:lnSpc>
                <a:spcPct val="90000"/>
              </a:lnSpc>
              <a:spcBef>
                <a:spcPts val="500"/>
              </a:spcBef>
              <a:buClr>
                <a:srgbClr val="009900"/>
              </a:buClr>
              <a:buSzPct val="76000"/>
              <a:buFont typeface="Wingdings 3" pitchFamily="18" charset="2"/>
              <a:buChar char="}"/>
            </a:pPr>
            <a:r>
              <a:rPr lang="en-US" altLang="fr-FR" sz="1400" i="0">
                <a:solidFill>
                  <a:srgbClr val="009900"/>
                </a:solidFill>
                <a:latin typeface="Gill Sans MT" pitchFamily="34" charset="0"/>
                <a:ea typeface="ヒラギノ角ゴ Pro W3"/>
                <a:cs typeface="ヒラギノ角ゴ Pro W3"/>
              </a:rPr>
              <a:t>Inner layer design modification:  ~ 2.8 cm inner radius</a:t>
            </a:r>
          </a:p>
        </p:txBody>
      </p:sp>
      <p:sp>
        <p:nvSpPr>
          <p:cNvPr id="56336" name="Rectangle 7"/>
          <p:cNvSpPr>
            <a:spLocks noChangeArrowheads="1"/>
          </p:cNvSpPr>
          <p:nvPr/>
        </p:nvSpPr>
        <p:spPr bwMode="auto">
          <a:xfrm>
            <a:off x="6629400" y="1295400"/>
            <a:ext cx="1219200" cy="457200"/>
          </a:xfrm>
          <a:prstGeom prst="rect">
            <a:avLst/>
          </a:prstGeom>
          <a:noFill/>
          <a:ln w="9525">
            <a:noFill/>
            <a:miter lim="800000"/>
            <a:headEnd/>
            <a:tailEnd/>
          </a:ln>
        </p:spPr>
        <p:txBody>
          <a:bodyPr lIns="90000" tIns="46800" rIns="90000" bIns="46800">
            <a:spAutoFit/>
          </a:bodyPr>
          <a:lstStyle/>
          <a:p>
            <a:pPr defTabSz="457200">
              <a:spcBef>
                <a:spcPts val="1125"/>
              </a:spcBef>
              <a:buClr>
                <a:srgbClr val="009999"/>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fr-FR" sz="1200" i="0">
                <a:solidFill>
                  <a:schemeClr val="tx1"/>
                </a:solidFill>
                <a:latin typeface="Gill Sans MT" pitchFamily="34" charset="0"/>
              </a:rPr>
              <a:t>Engineering run geometry</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0" y="304800"/>
            <a:ext cx="9144000" cy="503238"/>
          </a:xfrm>
          <a:prstGeom prst="roundRect">
            <a:avLst>
              <a:gd name="adj" fmla="val 21667"/>
            </a:avLst>
          </a:prstGeom>
          <a:noFill/>
          <a:ln>
            <a:noFill/>
          </a:ln>
          <a:extLst/>
        </p:spPr>
        <p:txBody>
          <a:bodyPr anchor="b"/>
          <a:lstStyle>
            <a:lvl1pPr algn="l" rtl="0" fontAlgn="base">
              <a:lnSpc>
                <a:spcPct val="90000"/>
              </a:lnSpc>
              <a:spcBef>
                <a:spcPct val="0"/>
              </a:spcBef>
              <a:spcAft>
                <a:spcPct val="0"/>
              </a:spcAft>
              <a:defRPr sz="2800" b="1">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Comic Sans MS" pitchFamily="66" charset="0"/>
                <a:cs typeface="Arial" pitchFamily="34" charset="0"/>
              </a:defRPr>
            </a:lvl2pPr>
            <a:lvl3pPr algn="l" rtl="0" fontAlgn="base">
              <a:lnSpc>
                <a:spcPct val="90000"/>
              </a:lnSpc>
              <a:spcBef>
                <a:spcPct val="0"/>
              </a:spcBef>
              <a:spcAft>
                <a:spcPct val="0"/>
              </a:spcAft>
              <a:defRPr sz="2800" b="1">
                <a:solidFill>
                  <a:schemeClr val="tx1"/>
                </a:solidFill>
                <a:latin typeface="Comic Sans MS" pitchFamily="66" charset="0"/>
                <a:cs typeface="Arial" pitchFamily="34" charset="0"/>
              </a:defRPr>
            </a:lvl3pPr>
            <a:lvl4pPr algn="l" rtl="0" fontAlgn="base">
              <a:lnSpc>
                <a:spcPct val="90000"/>
              </a:lnSpc>
              <a:spcBef>
                <a:spcPct val="0"/>
              </a:spcBef>
              <a:spcAft>
                <a:spcPct val="0"/>
              </a:spcAft>
              <a:defRPr sz="2800" b="1">
                <a:solidFill>
                  <a:schemeClr val="tx1"/>
                </a:solidFill>
                <a:latin typeface="Comic Sans MS" pitchFamily="66" charset="0"/>
                <a:cs typeface="Arial" pitchFamily="34" charset="0"/>
              </a:defRPr>
            </a:lvl4pPr>
            <a:lvl5pPr algn="l" rtl="0" fontAlgn="base">
              <a:lnSpc>
                <a:spcPct val="90000"/>
              </a:lnSpc>
              <a:spcBef>
                <a:spcPct val="0"/>
              </a:spcBef>
              <a:spcAft>
                <a:spcPct val="0"/>
              </a:spcAft>
              <a:defRPr sz="2800" b="1">
                <a:solidFill>
                  <a:schemeClr val="tx1"/>
                </a:solidFill>
                <a:latin typeface="Comic Sans MS" pitchFamily="66" charset="0"/>
                <a:cs typeface="Arial" pitchFamily="34" charset="0"/>
              </a:defRPr>
            </a:lvl5pPr>
            <a:lvl6pPr marL="457200" algn="l" rtl="0" fontAlgn="base">
              <a:lnSpc>
                <a:spcPct val="90000"/>
              </a:lnSpc>
              <a:spcBef>
                <a:spcPct val="0"/>
              </a:spcBef>
              <a:spcAft>
                <a:spcPct val="0"/>
              </a:spcAft>
              <a:defRPr sz="2800" b="1">
                <a:solidFill>
                  <a:schemeClr val="tx1"/>
                </a:solidFill>
                <a:latin typeface="Comic Sans MS" pitchFamily="66" charset="0"/>
                <a:cs typeface="Arial" pitchFamily="34" charset="0"/>
              </a:defRPr>
            </a:lvl6pPr>
            <a:lvl7pPr marL="914400" algn="l" rtl="0" fontAlgn="base">
              <a:lnSpc>
                <a:spcPct val="90000"/>
              </a:lnSpc>
              <a:spcBef>
                <a:spcPct val="0"/>
              </a:spcBef>
              <a:spcAft>
                <a:spcPct val="0"/>
              </a:spcAft>
              <a:defRPr sz="2800" b="1">
                <a:solidFill>
                  <a:schemeClr val="tx1"/>
                </a:solidFill>
                <a:latin typeface="Comic Sans MS" pitchFamily="66" charset="0"/>
                <a:cs typeface="Arial" pitchFamily="34" charset="0"/>
              </a:defRPr>
            </a:lvl7pPr>
            <a:lvl8pPr marL="1371600" algn="l" rtl="0" fontAlgn="base">
              <a:lnSpc>
                <a:spcPct val="90000"/>
              </a:lnSpc>
              <a:spcBef>
                <a:spcPct val="0"/>
              </a:spcBef>
              <a:spcAft>
                <a:spcPct val="0"/>
              </a:spcAft>
              <a:defRPr sz="2800" b="1">
                <a:solidFill>
                  <a:schemeClr val="tx1"/>
                </a:solidFill>
                <a:latin typeface="Comic Sans MS" pitchFamily="66" charset="0"/>
                <a:cs typeface="Arial" pitchFamily="34" charset="0"/>
              </a:defRPr>
            </a:lvl8pPr>
            <a:lvl9pPr marL="1828800" algn="l" rtl="0" fontAlgn="base">
              <a:lnSpc>
                <a:spcPct val="90000"/>
              </a:lnSpc>
              <a:spcBef>
                <a:spcPct val="0"/>
              </a:spcBef>
              <a:spcAft>
                <a:spcPct val="0"/>
              </a:spcAft>
              <a:defRPr sz="2800" b="1">
                <a:solidFill>
                  <a:schemeClr val="tx1"/>
                </a:solidFill>
                <a:latin typeface="Comic Sans MS" pitchFamily="66" charset="0"/>
                <a:cs typeface="Arial" pitchFamily="34" charset="0"/>
              </a:defRPr>
            </a:lvl9pPr>
          </a:lstStyle>
          <a:p>
            <a:pPr>
              <a:defRPr/>
            </a:pPr>
            <a:r>
              <a:rPr lang="en-US" altLang="fr-FR" i="0" kern="0" dirty="0" smtClean="0"/>
              <a:t>PXL radiation damage in run 2014</a:t>
            </a:r>
          </a:p>
        </p:txBody>
      </p:sp>
      <p:sp>
        <p:nvSpPr>
          <p:cNvPr id="58370" name="Text Box 24"/>
          <p:cNvSpPr txBox="1">
            <a:spLocks noChangeArrowheads="1"/>
          </p:cNvSpPr>
          <p:nvPr/>
        </p:nvSpPr>
        <p:spPr bwMode="auto">
          <a:xfrm>
            <a:off x="1295400" y="5791200"/>
            <a:ext cx="6781800" cy="900113"/>
          </a:xfrm>
          <a:prstGeom prst="rect">
            <a:avLst/>
          </a:prstGeom>
          <a:solidFill>
            <a:schemeClr val="bg1"/>
          </a:solidFill>
          <a:ln w="19050">
            <a:solidFill>
              <a:srgbClr val="0000FF"/>
            </a:solidFill>
            <a:miter lim="800000"/>
            <a:headEnd/>
            <a:tailEnd/>
          </a:ln>
        </p:spPr>
        <p:txBody>
          <a:bodyPr lIns="45720" rIns="45720">
            <a:spAutoFit/>
          </a:bodyPr>
          <a:lstStyle/>
          <a:p>
            <a:pPr marL="342900" indent="-228600">
              <a:lnSpc>
                <a:spcPct val="90000"/>
              </a:lnSpc>
              <a:spcBef>
                <a:spcPts val="500"/>
              </a:spcBef>
              <a:buClr>
                <a:srgbClr val="FF0000"/>
              </a:buClr>
              <a:buSzPct val="76000"/>
              <a:buFont typeface="Wingdings 3" pitchFamily="18" charset="2"/>
              <a:buChar char="}"/>
            </a:pPr>
            <a:r>
              <a:rPr lang="en-US" altLang="fr-FR" sz="1600" i="0">
                <a:solidFill>
                  <a:srgbClr val="FF0000"/>
                </a:solidFill>
                <a:latin typeface="Gill Sans MT" pitchFamily="34" charset="0"/>
                <a:ea typeface="ヒラギノ角ゴ Pro W3"/>
                <a:cs typeface="ヒラギノ角ゴ Pro W3"/>
              </a:rPr>
              <a:t>SEE tests were performed with earlier prototypes, not the production ones</a:t>
            </a:r>
          </a:p>
          <a:p>
            <a:pPr marL="342900" indent="-228600">
              <a:lnSpc>
                <a:spcPct val="90000"/>
              </a:lnSpc>
              <a:spcBef>
                <a:spcPts val="500"/>
              </a:spcBef>
              <a:buClr>
                <a:srgbClr val="009900"/>
              </a:buClr>
              <a:buSzPct val="76000"/>
              <a:buFont typeface="Wingdings 3" pitchFamily="18" charset="2"/>
              <a:buChar char="}"/>
            </a:pPr>
            <a:r>
              <a:rPr lang="en-US" altLang="fr-FR" sz="1600" i="0">
                <a:solidFill>
                  <a:srgbClr val="009900"/>
                </a:solidFill>
                <a:latin typeface="Gill Sans MT" pitchFamily="34" charset="0"/>
                <a:ea typeface="ヒラギノ角ゴ Pro W3"/>
                <a:cs typeface="ヒラギノ角ゴ Pro W3"/>
              </a:rPr>
              <a:t>Operational methods seem to halt radiation induced damage</a:t>
            </a:r>
          </a:p>
          <a:p>
            <a:pPr marL="342900" indent="-228600">
              <a:lnSpc>
                <a:spcPct val="90000"/>
              </a:lnSpc>
              <a:spcBef>
                <a:spcPts val="500"/>
              </a:spcBef>
              <a:buClr>
                <a:srgbClr val="009900"/>
              </a:buClr>
              <a:buSzPct val="76000"/>
              <a:buFont typeface="Wingdings 3" pitchFamily="18" charset="2"/>
              <a:buChar char="}"/>
            </a:pPr>
            <a:r>
              <a:rPr lang="en-US" altLang="fr-FR" sz="1600" i="0">
                <a:solidFill>
                  <a:srgbClr val="009900"/>
                </a:solidFill>
                <a:latin typeface="Gill Sans MT" pitchFamily="34" charset="0"/>
                <a:ea typeface="ヒラギノ角ゴ Pro W3"/>
                <a:cs typeface="ヒラギノ角ゴ Pro W3"/>
              </a:rPr>
              <a:t>Second detector will be protected from day </a:t>
            </a:r>
            <a:r>
              <a:rPr lang="fr-FR" altLang="fr-FR" sz="1600" i="0">
                <a:solidFill>
                  <a:srgbClr val="009900"/>
                </a:solidFill>
                <a:latin typeface="Gill Sans MT" pitchFamily="34" charset="0"/>
                <a:ea typeface="ヒラギノ角ゴ Pro W3"/>
                <a:cs typeface="ヒラギノ角ゴ Pro W3"/>
              </a:rPr>
              <a:t>one</a:t>
            </a:r>
            <a:endParaRPr lang="en-US" altLang="fr-FR" sz="1600" i="0">
              <a:solidFill>
                <a:srgbClr val="009900"/>
              </a:solidFill>
              <a:latin typeface="Gill Sans MT" pitchFamily="34" charset="0"/>
              <a:ea typeface="ヒラギノ角ゴ Pro W3"/>
              <a:cs typeface="ヒラギノ角ゴ Pro W3"/>
            </a:endParaRPr>
          </a:p>
        </p:txBody>
      </p:sp>
      <p:pic>
        <p:nvPicPr>
          <p:cNvPr id="58371" name="Picture 10" descr="dbplots-1401121270"/>
          <p:cNvPicPr>
            <a:picLocks noChangeAspect="1" noChangeArrowheads="1"/>
          </p:cNvPicPr>
          <p:nvPr/>
        </p:nvPicPr>
        <p:blipFill>
          <a:blip r:embed="rId3"/>
          <a:srcRect r="50040"/>
          <a:stretch>
            <a:fillRect/>
          </a:stretch>
        </p:blipFill>
        <p:spPr bwMode="auto">
          <a:xfrm>
            <a:off x="4191000" y="838200"/>
            <a:ext cx="2446338" cy="2752725"/>
          </a:xfrm>
          <a:prstGeom prst="rect">
            <a:avLst/>
          </a:prstGeom>
          <a:noFill/>
          <a:ln w="9525">
            <a:noFill/>
            <a:miter lim="800000"/>
            <a:headEnd/>
            <a:tailEnd/>
          </a:ln>
        </p:spPr>
      </p:pic>
      <p:pic>
        <p:nvPicPr>
          <p:cNvPr id="58372" name="Picture 11" descr="dbplots-1401121504"/>
          <p:cNvPicPr>
            <a:picLocks noChangeAspect="1" noChangeArrowheads="1"/>
          </p:cNvPicPr>
          <p:nvPr/>
        </p:nvPicPr>
        <p:blipFill>
          <a:blip r:embed="rId4"/>
          <a:srcRect l="53999" r="6879"/>
          <a:stretch>
            <a:fillRect/>
          </a:stretch>
        </p:blipFill>
        <p:spPr bwMode="auto">
          <a:xfrm>
            <a:off x="7208838" y="838200"/>
            <a:ext cx="1905000" cy="2736850"/>
          </a:xfrm>
          <a:prstGeom prst="rect">
            <a:avLst/>
          </a:prstGeom>
          <a:noFill/>
          <a:ln w="9525">
            <a:noFill/>
            <a:miter lim="800000"/>
            <a:headEnd/>
            <a:tailEnd/>
          </a:ln>
        </p:spPr>
      </p:pic>
      <p:sp>
        <p:nvSpPr>
          <p:cNvPr id="58373" name="Line 54"/>
          <p:cNvSpPr>
            <a:spLocks noChangeShapeType="1"/>
          </p:cNvSpPr>
          <p:nvPr/>
        </p:nvSpPr>
        <p:spPr bwMode="auto">
          <a:xfrm flipH="1">
            <a:off x="6705600" y="1905000"/>
            <a:ext cx="381000" cy="0"/>
          </a:xfrm>
          <a:prstGeom prst="line">
            <a:avLst/>
          </a:prstGeom>
          <a:noFill/>
          <a:ln w="76200" cap="rnd">
            <a:solidFill>
              <a:srgbClr val="000000"/>
            </a:solidFill>
            <a:prstDash val="sysDot"/>
            <a:round/>
            <a:headEnd/>
            <a:tailEnd/>
          </a:ln>
        </p:spPr>
        <p:txBody>
          <a:bodyPr rot="10800000" vert="eaVert" anchor="ctr">
            <a:spAutoFit/>
          </a:bodyPr>
          <a:lstStyle/>
          <a:p>
            <a:endParaRPr lang="en-US"/>
          </a:p>
        </p:txBody>
      </p:sp>
      <p:sp>
        <p:nvSpPr>
          <p:cNvPr id="58374" name="Text Box 14"/>
          <p:cNvSpPr txBox="1">
            <a:spLocks noChangeArrowheads="1"/>
          </p:cNvSpPr>
          <p:nvPr/>
        </p:nvSpPr>
        <p:spPr bwMode="auto">
          <a:xfrm>
            <a:off x="5334000" y="2533650"/>
            <a:ext cx="968375" cy="284163"/>
          </a:xfrm>
          <a:prstGeom prst="rect">
            <a:avLst/>
          </a:prstGeom>
          <a:solidFill>
            <a:schemeClr val="bg1"/>
          </a:solidFill>
          <a:ln w="9525">
            <a:solidFill>
              <a:schemeClr val="tx1"/>
            </a:solidFill>
            <a:miter lim="800000"/>
            <a:headEnd/>
            <a:tailEnd/>
          </a:ln>
        </p:spPr>
        <p:txBody>
          <a:bodyPr wrap="none">
            <a:spAutoFit/>
          </a:bodyPr>
          <a:lstStyle/>
          <a:p>
            <a:r>
              <a:rPr lang="en-US" altLang="fr-FR" sz="1200" i="0">
                <a:solidFill>
                  <a:schemeClr val="tx1"/>
                </a:solidFill>
              </a:rPr>
              <a:t>24-03-2014</a:t>
            </a:r>
          </a:p>
        </p:txBody>
      </p:sp>
      <p:sp>
        <p:nvSpPr>
          <p:cNvPr id="58375" name="Text Box 15"/>
          <p:cNvSpPr txBox="1">
            <a:spLocks noChangeArrowheads="1"/>
          </p:cNvSpPr>
          <p:nvPr/>
        </p:nvSpPr>
        <p:spPr bwMode="auto">
          <a:xfrm>
            <a:off x="7620000" y="2533650"/>
            <a:ext cx="968375" cy="284163"/>
          </a:xfrm>
          <a:prstGeom prst="rect">
            <a:avLst/>
          </a:prstGeom>
          <a:solidFill>
            <a:schemeClr val="bg1"/>
          </a:solidFill>
          <a:ln w="9525">
            <a:solidFill>
              <a:schemeClr val="tx1"/>
            </a:solidFill>
            <a:miter lim="800000"/>
            <a:headEnd/>
            <a:tailEnd/>
          </a:ln>
        </p:spPr>
        <p:txBody>
          <a:bodyPr wrap="none">
            <a:spAutoFit/>
          </a:bodyPr>
          <a:lstStyle/>
          <a:p>
            <a:r>
              <a:rPr lang="en-US" altLang="fr-FR" sz="1200" i="0">
                <a:solidFill>
                  <a:schemeClr val="tx1"/>
                </a:solidFill>
              </a:rPr>
              <a:t>24-05-2014</a:t>
            </a:r>
          </a:p>
        </p:txBody>
      </p:sp>
      <p:sp>
        <p:nvSpPr>
          <p:cNvPr id="58376" name="TextBox 6"/>
          <p:cNvSpPr txBox="1">
            <a:spLocks noChangeArrowheads="1"/>
          </p:cNvSpPr>
          <p:nvPr/>
        </p:nvSpPr>
        <p:spPr bwMode="auto">
          <a:xfrm>
            <a:off x="381000" y="1143000"/>
            <a:ext cx="3810000" cy="1885950"/>
          </a:xfrm>
          <a:prstGeom prst="rect">
            <a:avLst/>
          </a:prstGeom>
          <a:noFill/>
          <a:ln w="9525">
            <a:noFill/>
            <a:miter lim="800000"/>
            <a:headEnd/>
            <a:tailEnd/>
          </a:ln>
        </p:spPr>
        <p:txBody>
          <a:bodyPr>
            <a:spAutoFit/>
          </a:bodyPr>
          <a:lstStyle/>
          <a:p>
            <a:pPr marL="285750" indent="-285750">
              <a:buFont typeface="Arial" charset="0"/>
              <a:buChar char="•"/>
            </a:pPr>
            <a:r>
              <a:rPr lang="en-US" altLang="fr-FR" sz="1400" i="0">
                <a:solidFill>
                  <a:schemeClr val="tx1"/>
                </a:solidFill>
              </a:rPr>
              <a:t>First damage observed in the 1</a:t>
            </a:r>
            <a:r>
              <a:rPr lang="fr-FR" altLang="fr-FR" sz="1400" i="0">
                <a:solidFill>
                  <a:schemeClr val="tx1"/>
                </a:solidFill>
              </a:rPr>
              <a:t>4.5</a:t>
            </a:r>
            <a:r>
              <a:rPr lang="en-US" altLang="fr-FR" sz="1400" i="0">
                <a:solidFill>
                  <a:schemeClr val="tx1"/>
                </a:solidFill>
              </a:rPr>
              <a:t> GeV running after several beam loss events</a:t>
            </a:r>
          </a:p>
          <a:p>
            <a:pPr marL="285750" indent="-285750">
              <a:buFont typeface="Arial" charset="0"/>
              <a:buChar char="•"/>
            </a:pPr>
            <a:r>
              <a:rPr lang="en-US" altLang="fr-FR" sz="1400" i="0">
                <a:solidFill>
                  <a:schemeClr val="tx1"/>
                </a:solidFill>
              </a:rPr>
              <a:t>continued into 200 GeV run</a:t>
            </a:r>
          </a:p>
          <a:p>
            <a:pPr marL="285750" indent="-285750">
              <a:buFont typeface="Arial" charset="0"/>
              <a:buChar char="•"/>
            </a:pPr>
            <a:r>
              <a:rPr lang="en-US" altLang="fr-FR" sz="1400" i="0">
                <a:solidFill>
                  <a:schemeClr val="tx1"/>
                </a:solidFill>
              </a:rPr>
              <a:t>Appears to be radiation related (possibly latch-up events):</a:t>
            </a:r>
          </a:p>
          <a:p>
            <a:pPr marL="742950" lvl="1" indent="-285750">
              <a:buFont typeface="Arial" charset="0"/>
              <a:buChar char="•"/>
            </a:pPr>
            <a:r>
              <a:rPr lang="en-US" altLang="fr-FR" sz="1200" i="0">
                <a:solidFill>
                  <a:schemeClr val="tx1"/>
                </a:solidFill>
              </a:rPr>
              <a:t>increased digital current, damaged JTAG registers, loss of sub-arrays, etc. </a:t>
            </a:r>
          </a:p>
          <a:p>
            <a:pPr marL="742950" lvl="1" indent="-285750">
              <a:buFont typeface="Arial" charset="0"/>
              <a:buChar char="•"/>
            </a:pPr>
            <a:r>
              <a:rPr lang="en-US" altLang="fr-FR" sz="1200" i="0">
                <a:solidFill>
                  <a:schemeClr val="tx1"/>
                </a:solidFill>
              </a:rPr>
              <a:t>mostly in inner ladders</a:t>
            </a:r>
            <a:r>
              <a:rPr lang="fr-FR" altLang="fr-FR" sz="1200" i="0">
                <a:solidFill>
                  <a:schemeClr val="tx1"/>
                </a:solidFill>
              </a:rPr>
              <a:t> </a:t>
            </a:r>
          </a:p>
          <a:p>
            <a:pPr marL="742950" lvl="1" indent="-285750">
              <a:buFont typeface="Arial" charset="0"/>
              <a:buNone/>
            </a:pPr>
            <a:r>
              <a:rPr lang="en-US" altLang="fr-FR" sz="1200" i="0">
                <a:solidFill>
                  <a:schemeClr val="tx1"/>
                </a:solidFill>
              </a:rPr>
              <a:t>	(14% of inner layer, 1% of outer layer)</a:t>
            </a:r>
          </a:p>
        </p:txBody>
      </p:sp>
      <p:sp>
        <p:nvSpPr>
          <p:cNvPr id="58377" name="TextBox 6"/>
          <p:cNvSpPr txBox="1">
            <a:spLocks noChangeArrowheads="1"/>
          </p:cNvSpPr>
          <p:nvPr/>
        </p:nvSpPr>
        <p:spPr bwMode="auto">
          <a:xfrm>
            <a:off x="457200" y="3505200"/>
            <a:ext cx="3657600" cy="2032000"/>
          </a:xfrm>
          <a:prstGeom prst="rect">
            <a:avLst/>
          </a:prstGeom>
          <a:noFill/>
          <a:ln w="9525">
            <a:noFill/>
            <a:miter lim="800000"/>
            <a:headEnd/>
            <a:tailEnd/>
          </a:ln>
        </p:spPr>
        <p:txBody>
          <a:bodyPr>
            <a:spAutoFit/>
          </a:bodyPr>
          <a:lstStyle/>
          <a:p>
            <a:pPr marL="285750" indent="-285750">
              <a:buFont typeface="Arial" charset="0"/>
              <a:buNone/>
            </a:pPr>
            <a:r>
              <a:rPr lang="en-US" altLang="fr-FR" sz="1400" b="1" i="0">
                <a:solidFill>
                  <a:srgbClr val="0066FF"/>
                </a:solidFill>
              </a:rPr>
              <a:t>Remediation:</a:t>
            </a:r>
          </a:p>
          <a:p>
            <a:pPr marL="285750" indent="-285750">
              <a:buFont typeface="Arial" charset="0"/>
              <a:buChar char="•"/>
            </a:pPr>
            <a:r>
              <a:rPr lang="en-US" altLang="fr-FR" sz="1400" i="0">
                <a:solidFill>
                  <a:schemeClr val="tx1"/>
                </a:solidFill>
              </a:rPr>
              <a:t>Latchup thresholds lowered to 120 mA (initially 400 mA) above measured operational current for each ladder</a:t>
            </a:r>
          </a:p>
          <a:p>
            <a:pPr marL="285750" indent="-285750">
              <a:buFont typeface="Arial" charset="0"/>
              <a:buChar char="•"/>
            </a:pPr>
            <a:r>
              <a:rPr lang="en-US" altLang="fr-FR" sz="1400" i="0">
                <a:solidFill>
                  <a:schemeClr val="tx1"/>
                </a:solidFill>
              </a:rPr>
              <a:t>Cycle digital power and reload configuration automatically every 15 minutes</a:t>
            </a:r>
          </a:p>
          <a:p>
            <a:pPr marL="285750" indent="-285750">
              <a:buFont typeface="Arial" charset="0"/>
              <a:buChar char="•"/>
            </a:pPr>
            <a:r>
              <a:rPr lang="en-US" altLang="fr-FR" sz="1400" i="0">
                <a:solidFill>
                  <a:schemeClr val="tx1"/>
                </a:solidFill>
              </a:rPr>
              <a:t>HFT is only turned on when collision rate &lt; 55 kHz</a:t>
            </a:r>
          </a:p>
        </p:txBody>
      </p:sp>
      <p:sp>
        <p:nvSpPr>
          <p:cNvPr id="58378" name="TextBox 2"/>
          <p:cNvSpPr txBox="1">
            <a:spLocks noChangeArrowheads="1"/>
          </p:cNvSpPr>
          <p:nvPr/>
        </p:nvSpPr>
        <p:spPr bwMode="auto">
          <a:xfrm rot="-5400000">
            <a:off x="4041775" y="1139825"/>
            <a:ext cx="573088" cy="274638"/>
          </a:xfrm>
          <a:prstGeom prst="rect">
            <a:avLst/>
          </a:prstGeom>
          <a:noFill/>
          <a:ln w="9525">
            <a:noFill/>
            <a:miter lim="800000"/>
            <a:headEnd/>
            <a:tailEnd/>
          </a:ln>
        </p:spPr>
        <p:txBody>
          <a:bodyPr wrap="none">
            <a:spAutoFit/>
          </a:bodyPr>
          <a:lstStyle/>
          <a:p>
            <a:r>
              <a:rPr lang="en-US" altLang="en-US" sz="1200" i="0">
                <a:solidFill>
                  <a:schemeClr val="tx1"/>
                </a:solidFill>
                <a:ea typeface="ヒラギノ角ゴ Pro W3"/>
                <a:cs typeface="ヒラギノ角ゴ Pro W3"/>
              </a:rPr>
              <a:t>Amps</a:t>
            </a:r>
            <a:endParaRPr lang="en-US" altLang="en-US" sz="2000" i="0">
              <a:solidFill>
                <a:schemeClr val="tx1"/>
              </a:solidFill>
              <a:ea typeface="ヒラギノ角ゴ Pro W3"/>
              <a:cs typeface="ヒラギノ角ゴ Pro W3"/>
            </a:endParaRPr>
          </a:p>
        </p:txBody>
      </p:sp>
      <p:pic>
        <p:nvPicPr>
          <p:cNvPr id="58379" name="Picture 13"/>
          <p:cNvPicPr>
            <a:picLocks noChangeAspect="1"/>
          </p:cNvPicPr>
          <p:nvPr/>
        </p:nvPicPr>
        <p:blipFill>
          <a:blip r:embed="rId5"/>
          <a:srcRect/>
          <a:stretch>
            <a:fillRect/>
          </a:stretch>
        </p:blipFill>
        <p:spPr bwMode="auto">
          <a:xfrm>
            <a:off x="5105400" y="3505200"/>
            <a:ext cx="3200400" cy="2224088"/>
          </a:xfrm>
          <a:prstGeom prst="rect">
            <a:avLst/>
          </a:prstGeom>
          <a:noFill/>
          <a:ln w="9525">
            <a:noFill/>
            <a:miter lim="800000"/>
            <a:headEnd/>
            <a:tailEnd/>
          </a:ln>
        </p:spPr>
      </p:pic>
      <p:sp>
        <p:nvSpPr>
          <p:cNvPr id="58380" name="TextBox 14"/>
          <p:cNvSpPr txBox="1">
            <a:spLocks noChangeArrowheads="1"/>
          </p:cNvSpPr>
          <p:nvPr/>
        </p:nvSpPr>
        <p:spPr bwMode="auto">
          <a:xfrm>
            <a:off x="6096000" y="5105400"/>
            <a:ext cx="2057400" cy="274638"/>
          </a:xfrm>
          <a:prstGeom prst="rect">
            <a:avLst/>
          </a:prstGeom>
          <a:noFill/>
          <a:ln w="9525">
            <a:noFill/>
            <a:miter lim="800000"/>
            <a:headEnd/>
            <a:tailEnd/>
          </a:ln>
        </p:spPr>
        <p:txBody>
          <a:bodyPr>
            <a:spAutoFit/>
          </a:bodyPr>
          <a:lstStyle/>
          <a:p>
            <a:r>
              <a:rPr lang="en-US" altLang="fr-FR" sz="1200" i="0">
                <a:solidFill>
                  <a:schemeClr val="tx1"/>
                </a:solidFill>
              </a:rPr>
              <a:t>“Bad” inner sensors vs time</a:t>
            </a:r>
          </a:p>
        </p:txBody>
      </p:sp>
      <p:sp>
        <p:nvSpPr>
          <p:cNvPr id="58381" name="TextBox 1"/>
          <p:cNvSpPr txBox="1">
            <a:spLocks noChangeArrowheads="1"/>
          </p:cNvSpPr>
          <p:nvPr/>
        </p:nvSpPr>
        <p:spPr bwMode="auto">
          <a:xfrm>
            <a:off x="5715000" y="2971800"/>
            <a:ext cx="2286000" cy="457200"/>
          </a:xfrm>
          <a:prstGeom prst="rect">
            <a:avLst/>
          </a:prstGeom>
          <a:solidFill>
            <a:schemeClr val="bg1"/>
          </a:solidFill>
          <a:ln w="9525">
            <a:noFill/>
            <a:miter lim="800000"/>
            <a:headEnd/>
            <a:tailEnd/>
          </a:ln>
        </p:spPr>
        <p:txBody>
          <a:bodyPr>
            <a:spAutoFit/>
          </a:bodyPr>
          <a:lstStyle/>
          <a:p>
            <a:pPr algn="ctr"/>
            <a:r>
              <a:rPr lang="en-US" altLang="en-US" sz="1200" i="0">
                <a:solidFill>
                  <a:schemeClr val="tx1"/>
                </a:solidFill>
                <a:ea typeface="ヒラギノ角ゴ Pro W3"/>
                <a:cs typeface="ヒラギノ角ゴ Pro W3"/>
              </a:rPr>
              <a:t>Digital current on the inner ladders during the run 2014</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AutoShape 3"/>
          <p:cNvSpPr>
            <a:spLocks noChangeArrowheads="1"/>
          </p:cNvSpPr>
          <p:nvPr/>
        </p:nvSpPr>
        <p:spPr bwMode="auto">
          <a:xfrm>
            <a:off x="0" y="304800"/>
            <a:ext cx="9144000" cy="503238"/>
          </a:xfrm>
          <a:prstGeom prst="roundRect">
            <a:avLst>
              <a:gd name="adj" fmla="val 21667"/>
            </a:avLst>
          </a:prstGeom>
          <a:noFill/>
          <a:ln w="9525">
            <a:noFill/>
            <a:round/>
            <a:headEnd/>
            <a:tailEnd/>
          </a:ln>
        </p:spPr>
        <p:txBody>
          <a:bodyPr/>
          <a:lstStyle/>
          <a:p>
            <a:pPr>
              <a:lnSpc>
                <a:spcPct val="90000"/>
              </a:lnSpc>
            </a:pPr>
            <a:r>
              <a:rPr lang="en-US" altLang="fr-FR" sz="2400" b="1" i="0">
                <a:solidFill>
                  <a:schemeClr val="tx1"/>
                </a:solidFill>
                <a:latin typeface="Comic Sans MS" pitchFamily="66" charset="0"/>
              </a:rPr>
              <a:t>Summary </a:t>
            </a:r>
            <a:r>
              <a:rPr lang="fr-FR" altLang="fr-FR" sz="2400" b="1" i="0">
                <a:solidFill>
                  <a:schemeClr val="tx1"/>
                </a:solidFill>
                <a:latin typeface="Comic Sans MS" pitchFamily="66" charset="0"/>
              </a:rPr>
              <a:t>and Outlook</a:t>
            </a:r>
            <a:endParaRPr lang="en-US" altLang="fr-FR" sz="2400" b="1" i="0">
              <a:solidFill>
                <a:schemeClr val="tx1"/>
              </a:solidFill>
              <a:latin typeface="Comic Sans MS" pitchFamily="66" charset="0"/>
            </a:endParaRPr>
          </a:p>
        </p:txBody>
      </p:sp>
      <p:sp>
        <p:nvSpPr>
          <p:cNvPr id="60418" name="Content Placeholder 2"/>
          <p:cNvSpPr>
            <a:spLocks noGrp="1"/>
          </p:cNvSpPr>
          <p:nvPr/>
        </p:nvSpPr>
        <p:spPr bwMode="auto">
          <a:xfrm>
            <a:off x="609600" y="1066800"/>
            <a:ext cx="7924800" cy="3810000"/>
          </a:xfrm>
          <a:prstGeom prst="rect">
            <a:avLst/>
          </a:prstGeom>
          <a:noFill/>
          <a:ln w="9525">
            <a:noFill/>
            <a:miter lim="800000"/>
            <a:headEnd/>
            <a:tailEnd/>
          </a:ln>
        </p:spPr>
        <p:txBody>
          <a:bodyPr/>
          <a:lstStyle/>
          <a:p>
            <a:pPr marL="228600" indent="-228600">
              <a:lnSpc>
                <a:spcPct val="90000"/>
              </a:lnSpc>
              <a:spcBef>
                <a:spcPts val="1000"/>
              </a:spcBef>
              <a:spcAft>
                <a:spcPts val="1000"/>
              </a:spcAft>
              <a:buFont typeface="Arial" charset="0"/>
              <a:buChar char="•"/>
            </a:pPr>
            <a:r>
              <a:rPr lang="en-US" altLang="fr-FR" i="0">
                <a:solidFill>
                  <a:schemeClr val="tx1"/>
                </a:solidFill>
              </a:rPr>
              <a:t>STAR Heavy Flavor Tracker was installed and commissioned for the 2014 Au+Au RHIC run</a:t>
            </a:r>
          </a:p>
          <a:p>
            <a:pPr marL="228600" indent="-228600">
              <a:lnSpc>
                <a:spcPct val="90000"/>
              </a:lnSpc>
              <a:spcBef>
                <a:spcPts val="1000"/>
              </a:spcBef>
              <a:spcAft>
                <a:spcPts val="1000"/>
              </a:spcAft>
              <a:buFont typeface="Arial" charset="0"/>
              <a:buChar char="•"/>
            </a:pPr>
            <a:r>
              <a:rPr lang="en-US" altLang="en-US" i="0">
                <a:solidFill>
                  <a:schemeClr val="tx1"/>
                </a:solidFill>
              </a:rPr>
              <a:t>The (preliminary) DCA pointing resolution performance of the installed HFT detectors appears to be as expected and meets the design goals</a:t>
            </a:r>
          </a:p>
          <a:p>
            <a:pPr marL="228600" indent="-228600">
              <a:lnSpc>
                <a:spcPct val="90000"/>
              </a:lnSpc>
              <a:spcBef>
                <a:spcPts val="1000"/>
              </a:spcBef>
              <a:spcAft>
                <a:spcPts val="1000"/>
              </a:spcAft>
              <a:buFont typeface="Arial" charset="0"/>
              <a:buChar char="•"/>
            </a:pPr>
            <a:r>
              <a:rPr lang="en-US" altLang="en-US" i="0">
                <a:solidFill>
                  <a:schemeClr val="tx1"/>
                </a:solidFill>
              </a:rPr>
              <a:t>Observed radiation related damage in the PXL detector appears to be halted by using operational methods</a:t>
            </a:r>
          </a:p>
          <a:p>
            <a:pPr marL="228600" indent="-228600">
              <a:lnSpc>
                <a:spcPct val="90000"/>
              </a:lnSpc>
              <a:spcBef>
                <a:spcPts val="1000"/>
              </a:spcBef>
              <a:spcAft>
                <a:spcPts val="1000"/>
              </a:spcAft>
              <a:buFont typeface="Arial" charset="0"/>
              <a:buChar char="•"/>
            </a:pPr>
            <a:r>
              <a:rPr lang="en-US" altLang="en-US" i="0">
                <a:solidFill>
                  <a:schemeClr val="tx1"/>
                </a:solidFill>
              </a:rPr>
              <a:t>The spare detector (with Al conductor cable on the inner ladders) is complete and will be deployed in the next run. We are repairing the damage to the existing detector with the spare ladders.</a:t>
            </a:r>
          </a:p>
          <a:p>
            <a:pPr marL="228600" indent="-228600">
              <a:lnSpc>
                <a:spcPct val="90000"/>
              </a:lnSpc>
              <a:spcBef>
                <a:spcPts val="1000"/>
              </a:spcBef>
              <a:spcAft>
                <a:spcPts val="1000"/>
              </a:spcAft>
              <a:buFont typeface="Arial" charset="0"/>
              <a:buChar char="•"/>
            </a:pPr>
            <a:r>
              <a:rPr lang="en-US" altLang="en-US" i="0">
                <a:solidFill>
                  <a:schemeClr val="tx1"/>
                </a:solidFill>
              </a:rPr>
              <a:t>DOE CD-4 review is complete and the HFT upgrade meets all of the construction project performance parameters.</a:t>
            </a:r>
          </a:p>
          <a:p>
            <a:pPr marL="228600" indent="-228600">
              <a:lnSpc>
                <a:spcPct val="90000"/>
              </a:lnSpc>
              <a:spcBef>
                <a:spcPts val="1000"/>
              </a:spcBef>
              <a:spcAft>
                <a:spcPts val="1000"/>
              </a:spcAft>
              <a:buFont typeface="Arial" charset="0"/>
              <a:buChar char="•"/>
            </a:pPr>
            <a:r>
              <a:rPr lang="en-US" altLang="en-US" b="1" i="0" u="sng">
                <a:solidFill>
                  <a:schemeClr val="tx1"/>
                </a:solidFill>
              </a:rPr>
              <a:t>MAPS appear to be working well as a technology for vertex detectors</a:t>
            </a:r>
          </a:p>
          <a:p>
            <a:pPr marL="228600" indent="-228600">
              <a:lnSpc>
                <a:spcPct val="90000"/>
              </a:lnSpc>
              <a:spcBef>
                <a:spcPts val="1000"/>
              </a:spcBef>
              <a:spcAft>
                <a:spcPts val="1000"/>
              </a:spcAft>
              <a:buFont typeface="Arial" charset="0"/>
              <a:buChar char="•"/>
            </a:pPr>
            <a:r>
              <a:rPr lang="en-US" altLang="en-US" i="0">
                <a:solidFill>
                  <a:schemeClr val="tx1"/>
                </a:solidFill>
              </a:rPr>
              <a:t>The PXL detector is the first MAPS based vertex detector and as such leads the way for future vertex detectors based on MAPS technology (such as the ALICE ITS, etc.)</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endParaRPr lang="en-US" smtClean="0"/>
          </a:p>
        </p:txBody>
      </p:sp>
      <p:sp>
        <p:nvSpPr>
          <p:cNvPr id="61442" name="Rectangle 3"/>
          <p:cNvSpPr>
            <a:spLocks noGrp="1" noChangeArrowheads="1"/>
          </p:cNvSpPr>
          <p:nvPr>
            <p:ph type="body" idx="1"/>
          </p:nvPr>
        </p:nvSpPr>
        <p:spPr>
          <a:xfrm>
            <a:off x="914400" y="3276600"/>
            <a:ext cx="7696200" cy="533400"/>
          </a:xfrm>
        </p:spPr>
        <p:txBody>
          <a:bodyPr/>
          <a:lstStyle/>
          <a:p>
            <a:r>
              <a:rPr lang="en-US" smtClean="0"/>
              <a:t>Thank you for you attention</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Title 1"/>
          <p:cNvSpPr>
            <a:spLocks noGrp="1"/>
          </p:cNvSpPr>
          <p:nvPr>
            <p:ph type="title" idx="4294967295"/>
          </p:nvPr>
        </p:nvSpPr>
        <p:spPr/>
        <p:txBody>
          <a:bodyPr anchor="ctr"/>
          <a:lstStyle/>
          <a:p>
            <a:r>
              <a:rPr lang="en-US" smtClean="0"/>
              <a:t>SSD sensors</a:t>
            </a:r>
          </a:p>
        </p:txBody>
      </p:sp>
      <p:graphicFrame>
        <p:nvGraphicFramePr>
          <p:cNvPr id="63491" name="Object 3"/>
          <p:cNvGraphicFramePr>
            <a:graphicFrameLocks noChangeAspect="1"/>
          </p:cNvGraphicFramePr>
          <p:nvPr/>
        </p:nvGraphicFramePr>
        <p:xfrm>
          <a:off x="5181600" y="3276600"/>
          <a:ext cx="3276600" cy="3048000"/>
        </p:xfrm>
        <a:graphic>
          <a:graphicData uri="http://schemas.openxmlformats.org/presentationml/2006/ole">
            <mc:AlternateContent xmlns:mc="http://schemas.openxmlformats.org/markup-compatibility/2006">
              <mc:Choice xmlns:v="urn:schemas-microsoft-com:vml" Requires="v">
                <p:oleObj spid="_x0000_s63498" name="Document" r:id="rId4" imgW="5638592" imgH="3047888" progId="">
                  <p:embed/>
                </p:oleObj>
              </mc:Choice>
              <mc:Fallback>
                <p:oleObj name="Document" r:id="rId4" imgW="5638592" imgH="3047888"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l="20270" r="21622"/>
                      <a:stretch>
                        <a:fillRect/>
                      </a:stretch>
                    </p:blipFill>
                    <p:spPr bwMode="auto">
                      <a:xfrm>
                        <a:off x="5181600" y="3276600"/>
                        <a:ext cx="3276600" cy="304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3493" name="Picture 4" descr="schema_wafer.gif"/>
          <p:cNvPicPr>
            <a:picLocks noChangeAspect="1"/>
          </p:cNvPicPr>
          <p:nvPr/>
        </p:nvPicPr>
        <p:blipFill>
          <a:blip r:embed="rId6"/>
          <a:srcRect/>
          <a:stretch>
            <a:fillRect/>
          </a:stretch>
        </p:blipFill>
        <p:spPr bwMode="auto">
          <a:xfrm>
            <a:off x="533400" y="966787"/>
            <a:ext cx="4648200" cy="2614613"/>
          </a:xfrm>
          <a:prstGeom prst="rect">
            <a:avLst/>
          </a:prstGeom>
          <a:noFill/>
          <a:ln w="9525">
            <a:noFill/>
            <a:miter lim="800000"/>
            <a:headEnd/>
            <a:tailEnd/>
          </a:ln>
        </p:spPr>
      </p:pic>
      <p:pic>
        <p:nvPicPr>
          <p:cNvPr id="63494" name="Picture 5" descr="sidet_e.gif"/>
          <p:cNvPicPr>
            <a:picLocks noChangeAspect="1"/>
          </p:cNvPicPr>
          <p:nvPr/>
        </p:nvPicPr>
        <p:blipFill>
          <a:blip r:embed="rId7"/>
          <a:srcRect/>
          <a:stretch>
            <a:fillRect/>
          </a:stretch>
        </p:blipFill>
        <p:spPr bwMode="auto">
          <a:xfrm>
            <a:off x="685800" y="3832225"/>
            <a:ext cx="3581400" cy="2720975"/>
          </a:xfrm>
          <a:prstGeom prst="rect">
            <a:avLst/>
          </a:prstGeom>
          <a:noFill/>
          <a:ln w="9525">
            <a:noFill/>
            <a:miter lim="800000"/>
            <a:headEnd/>
            <a:tailEnd/>
          </a:ln>
        </p:spPr>
      </p:pic>
      <p:sp>
        <p:nvSpPr>
          <p:cNvPr id="63495" name="TextBox 6"/>
          <p:cNvSpPr txBox="1">
            <a:spLocks noChangeArrowheads="1"/>
          </p:cNvSpPr>
          <p:nvPr/>
        </p:nvSpPr>
        <p:spPr bwMode="auto">
          <a:xfrm>
            <a:off x="5486400" y="1066800"/>
            <a:ext cx="3352800" cy="1187450"/>
          </a:xfrm>
          <a:prstGeom prst="rect">
            <a:avLst/>
          </a:prstGeom>
          <a:noFill/>
          <a:ln w="9525">
            <a:noFill/>
            <a:miter lim="800000"/>
            <a:headEnd/>
            <a:tailEnd/>
          </a:ln>
        </p:spPr>
        <p:txBody>
          <a:bodyPr>
            <a:spAutoFit/>
          </a:bodyPr>
          <a:lstStyle/>
          <a:p>
            <a:r>
              <a:rPr lang="en-US" sz="2400" i="0">
                <a:solidFill>
                  <a:schemeClr val="tx1"/>
                </a:solidFill>
                <a:ea typeface="ヒラギノ角ゴ Pro W3"/>
                <a:cs typeface="ヒラギノ角ゴ Pro W3"/>
              </a:rPr>
              <a:t>The sensors are double sided strip detectors</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2" descr="Picture1.jpg"/>
          <p:cNvPicPr>
            <a:picLocks noChangeAspect="1"/>
          </p:cNvPicPr>
          <p:nvPr/>
        </p:nvPicPr>
        <p:blipFill>
          <a:blip r:embed="rId3"/>
          <a:srcRect/>
          <a:stretch>
            <a:fillRect/>
          </a:stretch>
        </p:blipFill>
        <p:spPr bwMode="auto">
          <a:xfrm>
            <a:off x="685800" y="1524000"/>
            <a:ext cx="5181600" cy="3411538"/>
          </a:xfrm>
          <a:prstGeom prst="rect">
            <a:avLst/>
          </a:prstGeom>
          <a:noFill/>
          <a:ln w="9525">
            <a:noFill/>
            <a:miter lim="800000"/>
            <a:headEnd/>
            <a:tailEnd/>
          </a:ln>
        </p:spPr>
      </p:pic>
      <p:sp>
        <p:nvSpPr>
          <p:cNvPr id="30722" name="Rectangle 20"/>
          <p:cNvSpPr>
            <a:spLocks noChangeArrowheads="1"/>
          </p:cNvSpPr>
          <p:nvPr/>
        </p:nvSpPr>
        <p:spPr bwMode="auto">
          <a:xfrm>
            <a:off x="2209800" y="4495800"/>
            <a:ext cx="5867400" cy="2362200"/>
          </a:xfrm>
          <a:prstGeom prst="rect">
            <a:avLst/>
          </a:prstGeom>
          <a:solidFill>
            <a:schemeClr val="bg1"/>
          </a:solidFill>
          <a:ln w="9525">
            <a:noFill/>
            <a:miter lim="800000"/>
            <a:headEnd/>
            <a:tailEnd/>
          </a:ln>
        </p:spPr>
        <p:txBody>
          <a:bodyPr wrap="none" anchor="ctr"/>
          <a:lstStyle/>
          <a:p>
            <a:endParaRPr lang="en-US"/>
          </a:p>
        </p:txBody>
      </p:sp>
      <p:sp>
        <p:nvSpPr>
          <p:cNvPr id="30723" name="AutoShape 2"/>
          <p:cNvSpPr>
            <a:spLocks noGrp="1" noChangeArrowheads="1"/>
          </p:cNvSpPr>
          <p:nvPr>
            <p:ph type="title" idx="4294967295"/>
          </p:nvPr>
        </p:nvSpPr>
        <p:spPr/>
        <p:txBody>
          <a:bodyPr/>
          <a:lstStyle/>
          <a:p>
            <a:pPr eaLnBrk="1" hangingPunct="1"/>
            <a:r>
              <a:rPr lang="en-US" altLang="fr-FR" sz="2400" smtClean="0"/>
              <a:t>STAR Heavy Flavor Tracker (HFT) Upgrade</a:t>
            </a:r>
          </a:p>
        </p:txBody>
      </p:sp>
      <p:sp>
        <p:nvSpPr>
          <p:cNvPr id="30724" name="Rectangle 3"/>
          <p:cNvSpPr>
            <a:spLocks noGrp="1" noChangeArrowheads="1"/>
          </p:cNvSpPr>
          <p:nvPr>
            <p:ph type="body" idx="4294967295"/>
          </p:nvPr>
        </p:nvSpPr>
        <p:spPr>
          <a:xfrm>
            <a:off x="381000" y="914400"/>
            <a:ext cx="8763000" cy="1295400"/>
          </a:xfrm>
        </p:spPr>
        <p:txBody>
          <a:bodyPr/>
          <a:lstStyle/>
          <a:p>
            <a:pPr eaLnBrk="1" hangingPunct="1">
              <a:lnSpc>
                <a:spcPct val="90000"/>
              </a:lnSpc>
              <a:spcBef>
                <a:spcPct val="50000"/>
              </a:spcBef>
              <a:buClr>
                <a:schemeClr val="hlink"/>
              </a:buClr>
              <a:buSzTx/>
            </a:pPr>
            <a:r>
              <a:rPr lang="en-US" altLang="fr-FR" sz="1600" smtClean="0"/>
              <a:t>Built to identify mid rapidity Charm and Beauty mesons and baryons through direct reconstruction and measurement of the displaced vertex with excellent pointing resolution.</a:t>
            </a:r>
          </a:p>
          <a:p>
            <a:pPr eaLnBrk="1" hangingPunct="1">
              <a:lnSpc>
                <a:spcPct val="90000"/>
              </a:lnSpc>
            </a:pPr>
            <a:endParaRPr lang="en-US" altLang="fr-FR" sz="1600" smtClean="0"/>
          </a:p>
        </p:txBody>
      </p:sp>
      <p:sp>
        <p:nvSpPr>
          <p:cNvPr id="30725" name="Text Box 6"/>
          <p:cNvSpPr txBox="1">
            <a:spLocks noChangeArrowheads="1"/>
          </p:cNvSpPr>
          <p:nvPr/>
        </p:nvSpPr>
        <p:spPr bwMode="auto">
          <a:xfrm>
            <a:off x="6096000" y="2362200"/>
            <a:ext cx="2895600" cy="1755775"/>
          </a:xfrm>
          <a:prstGeom prst="rect">
            <a:avLst/>
          </a:prstGeom>
          <a:noFill/>
          <a:ln w="9525">
            <a:noFill/>
            <a:miter lim="800000"/>
            <a:headEnd/>
            <a:tailEnd/>
          </a:ln>
        </p:spPr>
        <p:txBody>
          <a:bodyPr>
            <a:spAutoFit/>
          </a:bodyPr>
          <a:lstStyle/>
          <a:p>
            <a:pPr>
              <a:spcBef>
                <a:spcPct val="50000"/>
              </a:spcBef>
              <a:buClr>
                <a:schemeClr val="hlink"/>
              </a:buClr>
              <a:buFont typeface="Wingdings" pitchFamily="2" charset="2"/>
              <a:buNone/>
            </a:pPr>
            <a:r>
              <a:rPr lang="en-US" altLang="fr-FR" sz="1200" b="1" i="0">
                <a:solidFill>
                  <a:schemeClr val="tx1"/>
                </a:solidFill>
              </a:rPr>
              <a:t>TPC – Time Projection Chamber (main tracking detector in STAR)</a:t>
            </a:r>
          </a:p>
          <a:p>
            <a:pPr>
              <a:spcBef>
                <a:spcPct val="50000"/>
              </a:spcBef>
              <a:buClr>
                <a:schemeClr val="hlink"/>
              </a:buClr>
              <a:buFont typeface="Wingdings" pitchFamily="2" charset="2"/>
              <a:buNone/>
            </a:pPr>
            <a:endParaRPr lang="en-US" altLang="fr-FR" sz="1200" b="1">
              <a:solidFill>
                <a:schemeClr val="tx1"/>
              </a:solidFill>
            </a:endParaRPr>
          </a:p>
          <a:p>
            <a:pPr>
              <a:spcBef>
                <a:spcPct val="50000"/>
              </a:spcBef>
              <a:buClr>
                <a:schemeClr val="hlink"/>
              </a:buClr>
              <a:buFont typeface="Wingdings" pitchFamily="2" charset="2"/>
              <a:buNone/>
            </a:pPr>
            <a:r>
              <a:rPr lang="en-US" altLang="fr-FR" sz="1200" b="1">
                <a:solidFill>
                  <a:schemeClr val="tx1"/>
                </a:solidFill>
              </a:rPr>
              <a:t>HFT – Heavy Flavor Tracker</a:t>
            </a:r>
          </a:p>
          <a:p>
            <a:pPr>
              <a:lnSpc>
                <a:spcPct val="120000"/>
              </a:lnSpc>
              <a:spcBef>
                <a:spcPct val="50000"/>
              </a:spcBef>
              <a:buClr>
                <a:schemeClr val="hlink"/>
              </a:buClr>
              <a:buSzPct val="75000"/>
              <a:buFont typeface="Wingdings" pitchFamily="2" charset="2"/>
              <a:buChar char="l"/>
            </a:pPr>
            <a:r>
              <a:rPr lang="en-US" altLang="fr-FR" sz="1200" b="1" i="0">
                <a:solidFill>
                  <a:schemeClr val="tx1"/>
                </a:solidFill>
              </a:rPr>
              <a:t> </a:t>
            </a:r>
            <a:r>
              <a:rPr lang="en-US" altLang="fr-FR" sz="1200" b="1" i="0">
                <a:solidFill>
                  <a:srgbClr val="009900"/>
                </a:solidFill>
              </a:rPr>
              <a:t>SSD – Silicon Strip Detector</a:t>
            </a:r>
          </a:p>
          <a:p>
            <a:pPr>
              <a:lnSpc>
                <a:spcPct val="120000"/>
              </a:lnSpc>
              <a:buClr>
                <a:schemeClr val="hlink"/>
              </a:buClr>
              <a:buSzPct val="75000"/>
              <a:buFont typeface="Wingdings" pitchFamily="2" charset="2"/>
              <a:buChar char="l"/>
            </a:pPr>
            <a:r>
              <a:rPr lang="en-US" altLang="fr-FR" sz="1200" b="1" i="0">
                <a:solidFill>
                  <a:schemeClr val="tx1"/>
                </a:solidFill>
              </a:rPr>
              <a:t> </a:t>
            </a:r>
            <a:r>
              <a:rPr lang="en-US" altLang="fr-FR" sz="1200" b="1" i="0">
                <a:solidFill>
                  <a:srgbClr val="FF9900"/>
                </a:solidFill>
              </a:rPr>
              <a:t>IST – Intermediate Silicon Tracker</a:t>
            </a:r>
          </a:p>
          <a:p>
            <a:pPr>
              <a:lnSpc>
                <a:spcPct val="120000"/>
              </a:lnSpc>
              <a:buClr>
                <a:schemeClr val="hlink"/>
              </a:buClr>
              <a:buSzPct val="75000"/>
              <a:buFont typeface="Wingdings" pitchFamily="2" charset="2"/>
              <a:buChar char="l"/>
            </a:pPr>
            <a:r>
              <a:rPr lang="en-US" altLang="fr-FR" sz="1200" b="1" i="0">
                <a:solidFill>
                  <a:schemeClr val="tx1"/>
                </a:solidFill>
              </a:rPr>
              <a:t> </a:t>
            </a:r>
            <a:r>
              <a:rPr lang="en-US" altLang="fr-FR" sz="1200" b="1" i="0">
                <a:solidFill>
                  <a:srgbClr val="FF0000"/>
                </a:solidFill>
              </a:rPr>
              <a:t>PXL – Pixel Detector</a:t>
            </a:r>
          </a:p>
        </p:txBody>
      </p:sp>
      <p:grpSp>
        <p:nvGrpSpPr>
          <p:cNvPr id="30726" name="Group 22"/>
          <p:cNvGrpSpPr>
            <a:grpSpLocks/>
          </p:cNvGrpSpPr>
          <p:nvPr/>
        </p:nvGrpSpPr>
        <p:grpSpPr bwMode="auto">
          <a:xfrm>
            <a:off x="3352800" y="4724400"/>
            <a:ext cx="3952875" cy="1981200"/>
            <a:chOff x="2880" y="2976"/>
            <a:chExt cx="2490" cy="1248"/>
          </a:xfrm>
        </p:grpSpPr>
        <p:pic>
          <p:nvPicPr>
            <p:cNvPr id="30732" name="Picture 8"/>
            <p:cNvPicPr>
              <a:picLocks noChangeAspect="1" noChangeArrowheads="1"/>
            </p:cNvPicPr>
            <p:nvPr/>
          </p:nvPicPr>
          <p:blipFill>
            <a:blip r:embed="rId4"/>
            <a:srcRect/>
            <a:stretch>
              <a:fillRect/>
            </a:stretch>
          </p:blipFill>
          <p:spPr bwMode="auto">
            <a:xfrm>
              <a:off x="2880" y="3024"/>
              <a:ext cx="2490" cy="1200"/>
            </a:xfrm>
            <a:prstGeom prst="rect">
              <a:avLst/>
            </a:prstGeom>
            <a:noFill/>
            <a:ln w="9525">
              <a:noFill/>
              <a:miter lim="800000"/>
              <a:headEnd/>
              <a:tailEnd/>
            </a:ln>
          </p:spPr>
        </p:pic>
        <p:sp>
          <p:nvSpPr>
            <p:cNvPr id="30733" name="Line 14"/>
            <p:cNvSpPr>
              <a:spLocks noChangeShapeType="1"/>
            </p:cNvSpPr>
            <p:nvPr/>
          </p:nvSpPr>
          <p:spPr bwMode="auto">
            <a:xfrm>
              <a:off x="4340" y="2976"/>
              <a:ext cx="0" cy="288"/>
            </a:xfrm>
            <a:prstGeom prst="line">
              <a:avLst/>
            </a:prstGeom>
            <a:noFill/>
            <a:ln w="19050">
              <a:solidFill>
                <a:srgbClr val="3366FF"/>
              </a:solidFill>
              <a:round/>
              <a:headEnd/>
              <a:tailEnd type="triangle" w="med" len="med"/>
            </a:ln>
          </p:spPr>
          <p:txBody>
            <a:bodyPr/>
            <a:lstStyle/>
            <a:p>
              <a:endParaRPr lang="en-US"/>
            </a:p>
          </p:txBody>
        </p:sp>
        <p:sp>
          <p:nvSpPr>
            <p:cNvPr id="30734" name="Line 15"/>
            <p:cNvSpPr>
              <a:spLocks noChangeShapeType="1"/>
            </p:cNvSpPr>
            <p:nvPr/>
          </p:nvSpPr>
          <p:spPr bwMode="auto">
            <a:xfrm>
              <a:off x="4340" y="3436"/>
              <a:ext cx="0" cy="240"/>
            </a:xfrm>
            <a:prstGeom prst="line">
              <a:avLst/>
            </a:prstGeom>
            <a:noFill/>
            <a:ln w="19050">
              <a:solidFill>
                <a:srgbClr val="339966"/>
              </a:solidFill>
              <a:round/>
              <a:headEnd/>
              <a:tailEnd type="triangle" w="med" len="med"/>
            </a:ln>
          </p:spPr>
          <p:txBody>
            <a:bodyPr/>
            <a:lstStyle/>
            <a:p>
              <a:endParaRPr lang="en-US"/>
            </a:p>
          </p:txBody>
        </p:sp>
        <p:sp>
          <p:nvSpPr>
            <p:cNvPr id="30735" name="Line 16"/>
            <p:cNvSpPr>
              <a:spLocks noChangeShapeType="1"/>
            </p:cNvSpPr>
            <p:nvPr/>
          </p:nvSpPr>
          <p:spPr bwMode="auto">
            <a:xfrm>
              <a:off x="4340" y="3719"/>
              <a:ext cx="0" cy="192"/>
            </a:xfrm>
            <a:prstGeom prst="line">
              <a:avLst/>
            </a:prstGeom>
            <a:noFill/>
            <a:ln w="19050">
              <a:solidFill>
                <a:srgbClr val="FF9900"/>
              </a:solidFill>
              <a:round/>
              <a:headEnd/>
              <a:tailEnd type="triangle" w="med" len="med"/>
            </a:ln>
          </p:spPr>
          <p:txBody>
            <a:bodyPr/>
            <a:lstStyle/>
            <a:p>
              <a:endParaRPr lang="en-US"/>
            </a:p>
          </p:txBody>
        </p:sp>
        <p:sp>
          <p:nvSpPr>
            <p:cNvPr id="30736" name="Line 17"/>
            <p:cNvSpPr>
              <a:spLocks noChangeShapeType="1"/>
            </p:cNvSpPr>
            <p:nvPr/>
          </p:nvSpPr>
          <p:spPr bwMode="auto">
            <a:xfrm>
              <a:off x="4340" y="3974"/>
              <a:ext cx="0" cy="240"/>
            </a:xfrm>
            <a:prstGeom prst="line">
              <a:avLst/>
            </a:prstGeom>
            <a:noFill/>
            <a:ln w="19050">
              <a:solidFill>
                <a:srgbClr val="FF0000"/>
              </a:solidFill>
              <a:round/>
              <a:headEnd/>
              <a:tailEnd type="triangle" w="med" len="med"/>
            </a:ln>
          </p:spPr>
          <p:txBody>
            <a:bodyPr/>
            <a:lstStyle/>
            <a:p>
              <a:endParaRPr lang="en-US"/>
            </a:p>
          </p:txBody>
        </p:sp>
        <p:sp>
          <p:nvSpPr>
            <p:cNvPr id="30737" name="Text Box 18"/>
            <p:cNvSpPr txBox="1">
              <a:spLocks noChangeArrowheads="1"/>
            </p:cNvSpPr>
            <p:nvPr/>
          </p:nvSpPr>
          <p:spPr bwMode="auto">
            <a:xfrm>
              <a:off x="4416" y="2976"/>
              <a:ext cx="580" cy="173"/>
            </a:xfrm>
            <a:prstGeom prst="rect">
              <a:avLst/>
            </a:prstGeom>
            <a:solidFill>
              <a:schemeClr val="bg1"/>
            </a:solidFill>
            <a:ln w="9525">
              <a:noFill/>
              <a:miter lim="800000"/>
              <a:headEnd/>
              <a:tailEnd/>
            </a:ln>
          </p:spPr>
          <p:txBody>
            <a:bodyPr wrap="none">
              <a:spAutoFit/>
            </a:bodyPr>
            <a:lstStyle/>
            <a:p>
              <a:r>
                <a:rPr lang="en-US" altLang="fr-FR" sz="1200" i="0">
                  <a:solidFill>
                    <a:schemeClr val="tx1"/>
                  </a:solidFill>
                  <a:sym typeface="Symbol" pitchFamily="18" charset="2"/>
                </a:rPr>
                <a:t> = ~1 mm</a:t>
              </a:r>
            </a:p>
          </p:txBody>
        </p:sp>
        <p:sp>
          <p:nvSpPr>
            <p:cNvPr id="30738" name="Text Box 19"/>
            <p:cNvSpPr txBox="1">
              <a:spLocks noChangeArrowheads="1"/>
            </p:cNvSpPr>
            <p:nvPr/>
          </p:nvSpPr>
          <p:spPr bwMode="auto">
            <a:xfrm>
              <a:off x="4416" y="3456"/>
              <a:ext cx="661" cy="173"/>
            </a:xfrm>
            <a:prstGeom prst="rect">
              <a:avLst/>
            </a:prstGeom>
            <a:solidFill>
              <a:schemeClr val="bg1"/>
            </a:solidFill>
            <a:ln w="9525">
              <a:noFill/>
              <a:miter lim="800000"/>
              <a:headEnd/>
              <a:tailEnd/>
            </a:ln>
          </p:spPr>
          <p:txBody>
            <a:bodyPr wrap="none">
              <a:spAutoFit/>
            </a:bodyPr>
            <a:lstStyle/>
            <a:p>
              <a:r>
                <a:rPr lang="en-US" altLang="fr-FR" sz="1200" i="0">
                  <a:solidFill>
                    <a:schemeClr val="tx1"/>
                  </a:solidFill>
                  <a:sym typeface="Symbol" pitchFamily="18" charset="2"/>
                </a:rPr>
                <a:t> = ~300 m</a:t>
              </a:r>
            </a:p>
          </p:txBody>
        </p:sp>
        <p:sp>
          <p:nvSpPr>
            <p:cNvPr id="30739" name="Text Box 20"/>
            <p:cNvSpPr txBox="1">
              <a:spLocks noChangeArrowheads="1"/>
            </p:cNvSpPr>
            <p:nvPr/>
          </p:nvSpPr>
          <p:spPr bwMode="auto">
            <a:xfrm>
              <a:off x="4416" y="3744"/>
              <a:ext cx="661" cy="173"/>
            </a:xfrm>
            <a:prstGeom prst="rect">
              <a:avLst/>
            </a:prstGeom>
            <a:solidFill>
              <a:schemeClr val="bg1"/>
            </a:solidFill>
            <a:ln w="9525">
              <a:noFill/>
              <a:miter lim="800000"/>
              <a:headEnd/>
              <a:tailEnd/>
            </a:ln>
          </p:spPr>
          <p:txBody>
            <a:bodyPr wrap="none">
              <a:spAutoFit/>
            </a:bodyPr>
            <a:lstStyle/>
            <a:p>
              <a:r>
                <a:rPr lang="en-US" altLang="fr-FR" sz="1200" i="0">
                  <a:solidFill>
                    <a:schemeClr val="tx1"/>
                  </a:solidFill>
                  <a:sym typeface="Symbol" pitchFamily="18" charset="2"/>
                </a:rPr>
                <a:t> = ~250 m</a:t>
              </a:r>
            </a:p>
          </p:txBody>
        </p:sp>
        <p:sp>
          <p:nvSpPr>
            <p:cNvPr id="30740" name="Text Box 21"/>
            <p:cNvSpPr txBox="1">
              <a:spLocks noChangeArrowheads="1"/>
            </p:cNvSpPr>
            <p:nvPr/>
          </p:nvSpPr>
          <p:spPr bwMode="auto">
            <a:xfrm>
              <a:off x="4416" y="4032"/>
              <a:ext cx="608" cy="173"/>
            </a:xfrm>
            <a:prstGeom prst="rect">
              <a:avLst/>
            </a:prstGeom>
            <a:solidFill>
              <a:schemeClr val="bg1"/>
            </a:solidFill>
            <a:ln w="9525">
              <a:noFill/>
              <a:miter lim="800000"/>
              <a:headEnd/>
              <a:tailEnd/>
            </a:ln>
          </p:spPr>
          <p:txBody>
            <a:bodyPr wrap="none">
              <a:spAutoFit/>
            </a:bodyPr>
            <a:lstStyle/>
            <a:p>
              <a:r>
                <a:rPr lang="en-US" altLang="fr-FR" sz="1200" i="0">
                  <a:solidFill>
                    <a:schemeClr val="tx1"/>
                  </a:solidFill>
                  <a:sym typeface="Symbol" pitchFamily="18" charset="2"/>
                </a:rPr>
                <a:t> = &lt;30 m</a:t>
              </a:r>
            </a:p>
          </p:txBody>
        </p:sp>
      </p:grpSp>
      <p:sp>
        <p:nvSpPr>
          <p:cNvPr id="30727" name="Text Box 6"/>
          <p:cNvSpPr txBox="1">
            <a:spLocks noChangeArrowheads="1"/>
          </p:cNvSpPr>
          <p:nvPr/>
        </p:nvSpPr>
        <p:spPr bwMode="auto">
          <a:xfrm>
            <a:off x="1981200" y="4875213"/>
            <a:ext cx="1600200" cy="1830387"/>
          </a:xfrm>
          <a:prstGeom prst="rect">
            <a:avLst/>
          </a:prstGeom>
          <a:noFill/>
          <a:ln w="9525">
            <a:noFill/>
            <a:miter lim="800000"/>
            <a:headEnd/>
            <a:tailEnd/>
          </a:ln>
        </p:spPr>
        <p:txBody>
          <a:bodyPr>
            <a:spAutoFit/>
          </a:bodyPr>
          <a:lstStyle/>
          <a:p>
            <a:pPr indent="342900">
              <a:spcBef>
                <a:spcPct val="50000"/>
              </a:spcBef>
              <a:buClr>
                <a:schemeClr val="hlink"/>
              </a:buClr>
              <a:buFont typeface="Wingdings" pitchFamily="2" charset="2"/>
              <a:buNone/>
            </a:pPr>
            <a:endParaRPr lang="en-US" altLang="fr-FR" sz="1200" b="1">
              <a:solidFill>
                <a:schemeClr val="tx1"/>
              </a:solidFill>
            </a:endParaRPr>
          </a:p>
          <a:p>
            <a:pPr indent="342900">
              <a:spcBef>
                <a:spcPct val="50000"/>
              </a:spcBef>
              <a:buClr>
                <a:schemeClr val="hlink"/>
              </a:buClr>
              <a:buFont typeface="Wingdings" pitchFamily="2" charset="2"/>
              <a:buNone/>
            </a:pPr>
            <a:r>
              <a:rPr lang="en-US" altLang="fr-FR" sz="1200" b="1" i="0">
                <a:solidFill>
                  <a:srgbClr val="009900"/>
                </a:solidFill>
              </a:rPr>
              <a:t>SSD 	r = 22</a:t>
            </a:r>
          </a:p>
          <a:p>
            <a:pPr indent="342900">
              <a:spcBef>
                <a:spcPct val="50000"/>
              </a:spcBef>
              <a:buClr>
                <a:schemeClr val="hlink"/>
              </a:buClr>
              <a:buFont typeface="Wingdings" pitchFamily="2" charset="2"/>
              <a:buNone/>
            </a:pPr>
            <a:endParaRPr lang="en-US" altLang="fr-FR" sz="1200" b="1" i="0">
              <a:solidFill>
                <a:schemeClr val="tx1"/>
              </a:solidFill>
            </a:endParaRPr>
          </a:p>
          <a:p>
            <a:pPr indent="342900">
              <a:spcBef>
                <a:spcPct val="50000"/>
              </a:spcBef>
              <a:buClr>
                <a:schemeClr val="hlink"/>
              </a:buClr>
              <a:buSzPct val="75000"/>
              <a:buFont typeface="Wingdings" pitchFamily="2" charset="2"/>
              <a:buNone/>
            </a:pPr>
            <a:r>
              <a:rPr lang="en-US" altLang="fr-FR" sz="1200" b="1" i="0">
                <a:solidFill>
                  <a:srgbClr val="FF9900"/>
                </a:solidFill>
              </a:rPr>
              <a:t>IST 	r = 14</a:t>
            </a:r>
          </a:p>
          <a:p>
            <a:pPr indent="342900">
              <a:spcBef>
                <a:spcPct val="50000"/>
              </a:spcBef>
              <a:buClr>
                <a:schemeClr val="hlink"/>
              </a:buClr>
              <a:buSzPct val="75000"/>
              <a:buFont typeface="Wingdings" pitchFamily="2" charset="2"/>
              <a:buNone/>
            </a:pPr>
            <a:r>
              <a:rPr lang="en-US" altLang="fr-FR" sz="1200" b="1" i="0">
                <a:solidFill>
                  <a:srgbClr val="FF0000"/>
                </a:solidFill>
              </a:rPr>
              <a:t>PXL 	r</a:t>
            </a:r>
            <a:r>
              <a:rPr lang="en-US" altLang="fr-FR" sz="1200" b="1" i="0" baseline="-25000">
                <a:solidFill>
                  <a:srgbClr val="FF0000"/>
                </a:solidFill>
              </a:rPr>
              <a:t>2</a:t>
            </a:r>
            <a:r>
              <a:rPr lang="en-US" altLang="fr-FR" sz="1200" b="1" i="0">
                <a:solidFill>
                  <a:srgbClr val="FF0000"/>
                </a:solidFill>
              </a:rPr>
              <a:t> = 8</a:t>
            </a:r>
          </a:p>
          <a:p>
            <a:pPr indent="342900">
              <a:spcBef>
                <a:spcPct val="50000"/>
              </a:spcBef>
              <a:buClr>
                <a:schemeClr val="hlink"/>
              </a:buClr>
              <a:buSzPct val="75000"/>
              <a:buFont typeface="Wingdings" pitchFamily="2" charset="2"/>
              <a:buNone/>
            </a:pPr>
            <a:endParaRPr lang="en-US" altLang="fr-FR" sz="1200" b="1" i="0">
              <a:solidFill>
                <a:srgbClr val="FF0000"/>
              </a:solidFill>
            </a:endParaRPr>
          </a:p>
          <a:p>
            <a:pPr marL="857250" lvl="1" indent="-285750">
              <a:buClr>
                <a:schemeClr val="hlink"/>
              </a:buClr>
              <a:buSzPct val="75000"/>
              <a:buFont typeface="Wingdings" pitchFamily="2" charset="2"/>
              <a:buNone/>
            </a:pPr>
            <a:r>
              <a:rPr lang="en-US" altLang="fr-FR" sz="1200" b="1" i="0">
                <a:solidFill>
                  <a:srgbClr val="FF0000"/>
                </a:solidFill>
              </a:rPr>
              <a:t>		r</a:t>
            </a:r>
            <a:r>
              <a:rPr lang="en-US" altLang="fr-FR" sz="1200" b="1" i="0" baseline="-25000">
                <a:solidFill>
                  <a:srgbClr val="FF0000"/>
                </a:solidFill>
              </a:rPr>
              <a:t>1</a:t>
            </a:r>
            <a:r>
              <a:rPr lang="en-US" altLang="fr-FR" sz="1200" b="1" i="0">
                <a:solidFill>
                  <a:srgbClr val="FF0000"/>
                </a:solidFill>
              </a:rPr>
              <a:t> = 2.8</a:t>
            </a:r>
          </a:p>
        </p:txBody>
      </p:sp>
      <p:sp>
        <p:nvSpPr>
          <p:cNvPr id="30728" name="Text Box 5"/>
          <p:cNvSpPr txBox="1">
            <a:spLocks noChangeArrowheads="1"/>
          </p:cNvSpPr>
          <p:nvPr/>
        </p:nvSpPr>
        <p:spPr bwMode="auto">
          <a:xfrm>
            <a:off x="3962400" y="4724400"/>
            <a:ext cx="2057400" cy="517525"/>
          </a:xfrm>
          <a:prstGeom prst="rect">
            <a:avLst/>
          </a:prstGeom>
          <a:noFill/>
          <a:ln w="9525">
            <a:noFill/>
            <a:miter lim="800000"/>
            <a:headEnd/>
            <a:tailEnd/>
          </a:ln>
        </p:spPr>
        <p:txBody>
          <a:bodyPr>
            <a:spAutoFit/>
          </a:bodyPr>
          <a:lstStyle/>
          <a:p>
            <a:pPr>
              <a:spcBef>
                <a:spcPct val="50000"/>
              </a:spcBef>
              <a:buClr>
                <a:schemeClr val="hlink"/>
              </a:buClr>
              <a:buFont typeface="Wingdings" pitchFamily="2" charset="2"/>
              <a:buNone/>
            </a:pPr>
            <a:r>
              <a:rPr lang="en-US" altLang="fr-FR" sz="1400" i="0">
                <a:solidFill>
                  <a:schemeClr val="tx1"/>
                </a:solidFill>
              </a:rPr>
              <a:t>Tracking inwards graded resolution:</a:t>
            </a:r>
          </a:p>
        </p:txBody>
      </p:sp>
      <p:sp>
        <p:nvSpPr>
          <p:cNvPr id="30729" name="Text Box 23"/>
          <p:cNvSpPr txBox="1">
            <a:spLocks noChangeArrowheads="1"/>
          </p:cNvSpPr>
          <p:nvPr/>
        </p:nvSpPr>
        <p:spPr bwMode="auto">
          <a:xfrm>
            <a:off x="2895600" y="4724400"/>
            <a:ext cx="641350" cy="274638"/>
          </a:xfrm>
          <a:prstGeom prst="rect">
            <a:avLst/>
          </a:prstGeom>
          <a:noFill/>
          <a:ln w="9525">
            <a:noFill/>
            <a:miter lim="800000"/>
            <a:headEnd/>
            <a:tailEnd/>
          </a:ln>
        </p:spPr>
        <p:txBody>
          <a:bodyPr wrap="none">
            <a:spAutoFit/>
          </a:bodyPr>
          <a:lstStyle/>
          <a:p>
            <a:r>
              <a:rPr lang="en-US" altLang="fr-FR" sz="1200" i="0">
                <a:solidFill>
                  <a:schemeClr val="tx1"/>
                </a:solidFill>
              </a:rPr>
              <a:t>R (cm)</a:t>
            </a:r>
          </a:p>
        </p:txBody>
      </p:sp>
      <p:sp>
        <p:nvSpPr>
          <p:cNvPr id="30730" name="Rectangle 21"/>
          <p:cNvSpPr>
            <a:spLocks noChangeArrowheads="1"/>
          </p:cNvSpPr>
          <p:nvPr/>
        </p:nvSpPr>
        <p:spPr bwMode="auto">
          <a:xfrm>
            <a:off x="6096000" y="3886200"/>
            <a:ext cx="1905000" cy="228600"/>
          </a:xfrm>
          <a:prstGeom prst="rect">
            <a:avLst/>
          </a:prstGeom>
          <a:noFill/>
          <a:ln w="19050">
            <a:solidFill>
              <a:srgbClr val="3366FF"/>
            </a:solidFill>
            <a:miter lim="800000"/>
            <a:headEnd/>
            <a:tailEnd/>
          </a:ln>
        </p:spPr>
        <p:txBody>
          <a:bodyPr wrap="none" anchor="ctr"/>
          <a:lstStyle/>
          <a:p>
            <a:endParaRPr lang="fr-FR" altLang="fr-FR" i="0">
              <a:solidFill>
                <a:schemeClr val="tx1"/>
              </a:solidFill>
            </a:endParaRPr>
          </a:p>
        </p:txBody>
      </p:sp>
      <p:sp>
        <p:nvSpPr>
          <p:cNvPr id="30731" name="Line 21"/>
          <p:cNvSpPr>
            <a:spLocks noChangeShapeType="1"/>
          </p:cNvSpPr>
          <p:nvPr/>
        </p:nvSpPr>
        <p:spPr bwMode="auto">
          <a:xfrm>
            <a:off x="3505200" y="6705600"/>
            <a:ext cx="40386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7" name="Title 7"/>
          <p:cNvSpPr>
            <a:spLocks noGrp="1"/>
          </p:cNvSpPr>
          <p:nvPr>
            <p:ph type="title" idx="4294967295"/>
          </p:nvPr>
        </p:nvSpPr>
        <p:spPr>
          <a:xfrm>
            <a:off x="0" y="304800"/>
            <a:ext cx="7620000" cy="488950"/>
          </a:xfrm>
        </p:spPr>
        <p:txBody>
          <a:bodyPr anchor="ctr"/>
          <a:lstStyle/>
          <a:p>
            <a:r>
              <a:rPr lang="en-US" sz="2400" smtClean="0"/>
              <a:t>Silicon Strip Detector (SSD)</a:t>
            </a:r>
          </a:p>
        </p:txBody>
      </p:sp>
      <p:pic>
        <p:nvPicPr>
          <p:cNvPr id="102418" name="Content Placeholder 17" descr="Untitled-3.png"/>
          <p:cNvPicPr>
            <a:picLocks noGrp="1" noChangeAspect="1"/>
          </p:cNvPicPr>
          <p:nvPr>
            <p:ph idx="4294967295"/>
          </p:nvPr>
        </p:nvPicPr>
        <p:blipFill>
          <a:blip r:embed="rId3">
            <a:lum bright="20000"/>
          </a:blip>
          <a:srcRect/>
          <a:stretch>
            <a:fillRect/>
          </a:stretch>
        </p:blipFill>
        <p:spPr>
          <a:xfrm>
            <a:off x="4495800" y="990600"/>
            <a:ext cx="3871913" cy="2447925"/>
          </a:xfrm>
        </p:spPr>
      </p:pic>
      <p:grpSp>
        <p:nvGrpSpPr>
          <p:cNvPr id="102419" name="Group 40"/>
          <p:cNvGrpSpPr>
            <a:grpSpLocks/>
          </p:cNvGrpSpPr>
          <p:nvPr/>
        </p:nvGrpSpPr>
        <p:grpSpPr bwMode="auto">
          <a:xfrm>
            <a:off x="4800600" y="914400"/>
            <a:ext cx="2863850" cy="1822450"/>
            <a:chOff x="5587140" y="3895363"/>
            <a:chExt cx="2863393" cy="1823369"/>
          </a:xfrm>
        </p:grpSpPr>
        <p:cxnSp>
          <p:nvCxnSpPr>
            <p:cNvPr id="23" name="Straight Connector 22"/>
            <p:cNvCxnSpPr/>
            <p:nvPr/>
          </p:nvCxnSpPr>
          <p:spPr>
            <a:xfrm flipV="1">
              <a:off x="5587140" y="3895363"/>
              <a:ext cx="2863393" cy="1823369"/>
            </a:xfrm>
            <a:prstGeom prst="line">
              <a:avLst/>
            </a:prstGeom>
            <a:ln>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02431" name="TextBox 27"/>
            <p:cNvSpPr txBox="1">
              <a:spLocks noChangeArrowheads="1"/>
            </p:cNvSpPr>
            <p:nvPr/>
          </p:nvSpPr>
          <p:spPr bwMode="auto">
            <a:xfrm rot="-1980000">
              <a:off x="6561761" y="4655381"/>
              <a:ext cx="1017917" cy="276999"/>
            </a:xfrm>
            <a:prstGeom prst="rect">
              <a:avLst/>
            </a:prstGeom>
            <a:solidFill>
              <a:schemeClr val="bg1"/>
            </a:solidFill>
            <a:ln w="9525">
              <a:noFill/>
              <a:miter lim="800000"/>
              <a:headEnd/>
              <a:tailEnd/>
            </a:ln>
          </p:spPr>
          <p:txBody>
            <a:bodyPr>
              <a:spAutoFit/>
            </a:bodyPr>
            <a:lstStyle/>
            <a:p>
              <a:pPr algn="ctr"/>
              <a:r>
                <a:rPr lang="en-US" sz="1200" i="0">
                  <a:solidFill>
                    <a:schemeClr val="tx1"/>
                  </a:solidFill>
                  <a:ea typeface="ヒラギノ角ゴ Pro W3"/>
                  <a:cs typeface="ヒラギノ角ゴ Pro W3"/>
                </a:rPr>
                <a:t>~ 1 Meter</a:t>
              </a:r>
            </a:p>
          </p:txBody>
        </p:sp>
      </p:grpSp>
      <p:grpSp>
        <p:nvGrpSpPr>
          <p:cNvPr id="102420" name="Group 2"/>
          <p:cNvGrpSpPr>
            <a:grpSpLocks/>
          </p:cNvGrpSpPr>
          <p:nvPr/>
        </p:nvGrpSpPr>
        <p:grpSpPr bwMode="auto">
          <a:xfrm>
            <a:off x="447675" y="914400"/>
            <a:ext cx="3362325" cy="2225675"/>
            <a:chOff x="295516" y="1203863"/>
            <a:chExt cx="4471096" cy="2769905"/>
          </a:xfrm>
        </p:grpSpPr>
        <p:grpSp>
          <p:nvGrpSpPr>
            <p:cNvPr id="102425" name="Group 36"/>
            <p:cNvGrpSpPr>
              <a:grpSpLocks/>
            </p:cNvGrpSpPr>
            <p:nvPr/>
          </p:nvGrpSpPr>
          <p:grpSpPr bwMode="auto">
            <a:xfrm>
              <a:off x="295516" y="2181663"/>
              <a:ext cx="608975" cy="1727023"/>
              <a:chOff x="377446" y="2154353"/>
              <a:chExt cx="608975" cy="1727023"/>
            </a:xfrm>
          </p:grpSpPr>
          <p:cxnSp>
            <p:nvCxnSpPr>
              <p:cNvPr id="29" name="Straight Connector 28"/>
              <p:cNvCxnSpPr/>
              <p:nvPr/>
            </p:nvCxnSpPr>
            <p:spPr>
              <a:xfrm rot="5400000" flipH="1" flipV="1">
                <a:off x="-329713" y="3017889"/>
                <a:ext cx="1726745" cy="0"/>
              </a:xfrm>
              <a:prstGeom prst="line">
                <a:avLst/>
              </a:prstGeom>
              <a:ln>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02429" name="TextBox 35"/>
              <p:cNvSpPr txBox="1">
                <a:spLocks noChangeArrowheads="1"/>
              </p:cNvSpPr>
              <p:nvPr/>
            </p:nvSpPr>
            <p:spPr bwMode="auto">
              <a:xfrm rot="-5400000">
                <a:off x="397235" y="2705507"/>
                <a:ext cx="569397" cy="608975"/>
              </a:xfrm>
              <a:prstGeom prst="rect">
                <a:avLst/>
              </a:prstGeom>
              <a:solidFill>
                <a:schemeClr val="bg1"/>
              </a:solidFill>
              <a:ln w="9525">
                <a:noFill/>
                <a:miter lim="800000"/>
                <a:headEnd/>
                <a:tailEnd/>
              </a:ln>
            </p:spPr>
            <p:txBody>
              <a:bodyPr>
                <a:spAutoFit/>
              </a:bodyPr>
              <a:lstStyle/>
              <a:p>
                <a:pPr algn="ctr"/>
                <a:r>
                  <a:rPr lang="en-US" sz="1200" i="0">
                    <a:solidFill>
                      <a:schemeClr val="tx1"/>
                    </a:solidFill>
                    <a:ea typeface="ヒラギノ角ゴ Pro W3"/>
                    <a:cs typeface="ヒラギノ角ゴ Pro W3"/>
                  </a:rPr>
                  <a:t>44 cm</a:t>
                </a:r>
              </a:p>
            </p:txBody>
          </p:sp>
        </p:grpSp>
        <p:pic>
          <p:nvPicPr>
            <p:cNvPr id="102426" name="Picture 15" descr="Untitled-2.png"/>
            <p:cNvPicPr>
              <a:picLocks noChangeAspect="1"/>
            </p:cNvPicPr>
            <p:nvPr/>
          </p:nvPicPr>
          <p:blipFill>
            <a:blip r:embed="rId4">
              <a:lum bright="10000"/>
            </a:blip>
            <a:srcRect/>
            <a:stretch>
              <a:fillRect/>
            </a:stretch>
          </p:blipFill>
          <p:spPr bwMode="auto">
            <a:xfrm>
              <a:off x="693469" y="1203863"/>
              <a:ext cx="4073143" cy="2769905"/>
            </a:xfrm>
            <a:prstGeom prst="rect">
              <a:avLst/>
            </a:prstGeom>
            <a:noFill/>
            <a:ln w="9525">
              <a:noFill/>
              <a:miter lim="800000"/>
              <a:headEnd/>
              <a:tailEnd/>
            </a:ln>
          </p:spPr>
        </p:pic>
        <p:sp>
          <p:nvSpPr>
            <p:cNvPr id="102427" name="TextBox 41"/>
            <p:cNvSpPr txBox="1">
              <a:spLocks noChangeArrowheads="1"/>
            </p:cNvSpPr>
            <p:nvPr/>
          </p:nvSpPr>
          <p:spPr bwMode="auto">
            <a:xfrm rot="-1416862">
              <a:off x="2778051" y="3290182"/>
              <a:ext cx="1017501" cy="568996"/>
            </a:xfrm>
            <a:prstGeom prst="rect">
              <a:avLst/>
            </a:prstGeom>
            <a:solidFill>
              <a:schemeClr val="bg1"/>
            </a:solidFill>
            <a:ln w="9525">
              <a:noFill/>
              <a:miter lim="800000"/>
              <a:headEnd/>
              <a:tailEnd/>
            </a:ln>
          </p:spPr>
          <p:txBody>
            <a:bodyPr>
              <a:spAutoFit/>
            </a:bodyPr>
            <a:lstStyle/>
            <a:p>
              <a:pPr algn="ctr"/>
              <a:r>
                <a:rPr lang="en-US" sz="1200" i="0">
                  <a:solidFill>
                    <a:schemeClr val="tx1"/>
                  </a:solidFill>
                  <a:ea typeface="ヒラギノ角ゴ Pro W3"/>
                  <a:cs typeface="ヒラギノ角ゴ Pro W3"/>
                </a:rPr>
                <a:t>20  Ladders</a:t>
              </a:r>
            </a:p>
          </p:txBody>
        </p:sp>
      </p:grpSp>
      <p:cxnSp>
        <p:nvCxnSpPr>
          <p:cNvPr id="4" name="Straight Arrow Connector 3"/>
          <p:cNvCxnSpPr/>
          <p:nvPr/>
        </p:nvCxnSpPr>
        <p:spPr>
          <a:xfrm flipH="1" flipV="1">
            <a:off x="5257800" y="3125788"/>
            <a:ext cx="1708150" cy="215900"/>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102422" name="TextBox 4"/>
          <p:cNvSpPr txBox="1">
            <a:spLocks noChangeArrowheads="1"/>
          </p:cNvSpPr>
          <p:nvPr/>
        </p:nvSpPr>
        <p:spPr bwMode="auto">
          <a:xfrm>
            <a:off x="7086600" y="3048000"/>
            <a:ext cx="1568450" cy="366713"/>
          </a:xfrm>
          <a:prstGeom prst="rect">
            <a:avLst/>
          </a:prstGeom>
          <a:noFill/>
          <a:ln w="9525">
            <a:noFill/>
            <a:miter lim="800000"/>
            <a:headEnd/>
            <a:tailEnd/>
          </a:ln>
        </p:spPr>
        <p:txBody>
          <a:bodyPr wrap="none">
            <a:spAutoFit/>
          </a:bodyPr>
          <a:lstStyle/>
          <a:p>
            <a:r>
              <a:rPr lang="en-US" i="0">
                <a:solidFill>
                  <a:schemeClr val="tx1"/>
                </a:solidFill>
                <a:ea typeface="ヒラギノ角ゴ Pro W3"/>
                <a:cs typeface="ヒラギノ角ゴ Pro W3"/>
              </a:rPr>
              <a:t>Ladder Cards</a:t>
            </a:r>
          </a:p>
        </p:txBody>
      </p:sp>
      <p:cxnSp>
        <p:nvCxnSpPr>
          <p:cNvPr id="7" name="Straight Arrow Connector 6"/>
          <p:cNvCxnSpPr/>
          <p:nvPr/>
        </p:nvCxnSpPr>
        <p:spPr>
          <a:xfrm flipV="1">
            <a:off x="7496175" y="1573213"/>
            <a:ext cx="450850" cy="1387475"/>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02416" name="Object 16"/>
          <p:cNvGraphicFramePr>
            <a:graphicFrameLocks noChangeAspect="1"/>
          </p:cNvGraphicFramePr>
          <p:nvPr/>
        </p:nvGraphicFramePr>
        <p:xfrm>
          <a:off x="5257800" y="3810000"/>
          <a:ext cx="3124200" cy="3048000"/>
        </p:xfrm>
        <a:graphic>
          <a:graphicData uri="http://schemas.openxmlformats.org/presentationml/2006/ole">
            <mc:AlternateContent xmlns:mc="http://schemas.openxmlformats.org/markup-compatibility/2006">
              <mc:Choice xmlns:v="urn:schemas-microsoft-com:vml" Requires="v">
                <p:oleObj spid="_x0000_s102423" name="Document" r:id="rId6" imgW="5638592" imgH="3047888" progId="">
                  <p:embed/>
                </p:oleObj>
              </mc:Choice>
              <mc:Fallback>
                <p:oleObj name="Document" r:id="rId6" imgW="5638592" imgH="3047888" progId="">
                  <p:embed/>
                  <p:pic>
                    <p:nvPicPr>
                      <p:cNvPr id="0" name="Picture 16"/>
                      <p:cNvPicPr>
                        <a:picLocks noChangeAspect="1" noChangeArrowheads="1"/>
                      </p:cNvPicPr>
                      <p:nvPr/>
                    </p:nvPicPr>
                    <p:blipFill>
                      <a:blip r:embed="rId7">
                        <a:extLst>
                          <a:ext uri="{28A0092B-C50C-407E-A947-70E740481C1C}">
                            <a14:useLocalDpi xmlns:a14="http://schemas.microsoft.com/office/drawing/2010/main" val="0"/>
                          </a:ext>
                        </a:extLst>
                      </a:blip>
                      <a:srcRect l="22974" r="21622"/>
                      <a:stretch>
                        <a:fillRect/>
                      </a:stretch>
                    </p:blipFill>
                    <p:spPr bwMode="auto">
                      <a:xfrm>
                        <a:off x="5257800" y="3810000"/>
                        <a:ext cx="3124200" cy="304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424" name="Picture 2" descr="C:\Users\jhthomas\Desktop\STAR\SSD\SSD 2011\Photos and Diagrams 2011\Mechanical\IMG_0891.JPG"/>
          <p:cNvPicPr>
            <a:picLocks noChangeAspect="1" noChangeArrowheads="1"/>
          </p:cNvPicPr>
          <p:nvPr/>
        </p:nvPicPr>
        <p:blipFill>
          <a:blip r:embed="rId8"/>
          <a:srcRect/>
          <a:stretch>
            <a:fillRect/>
          </a:stretch>
        </p:blipFill>
        <p:spPr bwMode="auto">
          <a:xfrm>
            <a:off x="609600" y="3657600"/>
            <a:ext cx="4114800" cy="28051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idx="4294967295"/>
          </p:nvPr>
        </p:nvSpPr>
        <p:spPr/>
        <p:txBody>
          <a:bodyPr anchor="ctr"/>
          <a:lstStyle/>
          <a:p>
            <a:r>
              <a:rPr lang="en-US" smtClean="0"/>
              <a:t>IST Stave</a:t>
            </a:r>
          </a:p>
        </p:txBody>
      </p:sp>
      <p:pic>
        <p:nvPicPr>
          <p:cNvPr id="103426" name="Picture 6"/>
          <p:cNvPicPr>
            <a:picLocks noChangeAspect="1"/>
          </p:cNvPicPr>
          <p:nvPr/>
        </p:nvPicPr>
        <p:blipFill>
          <a:blip r:embed="rId2"/>
          <a:srcRect/>
          <a:stretch>
            <a:fillRect/>
          </a:stretch>
        </p:blipFill>
        <p:spPr bwMode="auto">
          <a:xfrm>
            <a:off x="393700" y="3581400"/>
            <a:ext cx="8674100" cy="3159125"/>
          </a:xfrm>
          <a:prstGeom prst="rect">
            <a:avLst/>
          </a:prstGeom>
          <a:noFill/>
          <a:ln w="9525">
            <a:noFill/>
            <a:miter lim="800000"/>
            <a:headEnd/>
            <a:tailEnd/>
          </a:ln>
        </p:spPr>
      </p:pic>
      <p:pic>
        <p:nvPicPr>
          <p:cNvPr id="103427" name="Picture 3" descr="IMG_0175.JPG"/>
          <p:cNvPicPr>
            <a:picLocks noChangeAspect="1"/>
          </p:cNvPicPr>
          <p:nvPr/>
        </p:nvPicPr>
        <p:blipFill>
          <a:blip r:embed="rId3"/>
          <a:srcRect/>
          <a:stretch>
            <a:fillRect/>
          </a:stretch>
        </p:blipFill>
        <p:spPr bwMode="auto">
          <a:xfrm>
            <a:off x="457200" y="1193800"/>
            <a:ext cx="8534400" cy="18954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4"/>
          <p:cNvSpPr>
            <a:spLocks noGrp="1"/>
          </p:cNvSpPr>
          <p:nvPr>
            <p:ph type="title" idx="4294967295"/>
          </p:nvPr>
        </p:nvSpPr>
        <p:spPr/>
        <p:txBody>
          <a:bodyPr anchor="ctr"/>
          <a:lstStyle/>
          <a:p>
            <a:pPr eaLnBrk="1" hangingPunct="1"/>
            <a:r>
              <a:rPr lang="en-US" altLang="fr-FR" sz="2400" smtClean="0"/>
              <a:t>PXL electronics and operator’s GUI</a:t>
            </a:r>
          </a:p>
        </p:txBody>
      </p:sp>
      <p:pic>
        <p:nvPicPr>
          <p:cNvPr id="104450" name="Picture 116" descr="-TWLryBmba1fLTf_eXzkVWrqPBZbLIK93gRDNfAXXwjneHSQPIuz_afwLvXQzdFZ9eI98wFw5OdngXz-9i3slgR73PayAHFvvzlzoIJUIoynS3UEORqhRtE8pQXgCpYMUg"/>
          <p:cNvPicPr>
            <a:picLocks noChangeAspect="1" noChangeArrowheads="1"/>
          </p:cNvPicPr>
          <p:nvPr/>
        </p:nvPicPr>
        <p:blipFill>
          <a:blip r:embed="rId2"/>
          <a:srcRect/>
          <a:stretch>
            <a:fillRect/>
          </a:stretch>
        </p:blipFill>
        <p:spPr bwMode="auto">
          <a:xfrm>
            <a:off x="381000" y="914400"/>
            <a:ext cx="2482850" cy="5867400"/>
          </a:xfrm>
          <a:prstGeom prst="rect">
            <a:avLst/>
          </a:prstGeom>
          <a:noFill/>
          <a:ln w="9525">
            <a:noFill/>
            <a:miter lim="800000"/>
            <a:headEnd/>
            <a:tailEnd/>
          </a:ln>
        </p:spPr>
      </p:pic>
      <p:sp>
        <p:nvSpPr>
          <p:cNvPr id="104451" name="Text Box 117"/>
          <p:cNvSpPr txBox="1">
            <a:spLocks noChangeArrowheads="1"/>
          </p:cNvSpPr>
          <p:nvPr/>
        </p:nvSpPr>
        <p:spPr bwMode="auto">
          <a:xfrm>
            <a:off x="2667000" y="3200400"/>
            <a:ext cx="854075" cy="274638"/>
          </a:xfrm>
          <a:prstGeom prst="rect">
            <a:avLst/>
          </a:prstGeom>
          <a:solidFill>
            <a:schemeClr val="bg1"/>
          </a:solidFill>
          <a:ln w="9525">
            <a:noFill/>
            <a:miter lim="800000"/>
            <a:headEnd/>
            <a:tailEnd/>
          </a:ln>
        </p:spPr>
        <p:txBody>
          <a:bodyPr>
            <a:spAutoFit/>
          </a:bodyPr>
          <a:lstStyle/>
          <a:p>
            <a:r>
              <a:rPr lang="en-US" altLang="fr-FR" sz="1200" i="0">
                <a:solidFill>
                  <a:schemeClr val="tx1"/>
                </a:solidFill>
              </a:rPr>
              <a:t>4V South</a:t>
            </a:r>
          </a:p>
        </p:txBody>
      </p:sp>
      <p:sp>
        <p:nvSpPr>
          <p:cNvPr id="104452" name="Text Box 118"/>
          <p:cNvSpPr txBox="1">
            <a:spLocks noChangeArrowheads="1"/>
          </p:cNvSpPr>
          <p:nvPr/>
        </p:nvSpPr>
        <p:spPr bwMode="auto">
          <a:xfrm>
            <a:off x="2667000" y="3581400"/>
            <a:ext cx="854075" cy="274638"/>
          </a:xfrm>
          <a:prstGeom prst="rect">
            <a:avLst/>
          </a:prstGeom>
          <a:solidFill>
            <a:schemeClr val="bg1"/>
          </a:solidFill>
          <a:ln w="9525">
            <a:noFill/>
            <a:miter lim="800000"/>
            <a:headEnd/>
            <a:tailEnd/>
          </a:ln>
        </p:spPr>
        <p:txBody>
          <a:bodyPr>
            <a:spAutoFit/>
          </a:bodyPr>
          <a:lstStyle/>
          <a:p>
            <a:r>
              <a:rPr lang="en-US" altLang="fr-FR" sz="1200" i="0">
                <a:solidFill>
                  <a:schemeClr val="tx1"/>
                </a:solidFill>
              </a:rPr>
              <a:t>6V  MTBs</a:t>
            </a:r>
          </a:p>
        </p:txBody>
      </p:sp>
      <p:sp>
        <p:nvSpPr>
          <p:cNvPr id="104453" name="Text Box 119"/>
          <p:cNvSpPr txBox="1">
            <a:spLocks noChangeArrowheads="1"/>
          </p:cNvSpPr>
          <p:nvPr/>
        </p:nvSpPr>
        <p:spPr bwMode="auto">
          <a:xfrm>
            <a:off x="2667000" y="4038600"/>
            <a:ext cx="854075" cy="274638"/>
          </a:xfrm>
          <a:prstGeom prst="rect">
            <a:avLst/>
          </a:prstGeom>
          <a:solidFill>
            <a:schemeClr val="bg1"/>
          </a:solidFill>
          <a:ln w="9525">
            <a:noFill/>
            <a:miter lim="800000"/>
            <a:headEnd/>
            <a:tailEnd/>
          </a:ln>
        </p:spPr>
        <p:txBody>
          <a:bodyPr>
            <a:spAutoFit/>
          </a:bodyPr>
          <a:lstStyle/>
          <a:p>
            <a:r>
              <a:rPr lang="en-US" altLang="fr-FR" sz="1200" i="0">
                <a:solidFill>
                  <a:schemeClr val="tx1"/>
                </a:solidFill>
              </a:rPr>
              <a:t>4V  North</a:t>
            </a:r>
          </a:p>
        </p:txBody>
      </p:sp>
      <p:sp>
        <p:nvSpPr>
          <p:cNvPr id="104454" name="Text Box 120"/>
          <p:cNvSpPr txBox="1">
            <a:spLocks noChangeArrowheads="1"/>
          </p:cNvSpPr>
          <p:nvPr/>
        </p:nvSpPr>
        <p:spPr bwMode="auto">
          <a:xfrm>
            <a:off x="2438400" y="5257800"/>
            <a:ext cx="1447800" cy="639763"/>
          </a:xfrm>
          <a:prstGeom prst="rect">
            <a:avLst/>
          </a:prstGeom>
          <a:solidFill>
            <a:schemeClr val="bg1"/>
          </a:solidFill>
          <a:ln w="9525">
            <a:noFill/>
            <a:miter lim="800000"/>
            <a:headEnd/>
            <a:tailEnd/>
          </a:ln>
        </p:spPr>
        <p:txBody>
          <a:bodyPr>
            <a:spAutoFit/>
          </a:bodyPr>
          <a:lstStyle/>
          <a:p>
            <a:r>
              <a:rPr lang="en-US" altLang="fr-FR" sz="1200" i="0">
                <a:solidFill>
                  <a:schemeClr val="tx1"/>
                </a:solidFill>
              </a:rPr>
              <a:t>10 RDO boards</a:t>
            </a:r>
          </a:p>
          <a:p>
            <a:r>
              <a:rPr lang="en-US" altLang="fr-FR" sz="1200" i="0">
                <a:solidFill>
                  <a:schemeClr val="tx1"/>
                </a:solidFill>
              </a:rPr>
              <a:t>1 Trigger distribution board</a:t>
            </a:r>
          </a:p>
        </p:txBody>
      </p:sp>
      <p:sp>
        <p:nvSpPr>
          <p:cNvPr id="104455" name="Text Box 121"/>
          <p:cNvSpPr txBox="1">
            <a:spLocks noChangeArrowheads="1"/>
          </p:cNvSpPr>
          <p:nvPr/>
        </p:nvSpPr>
        <p:spPr bwMode="auto">
          <a:xfrm>
            <a:off x="2590800" y="1905000"/>
            <a:ext cx="1066800" cy="639763"/>
          </a:xfrm>
          <a:prstGeom prst="rect">
            <a:avLst/>
          </a:prstGeom>
          <a:solidFill>
            <a:schemeClr val="bg1"/>
          </a:solidFill>
          <a:ln w="9525">
            <a:noFill/>
            <a:miter lim="800000"/>
            <a:headEnd/>
            <a:tailEnd/>
          </a:ln>
        </p:spPr>
        <p:txBody>
          <a:bodyPr>
            <a:spAutoFit/>
          </a:bodyPr>
          <a:lstStyle/>
          <a:p>
            <a:r>
              <a:rPr lang="en-US" altLang="fr-FR" sz="1200" i="0">
                <a:solidFill>
                  <a:schemeClr val="tx1"/>
                </a:solidFill>
              </a:rPr>
              <a:t>USB hub</a:t>
            </a:r>
          </a:p>
          <a:p>
            <a:r>
              <a:rPr lang="en-US" altLang="fr-FR" sz="1200" i="0">
                <a:solidFill>
                  <a:schemeClr val="tx1"/>
                </a:solidFill>
              </a:rPr>
              <a:t>USB&lt;-&gt;fiber</a:t>
            </a:r>
          </a:p>
          <a:p>
            <a:r>
              <a:rPr lang="en-US" altLang="fr-FR" sz="1200" i="0">
                <a:solidFill>
                  <a:schemeClr val="tx1"/>
                </a:solidFill>
              </a:rPr>
              <a:t>interlocks</a:t>
            </a:r>
          </a:p>
        </p:txBody>
      </p:sp>
      <p:pic>
        <p:nvPicPr>
          <p:cNvPr id="104456" name="Picture 123" descr="pxl-indicator.png"/>
          <p:cNvPicPr>
            <a:picLocks noChangeAspect="1" noChangeArrowheads="1"/>
          </p:cNvPicPr>
          <p:nvPr/>
        </p:nvPicPr>
        <p:blipFill>
          <a:blip r:embed="rId3"/>
          <a:srcRect/>
          <a:stretch>
            <a:fillRect/>
          </a:stretch>
        </p:blipFill>
        <p:spPr bwMode="auto">
          <a:xfrm>
            <a:off x="4419600" y="914400"/>
            <a:ext cx="4648200" cy="3641725"/>
          </a:xfrm>
          <a:prstGeom prst="rect">
            <a:avLst/>
          </a:prstGeom>
          <a:noFill/>
          <a:ln w="9525">
            <a:noFill/>
            <a:miter lim="800000"/>
            <a:headEnd/>
            <a:tailEnd/>
          </a:ln>
        </p:spPr>
      </p:pic>
      <p:pic>
        <p:nvPicPr>
          <p:cNvPr id="104457" name="Picture 125" descr="GUI_with_reset.jpg"/>
          <p:cNvPicPr>
            <a:picLocks noChangeAspect="1" noChangeArrowheads="1"/>
          </p:cNvPicPr>
          <p:nvPr/>
        </p:nvPicPr>
        <p:blipFill>
          <a:blip r:embed="rId4"/>
          <a:srcRect/>
          <a:stretch>
            <a:fillRect/>
          </a:stretch>
        </p:blipFill>
        <p:spPr bwMode="auto">
          <a:xfrm>
            <a:off x="6934200" y="4038600"/>
            <a:ext cx="1871663" cy="2695575"/>
          </a:xfrm>
          <a:prstGeom prst="rect">
            <a:avLst/>
          </a:prstGeom>
          <a:noFill/>
          <a:ln w="9525">
            <a:noFill/>
            <a:miter lim="800000"/>
            <a:headEnd/>
            <a:tailEnd/>
          </a:ln>
        </p:spPr>
      </p:pic>
      <p:sp>
        <p:nvSpPr>
          <p:cNvPr id="104458" name="Text Box 120"/>
          <p:cNvSpPr txBox="1">
            <a:spLocks noChangeArrowheads="1"/>
          </p:cNvSpPr>
          <p:nvPr/>
        </p:nvSpPr>
        <p:spPr bwMode="auto">
          <a:xfrm>
            <a:off x="4267200" y="5105400"/>
            <a:ext cx="2362200" cy="304800"/>
          </a:xfrm>
          <a:prstGeom prst="rect">
            <a:avLst/>
          </a:prstGeom>
          <a:solidFill>
            <a:schemeClr val="bg1"/>
          </a:solidFill>
          <a:ln w="9525">
            <a:noFill/>
            <a:miter lim="800000"/>
            <a:headEnd/>
            <a:tailEnd/>
          </a:ln>
        </p:spPr>
        <p:txBody>
          <a:bodyPr>
            <a:spAutoFit/>
          </a:bodyPr>
          <a:lstStyle/>
          <a:p>
            <a:r>
              <a:rPr lang="en-US" altLang="fr-FR" sz="1400" i="0">
                <a:solidFill>
                  <a:schemeClr val="tx1"/>
                </a:solidFill>
              </a:rPr>
              <a:t>two-panel control interface</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AutoShape 2"/>
          <p:cNvSpPr>
            <a:spLocks noGrp="1" noChangeArrowheads="1"/>
          </p:cNvSpPr>
          <p:nvPr>
            <p:ph type="title" idx="4294967295"/>
          </p:nvPr>
        </p:nvSpPr>
        <p:spPr/>
        <p:txBody>
          <a:bodyPr/>
          <a:lstStyle/>
          <a:p>
            <a:r>
              <a:rPr lang="en-US" sz="2400" smtClean="0"/>
              <a:t>PXL sensor development at IPHC</a:t>
            </a:r>
          </a:p>
        </p:txBody>
      </p:sp>
      <p:sp>
        <p:nvSpPr>
          <p:cNvPr id="105474" name="Rectangle 5"/>
          <p:cNvSpPr>
            <a:spLocks noChangeArrowheads="1"/>
          </p:cNvSpPr>
          <p:nvPr/>
        </p:nvSpPr>
        <p:spPr bwMode="auto">
          <a:xfrm>
            <a:off x="1160463" y="4322763"/>
            <a:ext cx="1584325" cy="304800"/>
          </a:xfrm>
          <a:prstGeom prst="rect">
            <a:avLst/>
          </a:prstGeom>
          <a:noFill/>
          <a:ln w="28440">
            <a:solidFill>
              <a:srgbClr val="000000"/>
            </a:solidFill>
            <a:miter lim="800000"/>
            <a:headEnd/>
            <a:tailEnd/>
          </a:ln>
        </p:spPr>
        <p:txBody>
          <a:bodyPr wrap="none" anchor="ctr"/>
          <a:lstStyle/>
          <a:p>
            <a:endParaRPr lang="en-US"/>
          </a:p>
        </p:txBody>
      </p:sp>
      <p:sp>
        <p:nvSpPr>
          <p:cNvPr id="105475" name="Text Box 6"/>
          <p:cNvSpPr txBox="1">
            <a:spLocks noChangeArrowheads="1"/>
          </p:cNvSpPr>
          <p:nvPr/>
        </p:nvSpPr>
        <p:spPr bwMode="auto">
          <a:xfrm>
            <a:off x="6708775" y="1987550"/>
            <a:ext cx="1524000" cy="741363"/>
          </a:xfrm>
          <a:prstGeom prst="rect">
            <a:avLst/>
          </a:prstGeom>
          <a:noFill/>
          <a:ln w="9525">
            <a:noFill/>
            <a:round/>
            <a:headEnd/>
            <a:tailEnd/>
          </a:ln>
        </p:spPr>
        <p:txBody>
          <a:bodyPr lIns="90000" tIns="46800" rIns="90000" bIns="46800">
            <a:spAutoFit/>
          </a:bodyPr>
          <a:lstStyle/>
          <a:p>
            <a:pPr defTabSz="457200">
              <a:lnSpc>
                <a:spcPct val="93000"/>
              </a:lnSpc>
              <a:spcBef>
                <a:spcPts val="875"/>
              </a:spcBef>
              <a:buClr>
                <a:srgbClr val="003366"/>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i="0">
                <a:solidFill>
                  <a:schemeClr val="tx1"/>
                </a:solidFill>
              </a:rPr>
              <a:t>2011-2012</a:t>
            </a:r>
          </a:p>
          <a:p>
            <a:pPr defTabSz="457200">
              <a:lnSpc>
                <a:spcPct val="93000"/>
              </a:lnSpc>
              <a:spcBef>
                <a:spcPts val="875"/>
              </a:spcBef>
              <a:buClr>
                <a:srgbClr val="003366"/>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i="0">
                <a:solidFill>
                  <a:schemeClr val="tx1"/>
                </a:solidFill>
              </a:rPr>
              <a:t>Final sensor for the PXL detector</a:t>
            </a:r>
          </a:p>
        </p:txBody>
      </p:sp>
      <p:sp>
        <p:nvSpPr>
          <p:cNvPr id="105476" name="Text Box 7"/>
          <p:cNvSpPr txBox="1">
            <a:spLocks noChangeArrowheads="1"/>
          </p:cNvSpPr>
          <p:nvPr/>
        </p:nvSpPr>
        <p:spPr bwMode="auto">
          <a:xfrm>
            <a:off x="4727575" y="1997075"/>
            <a:ext cx="1447800" cy="741363"/>
          </a:xfrm>
          <a:prstGeom prst="rect">
            <a:avLst/>
          </a:prstGeom>
          <a:noFill/>
          <a:ln w="9525">
            <a:noFill/>
            <a:round/>
            <a:headEnd/>
            <a:tailEnd/>
          </a:ln>
        </p:spPr>
        <p:txBody>
          <a:bodyPr lIns="90000" tIns="46800" rIns="90000" bIns="46800">
            <a:spAutoFit/>
          </a:bodyPr>
          <a:lstStyle/>
          <a:p>
            <a:pPr defTabSz="457200">
              <a:lnSpc>
                <a:spcPct val="93000"/>
              </a:lnSpc>
              <a:spcBef>
                <a:spcPts val="875"/>
              </a:spcBef>
              <a:buClr>
                <a:srgbClr val="003366"/>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i="0">
                <a:solidFill>
                  <a:schemeClr val="tx1"/>
                </a:solidFill>
              </a:rPr>
              <a:t>2008</a:t>
            </a:r>
          </a:p>
          <a:p>
            <a:pPr defTabSz="457200">
              <a:lnSpc>
                <a:spcPct val="93000"/>
              </a:lnSpc>
              <a:spcBef>
                <a:spcPts val="875"/>
              </a:spcBef>
              <a:buClr>
                <a:srgbClr val="003366"/>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i="0">
                <a:solidFill>
                  <a:schemeClr val="tx1"/>
                </a:solidFill>
              </a:rPr>
              <a:t>Full size sensor with digital readout</a:t>
            </a:r>
          </a:p>
        </p:txBody>
      </p:sp>
      <p:sp>
        <p:nvSpPr>
          <p:cNvPr id="105477" name="Rectangle 9"/>
          <p:cNvSpPr>
            <a:spLocks noChangeArrowheads="1"/>
          </p:cNvSpPr>
          <p:nvPr/>
        </p:nvSpPr>
        <p:spPr bwMode="auto">
          <a:xfrm>
            <a:off x="1160463" y="4322763"/>
            <a:ext cx="6121400" cy="838200"/>
          </a:xfrm>
          <a:prstGeom prst="rect">
            <a:avLst/>
          </a:prstGeom>
          <a:noFill/>
          <a:ln w="28440">
            <a:solidFill>
              <a:srgbClr val="000000"/>
            </a:solidFill>
            <a:miter lim="800000"/>
            <a:headEnd/>
            <a:tailEnd/>
          </a:ln>
        </p:spPr>
        <p:txBody>
          <a:bodyPr wrap="none" anchor="ctr"/>
          <a:lstStyle/>
          <a:p>
            <a:endParaRPr lang="en-US"/>
          </a:p>
        </p:txBody>
      </p:sp>
      <p:sp>
        <p:nvSpPr>
          <p:cNvPr id="105478" name="Rectangle 10"/>
          <p:cNvSpPr>
            <a:spLocks noChangeArrowheads="1"/>
          </p:cNvSpPr>
          <p:nvPr/>
        </p:nvSpPr>
        <p:spPr bwMode="auto">
          <a:xfrm>
            <a:off x="1160463" y="4322763"/>
            <a:ext cx="4392612" cy="533400"/>
          </a:xfrm>
          <a:prstGeom prst="rect">
            <a:avLst/>
          </a:prstGeom>
          <a:noFill/>
          <a:ln w="28440">
            <a:solidFill>
              <a:srgbClr val="000000"/>
            </a:solidFill>
            <a:miter lim="800000"/>
            <a:headEnd/>
            <a:tailEnd/>
          </a:ln>
        </p:spPr>
        <p:txBody>
          <a:bodyPr wrap="none" anchor="ctr"/>
          <a:lstStyle/>
          <a:p>
            <a:endParaRPr lang="en-US"/>
          </a:p>
        </p:txBody>
      </p:sp>
      <p:sp>
        <p:nvSpPr>
          <p:cNvPr id="105479" name="Rectangle 11"/>
          <p:cNvSpPr>
            <a:spLocks noChangeArrowheads="1"/>
          </p:cNvSpPr>
          <p:nvPr/>
        </p:nvSpPr>
        <p:spPr bwMode="auto">
          <a:xfrm>
            <a:off x="1146175" y="4262438"/>
            <a:ext cx="6216650" cy="146050"/>
          </a:xfrm>
          <a:prstGeom prst="rect">
            <a:avLst/>
          </a:prstGeom>
          <a:solidFill>
            <a:srgbClr val="FFFFFF"/>
          </a:solidFill>
          <a:ln w="9525">
            <a:noFill/>
            <a:round/>
            <a:headEnd/>
            <a:tailEnd/>
          </a:ln>
        </p:spPr>
        <p:txBody>
          <a:bodyPr wrap="none" anchor="ctr"/>
          <a:lstStyle/>
          <a:p>
            <a:endParaRPr lang="en-US"/>
          </a:p>
        </p:txBody>
      </p:sp>
      <p:sp>
        <p:nvSpPr>
          <p:cNvPr id="105480" name="Rectangle 12"/>
          <p:cNvSpPr>
            <a:spLocks noChangeArrowheads="1"/>
          </p:cNvSpPr>
          <p:nvPr/>
        </p:nvSpPr>
        <p:spPr bwMode="auto">
          <a:xfrm>
            <a:off x="1390650" y="3687763"/>
            <a:ext cx="576263" cy="647700"/>
          </a:xfrm>
          <a:prstGeom prst="rect">
            <a:avLst/>
          </a:prstGeom>
          <a:solidFill>
            <a:srgbClr val="FFFFFF"/>
          </a:solidFill>
          <a:ln w="9525">
            <a:noFill/>
            <a:round/>
            <a:headEnd/>
            <a:tailEnd/>
          </a:ln>
        </p:spPr>
        <p:txBody>
          <a:bodyPr wrap="none" anchor="ctr"/>
          <a:lstStyle/>
          <a:p>
            <a:endParaRPr lang="en-US"/>
          </a:p>
        </p:txBody>
      </p:sp>
      <p:sp>
        <p:nvSpPr>
          <p:cNvPr id="105481" name="Line 13"/>
          <p:cNvSpPr>
            <a:spLocks noChangeShapeType="1"/>
          </p:cNvSpPr>
          <p:nvPr/>
        </p:nvSpPr>
        <p:spPr bwMode="auto">
          <a:xfrm>
            <a:off x="2255838" y="3951288"/>
            <a:ext cx="720725" cy="3175"/>
          </a:xfrm>
          <a:prstGeom prst="line">
            <a:avLst/>
          </a:prstGeom>
          <a:noFill/>
          <a:ln w="9360">
            <a:solidFill>
              <a:srgbClr val="000000"/>
            </a:solidFill>
            <a:miter lim="800000"/>
            <a:headEnd/>
            <a:tailEnd type="triangle" w="med" len="med"/>
          </a:ln>
        </p:spPr>
        <p:txBody>
          <a:bodyPr/>
          <a:lstStyle/>
          <a:p>
            <a:endParaRPr lang="en-US"/>
          </a:p>
        </p:txBody>
      </p:sp>
      <p:grpSp>
        <p:nvGrpSpPr>
          <p:cNvPr id="105482" name="Group 14"/>
          <p:cNvGrpSpPr>
            <a:grpSpLocks/>
          </p:cNvGrpSpPr>
          <p:nvPr/>
        </p:nvGrpSpPr>
        <p:grpSpPr bwMode="auto">
          <a:xfrm>
            <a:off x="1319213" y="3548063"/>
            <a:ext cx="936625" cy="793750"/>
            <a:chOff x="657" y="1710"/>
            <a:chExt cx="590" cy="499"/>
          </a:xfrm>
        </p:grpSpPr>
        <p:sp>
          <p:nvSpPr>
            <p:cNvPr id="105518" name="AutoShape 15"/>
            <p:cNvSpPr>
              <a:spLocks noChangeArrowheads="1"/>
            </p:cNvSpPr>
            <p:nvPr/>
          </p:nvSpPr>
          <p:spPr bwMode="auto">
            <a:xfrm>
              <a:off x="657" y="1710"/>
              <a:ext cx="590" cy="499"/>
            </a:xfrm>
            <a:prstGeom prst="roundRect">
              <a:avLst>
                <a:gd name="adj" fmla="val 16667"/>
              </a:avLst>
            </a:prstGeom>
            <a:solidFill>
              <a:srgbClr val="99CC00"/>
            </a:solidFill>
            <a:ln w="9360">
              <a:solidFill>
                <a:srgbClr val="000000"/>
              </a:solidFill>
              <a:miter lim="800000"/>
              <a:headEnd/>
              <a:tailEnd/>
            </a:ln>
          </p:spPr>
          <p:txBody>
            <a:bodyPr wrap="none" anchor="ctr"/>
            <a:lstStyle/>
            <a:p>
              <a:endParaRPr lang="en-US"/>
            </a:p>
          </p:txBody>
        </p:sp>
        <p:sp>
          <p:nvSpPr>
            <p:cNvPr id="105519" name="Text Box 16"/>
            <p:cNvSpPr txBox="1">
              <a:spLocks noChangeArrowheads="1"/>
            </p:cNvSpPr>
            <p:nvPr/>
          </p:nvSpPr>
          <p:spPr bwMode="auto">
            <a:xfrm>
              <a:off x="687" y="1755"/>
              <a:ext cx="524" cy="378"/>
            </a:xfrm>
            <a:prstGeom prst="rect">
              <a:avLst/>
            </a:prstGeom>
            <a:noFill/>
            <a:ln w="9525">
              <a:noFill/>
              <a:round/>
              <a:headEnd/>
              <a:tailEnd/>
            </a:ln>
          </p:spPr>
          <p:txBody>
            <a:bodyPr wrap="none" lIns="90000" tIns="46800" rIns="90000" bIns="46800">
              <a:spAutoFit/>
            </a:bodyPr>
            <a:lstStyle/>
            <a:p>
              <a:pPr algn="ctr" defTabSz="457200">
                <a:lnSpc>
                  <a:spcPct val="93000"/>
                </a:lnSpc>
                <a:spcBef>
                  <a:spcPts val="875"/>
                </a:spcBef>
                <a:buClr>
                  <a:srgbClr val="003366"/>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i="0">
                  <a:solidFill>
                    <a:srgbClr val="000000"/>
                  </a:solidFill>
                </a:rPr>
                <a:t>Pixel</a:t>
              </a:r>
            </a:p>
            <a:p>
              <a:pPr algn="ctr" defTabSz="457200">
                <a:lnSpc>
                  <a:spcPct val="93000"/>
                </a:lnSpc>
                <a:spcBef>
                  <a:spcPts val="875"/>
                </a:spcBef>
                <a:buClr>
                  <a:srgbClr val="003366"/>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i="0">
                  <a:solidFill>
                    <a:srgbClr val="000000"/>
                  </a:solidFill>
                </a:rPr>
                <a:t>Sensors</a:t>
              </a:r>
            </a:p>
          </p:txBody>
        </p:sp>
      </p:grpSp>
      <p:sp>
        <p:nvSpPr>
          <p:cNvPr id="105483" name="AutoShape 19"/>
          <p:cNvSpPr>
            <a:spLocks noChangeArrowheads="1"/>
          </p:cNvSpPr>
          <p:nvPr/>
        </p:nvSpPr>
        <p:spPr bwMode="auto">
          <a:xfrm>
            <a:off x="2974975" y="3560763"/>
            <a:ext cx="790575" cy="361950"/>
          </a:xfrm>
          <a:prstGeom prst="roundRect">
            <a:avLst>
              <a:gd name="adj" fmla="val 16667"/>
            </a:avLst>
          </a:prstGeom>
          <a:noFill/>
          <a:ln w="9398">
            <a:solidFill>
              <a:srgbClr val="000000"/>
            </a:solidFill>
            <a:miter lim="800000"/>
            <a:headEnd/>
            <a:tailEnd/>
          </a:ln>
        </p:spPr>
        <p:txBody>
          <a:bodyPr wrap="none" anchor="ctr"/>
          <a:lstStyle/>
          <a:p>
            <a:pPr algn="ctr"/>
            <a:r>
              <a:rPr lang="en-US" sz="1400" i="0">
                <a:solidFill>
                  <a:srgbClr val="000000"/>
                </a:solidFill>
              </a:rPr>
              <a:t>ADC</a:t>
            </a:r>
          </a:p>
        </p:txBody>
      </p:sp>
      <p:sp>
        <p:nvSpPr>
          <p:cNvPr id="105484" name="Line 22"/>
          <p:cNvSpPr>
            <a:spLocks noChangeShapeType="1"/>
          </p:cNvSpPr>
          <p:nvPr/>
        </p:nvSpPr>
        <p:spPr bwMode="auto">
          <a:xfrm>
            <a:off x="3810000" y="3748088"/>
            <a:ext cx="720725" cy="3175"/>
          </a:xfrm>
          <a:prstGeom prst="line">
            <a:avLst/>
          </a:prstGeom>
          <a:noFill/>
          <a:ln w="9360">
            <a:solidFill>
              <a:srgbClr val="000000"/>
            </a:solidFill>
            <a:miter lim="800000"/>
            <a:headEnd/>
            <a:tailEnd type="triangle" w="med" len="med"/>
          </a:ln>
        </p:spPr>
        <p:txBody>
          <a:bodyPr/>
          <a:lstStyle/>
          <a:p>
            <a:endParaRPr lang="en-US"/>
          </a:p>
        </p:txBody>
      </p:sp>
      <p:sp>
        <p:nvSpPr>
          <p:cNvPr id="105485" name="Line 23"/>
          <p:cNvSpPr>
            <a:spLocks noChangeShapeType="1"/>
          </p:cNvSpPr>
          <p:nvPr/>
        </p:nvSpPr>
        <p:spPr bwMode="auto">
          <a:xfrm>
            <a:off x="3810000" y="4119563"/>
            <a:ext cx="720725" cy="0"/>
          </a:xfrm>
          <a:prstGeom prst="line">
            <a:avLst/>
          </a:prstGeom>
          <a:noFill/>
          <a:ln w="9360">
            <a:solidFill>
              <a:srgbClr val="000000"/>
            </a:solidFill>
            <a:miter lim="800000"/>
            <a:headEnd/>
            <a:tailEnd type="triangle" w="med" len="med"/>
          </a:ln>
        </p:spPr>
        <p:txBody>
          <a:bodyPr/>
          <a:lstStyle/>
          <a:p>
            <a:endParaRPr lang="en-US"/>
          </a:p>
        </p:txBody>
      </p:sp>
      <p:grpSp>
        <p:nvGrpSpPr>
          <p:cNvPr id="105486" name="Group 24"/>
          <p:cNvGrpSpPr>
            <a:grpSpLocks/>
          </p:cNvGrpSpPr>
          <p:nvPr/>
        </p:nvGrpSpPr>
        <p:grpSpPr bwMode="auto">
          <a:xfrm>
            <a:off x="6026150" y="3560763"/>
            <a:ext cx="1216025" cy="765175"/>
            <a:chOff x="3610" y="1706"/>
            <a:chExt cx="766" cy="481"/>
          </a:xfrm>
        </p:grpSpPr>
        <p:sp>
          <p:nvSpPr>
            <p:cNvPr id="105516" name="AutoShape 25"/>
            <p:cNvSpPr>
              <a:spLocks noChangeArrowheads="1"/>
            </p:cNvSpPr>
            <p:nvPr/>
          </p:nvSpPr>
          <p:spPr bwMode="auto">
            <a:xfrm>
              <a:off x="3629" y="1706"/>
              <a:ext cx="731" cy="481"/>
            </a:xfrm>
            <a:prstGeom prst="roundRect">
              <a:avLst>
                <a:gd name="adj" fmla="val 16667"/>
              </a:avLst>
            </a:prstGeom>
            <a:solidFill>
              <a:srgbClr val="99CC00"/>
            </a:solidFill>
            <a:ln w="9360">
              <a:solidFill>
                <a:srgbClr val="000000"/>
              </a:solidFill>
              <a:miter lim="800000"/>
              <a:headEnd/>
              <a:tailEnd/>
            </a:ln>
          </p:spPr>
          <p:txBody>
            <a:bodyPr wrap="none" anchor="ctr"/>
            <a:lstStyle/>
            <a:p>
              <a:endParaRPr lang="en-US"/>
            </a:p>
          </p:txBody>
        </p:sp>
        <p:sp>
          <p:nvSpPr>
            <p:cNvPr id="105517" name="Text Box 26"/>
            <p:cNvSpPr txBox="1">
              <a:spLocks noChangeArrowheads="1"/>
            </p:cNvSpPr>
            <p:nvPr/>
          </p:nvSpPr>
          <p:spPr bwMode="auto">
            <a:xfrm>
              <a:off x="3610" y="1749"/>
              <a:ext cx="766" cy="378"/>
            </a:xfrm>
            <a:prstGeom prst="rect">
              <a:avLst/>
            </a:prstGeom>
            <a:noFill/>
            <a:ln w="9525">
              <a:noFill/>
              <a:round/>
              <a:headEnd/>
              <a:tailEnd/>
            </a:ln>
          </p:spPr>
          <p:txBody>
            <a:bodyPr wrap="none" lIns="90000" tIns="46800" rIns="90000" bIns="46800">
              <a:spAutoFit/>
            </a:bodyPr>
            <a:lstStyle/>
            <a:p>
              <a:pPr algn="ctr" defTabSz="457200">
                <a:lnSpc>
                  <a:spcPct val="93000"/>
                </a:lnSpc>
                <a:spcBef>
                  <a:spcPts val="875"/>
                </a:spcBef>
                <a:buClr>
                  <a:srgbClr val="003366"/>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i="0">
                  <a:solidFill>
                    <a:srgbClr val="000000"/>
                  </a:solidFill>
                </a:rPr>
                <a:t>Data</a:t>
              </a:r>
            </a:p>
            <a:p>
              <a:pPr algn="ctr" defTabSz="457200">
                <a:lnSpc>
                  <a:spcPct val="93000"/>
                </a:lnSpc>
                <a:spcBef>
                  <a:spcPts val="875"/>
                </a:spcBef>
                <a:buClr>
                  <a:srgbClr val="003366"/>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i="0">
                  <a:solidFill>
                    <a:srgbClr val="000000"/>
                  </a:solidFill>
                </a:rPr>
                <a:t>sparsification</a:t>
              </a:r>
            </a:p>
          </p:txBody>
        </p:sp>
      </p:grpSp>
      <p:grpSp>
        <p:nvGrpSpPr>
          <p:cNvPr id="105487" name="Group 27"/>
          <p:cNvGrpSpPr>
            <a:grpSpLocks/>
          </p:cNvGrpSpPr>
          <p:nvPr/>
        </p:nvGrpSpPr>
        <p:grpSpPr bwMode="auto">
          <a:xfrm>
            <a:off x="7470775" y="3560763"/>
            <a:ext cx="847725" cy="765175"/>
            <a:chOff x="4523" y="1709"/>
            <a:chExt cx="534" cy="481"/>
          </a:xfrm>
        </p:grpSpPr>
        <p:sp>
          <p:nvSpPr>
            <p:cNvPr id="105514" name="AutoShape 28"/>
            <p:cNvSpPr>
              <a:spLocks noChangeArrowheads="1"/>
            </p:cNvSpPr>
            <p:nvPr/>
          </p:nvSpPr>
          <p:spPr bwMode="auto">
            <a:xfrm>
              <a:off x="4523" y="1709"/>
              <a:ext cx="534" cy="481"/>
            </a:xfrm>
            <a:prstGeom prst="roundRect">
              <a:avLst>
                <a:gd name="adj" fmla="val 16667"/>
              </a:avLst>
            </a:prstGeom>
            <a:solidFill>
              <a:srgbClr val="99CC00"/>
            </a:solidFill>
            <a:ln w="9360">
              <a:solidFill>
                <a:srgbClr val="000000"/>
              </a:solidFill>
              <a:miter lim="800000"/>
              <a:headEnd/>
              <a:tailEnd/>
            </a:ln>
          </p:spPr>
          <p:txBody>
            <a:bodyPr wrap="none" anchor="ctr"/>
            <a:lstStyle/>
            <a:p>
              <a:endParaRPr lang="en-US"/>
            </a:p>
          </p:txBody>
        </p:sp>
        <p:sp>
          <p:nvSpPr>
            <p:cNvPr id="105515" name="Text Box 29"/>
            <p:cNvSpPr txBox="1">
              <a:spLocks noChangeArrowheads="1"/>
            </p:cNvSpPr>
            <p:nvPr/>
          </p:nvSpPr>
          <p:spPr bwMode="auto">
            <a:xfrm>
              <a:off x="4543" y="1752"/>
              <a:ext cx="492" cy="378"/>
            </a:xfrm>
            <a:prstGeom prst="rect">
              <a:avLst/>
            </a:prstGeom>
            <a:solidFill>
              <a:srgbClr val="99CC00"/>
            </a:solidFill>
            <a:ln w="9525">
              <a:noFill/>
              <a:round/>
              <a:headEnd/>
              <a:tailEnd/>
            </a:ln>
          </p:spPr>
          <p:txBody>
            <a:bodyPr wrap="none" lIns="90000" tIns="46800" rIns="90000" bIns="46800">
              <a:spAutoFit/>
            </a:bodyPr>
            <a:lstStyle/>
            <a:p>
              <a:pPr algn="ctr" defTabSz="457200">
                <a:lnSpc>
                  <a:spcPct val="93000"/>
                </a:lnSpc>
                <a:spcBef>
                  <a:spcPts val="875"/>
                </a:spcBef>
                <a:buClr>
                  <a:srgbClr val="003366"/>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i="0">
                  <a:solidFill>
                    <a:srgbClr val="000000"/>
                  </a:solidFill>
                </a:rPr>
                <a:t>readout</a:t>
              </a:r>
            </a:p>
            <a:p>
              <a:pPr algn="ctr" defTabSz="457200">
                <a:lnSpc>
                  <a:spcPct val="93000"/>
                </a:lnSpc>
                <a:spcBef>
                  <a:spcPts val="875"/>
                </a:spcBef>
                <a:buClr>
                  <a:srgbClr val="003366"/>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i="0">
                  <a:solidFill>
                    <a:srgbClr val="000000"/>
                  </a:solidFill>
                </a:rPr>
                <a:t>to DAQ</a:t>
              </a:r>
            </a:p>
          </p:txBody>
        </p:sp>
      </p:grpSp>
      <p:sp>
        <p:nvSpPr>
          <p:cNvPr id="105488" name="Line 30"/>
          <p:cNvSpPr>
            <a:spLocks noChangeShapeType="1"/>
          </p:cNvSpPr>
          <p:nvPr/>
        </p:nvSpPr>
        <p:spPr bwMode="auto">
          <a:xfrm>
            <a:off x="5389563" y="3944938"/>
            <a:ext cx="639762" cy="3175"/>
          </a:xfrm>
          <a:prstGeom prst="line">
            <a:avLst/>
          </a:prstGeom>
          <a:noFill/>
          <a:ln w="9360">
            <a:solidFill>
              <a:srgbClr val="000000"/>
            </a:solidFill>
            <a:miter lim="800000"/>
            <a:headEnd/>
            <a:tailEnd type="triangle" w="med" len="med"/>
          </a:ln>
        </p:spPr>
        <p:txBody>
          <a:bodyPr/>
          <a:lstStyle/>
          <a:p>
            <a:endParaRPr lang="en-US"/>
          </a:p>
        </p:txBody>
      </p:sp>
      <p:sp>
        <p:nvSpPr>
          <p:cNvPr id="105489" name="Line 31"/>
          <p:cNvSpPr>
            <a:spLocks noChangeShapeType="1"/>
          </p:cNvSpPr>
          <p:nvPr/>
        </p:nvSpPr>
        <p:spPr bwMode="auto">
          <a:xfrm>
            <a:off x="7196138" y="3941763"/>
            <a:ext cx="274637" cy="3175"/>
          </a:xfrm>
          <a:prstGeom prst="line">
            <a:avLst/>
          </a:prstGeom>
          <a:noFill/>
          <a:ln w="9360">
            <a:solidFill>
              <a:srgbClr val="000000"/>
            </a:solidFill>
            <a:miter lim="800000"/>
            <a:headEnd/>
            <a:tailEnd type="triangle" w="med" len="med"/>
          </a:ln>
        </p:spPr>
        <p:txBody>
          <a:bodyPr/>
          <a:lstStyle/>
          <a:p>
            <a:endParaRPr lang="en-US"/>
          </a:p>
        </p:txBody>
      </p:sp>
      <p:sp>
        <p:nvSpPr>
          <p:cNvPr id="105490" name="Rectangle 32"/>
          <p:cNvSpPr>
            <a:spLocks noChangeArrowheads="1"/>
          </p:cNvSpPr>
          <p:nvPr/>
        </p:nvSpPr>
        <p:spPr bwMode="auto">
          <a:xfrm>
            <a:off x="2355850" y="3490913"/>
            <a:ext cx="504825" cy="431800"/>
          </a:xfrm>
          <a:prstGeom prst="rect">
            <a:avLst/>
          </a:prstGeom>
          <a:solidFill>
            <a:srgbClr val="FFFFFF"/>
          </a:solidFill>
          <a:ln w="9525">
            <a:noFill/>
            <a:round/>
            <a:headEnd/>
            <a:tailEnd/>
          </a:ln>
        </p:spPr>
        <p:txBody>
          <a:bodyPr lIns="0" tIns="46800" rIns="0" bIns="46800">
            <a:spAutoFit/>
          </a:bodyPr>
          <a:lstStyle/>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i="0">
                <a:solidFill>
                  <a:srgbClr val="000000"/>
                </a:solidFill>
              </a:rPr>
              <a:t>analog</a:t>
            </a:r>
          </a:p>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i="0">
                <a:solidFill>
                  <a:srgbClr val="000000"/>
                </a:solidFill>
              </a:rPr>
              <a:t>signals</a:t>
            </a:r>
          </a:p>
        </p:txBody>
      </p:sp>
      <p:sp>
        <p:nvSpPr>
          <p:cNvPr id="105491" name="Rectangle 33"/>
          <p:cNvSpPr>
            <a:spLocks noChangeArrowheads="1"/>
          </p:cNvSpPr>
          <p:nvPr/>
        </p:nvSpPr>
        <p:spPr bwMode="auto">
          <a:xfrm>
            <a:off x="3154363" y="2890838"/>
            <a:ext cx="2305050" cy="263525"/>
          </a:xfrm>
          <a:prstGeom prst="rect">
            <a:avLst/>
          </a:prstGeom>
          <a:solidFill>
            <a:srgbClr val="FFFFFF"/>
          </a:solidFill>
          <a:ln w="9525">
            <a:noFill/>
            <a:round/>
            <a:headEnd/>
            <a:tailEnd/>
          </a:ln>
        </p:spPr>
        <p:txBody>
          <a:bodyPr lIns="0" tIns="46800" rIns="0" bIns="46800">
            <a:spAutoFit/>
          </a:bodyPr>
          <a:lstStyle/>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i="0">
                <a:solidFill>
                  <a:srgbClr val="000000"/>
                </a:solidFill>
              </a:rPr>
              <a:t>Complementary detector readout</a:t>
            </a:r>
          </a:p>
        </p:txBody>
      </p:sp>
      <p:sp>
        <p:nvSpPr>
          <p:cNvPr id="105492" name="Rectangle 34"/>
          <p:cNvSpPr>
            <a:spLocks noChangeArrowheads="1"/>
          </p:cNvSpPr>
          <p:nvPr/>
        </p:nvSpPr>
        <p:spPr bwMode="auto">
          <a:xfrm>
            <a:off x="1247775" y="4408488"/>
            <a:ext cx="1439863" cy="168275"/>
          </a:xfrm>
          <a:prstGeom prst="rect">
            <a:avLst/>
          </a:prstGeom>
          <a:noFill/>
          <a:ln w="9525">
            <a:noFill/>
            <a:round/>
            <a:headEnd/>
            <a:tailEnd/>
          </a:ln>
        </p:spPr>
        <p:txBody>
          <a:bodyPr lIns="0" tIns="0" rIns="0" bIns="0">
            <a:spAutoFit/>
          </a:bodyPr>
          <a:lstStyle/>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i="0">
                <a:solidFill>
                  <a:srgbClr val="000000"/>
                </a:solidFill>
              </a:rPr>
              <a:t>4 ms integration time</a:t>
            </a:r>
          </a:p>
        </p:txBody>
      </p:sp>
      <p:sp>
        <p:nvSpPr>
          <p:cNvPr id="105493" name="Rectangle 35"/>
          <p:cNvSpPr>
            <a:spLocks noChangeArrowheads="1"/>
          </p:cNvSpPr>
          <p:nvPr/>
        </p:nvSpPr>
        <p:spPr bwMode="auto">
          <a:xfrm>
            <a:off x="2760663" y="3255963"/>
            <a:ext cx="5616575" cy="228600"/>
          </a:xfrm>
          <a:prstGeom prst="rect">
            <a:avLst/>
          </a:prstGeom>
          <a:noFill/>
          <a:ln w="28440">
            <a:solidFill>
              <a:srgbClr val="000000"/>
            </a:solidFill>
            <a:miter lim="800000"/>
            <a:headEnd/>
            <a:tailEnd/>
          </a:ln>
        </p:spPr>
        <p:txBody>
          <a:bodyPr wrap="none" anchor="ctr"/>
          <a:lstStyle/>
          <a:p>
            <a:endParaRPr lang="en-US"/>
          </a:p>
        </p:txBody>
      </p:sp>
      <p:sp>
        <p:nvSpPr>
          <p:cNvPr id="105494" name="Rectangle 36"/>
          <p:cNvSpPr>
            <a:spLocks noChangeArrowheads="1"/>
          </p:cNvSpPr>
          <p:nvPr/>
        </p:nvSpPr>
        <p:spPr bwMode="auto">
          <a:xfrm>
            <a:off x="2212975" y="3408363"/>
            <a:ext cx="6216650" cy="146050"/>
          </a:xfrm>
          <a:prstGeom prst="rect">
            <a:avLst/>
          </a:prstGeom>
          <a:solidFill>
            <a:srgbClr val="FFFFFF"/>
          </a:solidFill>
          <a:ln w="9525">
            <a:noFill/>
            <a:round/>
            <a:headEnd/>
            <a:tailEnd/>
          </a:ln>
        </p:spPr>
        <p:txBody>
          <a:bodyPr wrap="none" anchor="ctr"/>
          <a:lstStyle/>
          <a:p>
            <a:endParaRPr lang="en-US"/>
          </a:p>
        </p:txBody>
      </p:sp>
      <p:sp>
        <p:nvSpPr>
          <p:cNvPr id="105495" name="Rectangle 37"/>
          <p:cNvSpPr>
            <a:spLocks noChangeArrowheads="1"/>
          </p:cNvSpPr>
          <p:nvPr/>
        </p:nvSpPr>
        <p:spPr bwMode="auto">
          <a:xfrm>
            <a:off x="5503863" y="4856163"/>
            <a:ext cx="1739900" cy="263525"/>
          </a:xfrm>
          <a:prstGeom prst="rect">
            <a:avLst/>
          </a:prstGeom>
          <a:noFill/>
          <a:ln w="9525">
            <a:noFill/>
            <a:round/>
            <a:headEnd/>
            <a:tailEnd/>
          </a:ln>
        </p:spPr>
        <p:txBody>
          <a:bodyPr lIns="0" tIns="46800" rIns="0" bIns="46800">
            <a:spAutoFit/>
          </a:bodyPr>
          <a:lstStyle/>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i="0">
                <a:solidFill>
                  <a:srgbClr val="000000"/>
                </a:solidFill>
              </a:rPr>
              <a:t>&lt; 200 μs integration time</a:t>
            </a:r>
          </a:p>
        </p:txBody>
      </p:sp>
      <p:sp>
        <p:nvSpPr>
          <p:cNvPr id="105496" name="Rectangle 38"/>
          <p:cNvSpPr>
            <a:spLocks noChangeArrowheads="1"/>
          </p:cNvSpPr>
          <p:nvPr/>
        </p:nvSpPr>
        <p:spPr bwMode="auto">
          <a:xfrm>
            <a:off x="3889375" y="3910013"/>
            <a:ext cx="504825" cy="260350"/>
          </a:xfrm>
          <a:prstGeom prst="rect">
            <a:avLst/>
          </a:prstGeom>
          <a:noFill/>
          <a:ln w="9525">
            <a:noFill/>
            <a:round/>
            <a:headEnd/>
            <a:tailEnd/>
          </a:ln>
        </p:spPr>
        <p:txBody>
          <a:bodyPr lIns="0" tIns="46800" rIns="0" bIns="46800">
            <a:spAutoFit/>
          </a:bodyPr>
          <a:lstStyle/>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i="0">
                <a:solidFill>
                  <a:srgbClr val="000000"/>
                </a:solidFill>
              </a:rPr>
              <a:t>analog</a:t>
            </a:r>
          </a:p>
        </p:txBody>
      </p:sp>
      <p:sp>
        <p:nvSpPr>
          <p:cNvPr id="105497" name="Rectangle 39"/>
          <p:cNvSpPr>
            <a:spLocks noChangeArrowheads="1"/>
          </p:cNvSpPr>
          <p:nvPr/>
        </p:nvSpPr>
        <p:spPr bwMode="auto">
          <a:xfrm>
            <a:off x="3911600" y="3503613"/>
            <a:ext cx="504825" cy="263525"/>
          </a:xfrm>
          <a:prstGeom prst="rect">
            <a:avLst/>
          </a:prstGeom>
          <a:noFill/>
          <a:ln w="9525">
            <a:noFill/>
            <a:round/>
            <a:headEnd/>
            <a:tailEnd/>
          </a:ln>
        </p:spPr>
        <p:txBody>
          <a:bodyPr lIns="0" tIns="46800" rIns="0" bIns="46800">
            <a:spAutoFit/>
          </a:bodyPr>
          <a:lstStyle/>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i="0">
                <a:solidFill>
                  <a:srgbClr val="000000"/>
                </a:solidFill>
              </a:rPr>
              <a:t>digital</a:t>
            </a:r>
          </a:p>
        </p:txBody>
      </p:sp>
      <p:sp>
        <p:nvSpPr>
          <p:cNvPr id="105498" name="Rectangle 40"/>
          <p:cNvSpPr>
            <a:spLocks noChangeArrowheads="1"/>
          </p:cNvSpPr>
          <p:nvPr/>
        </p:nvSpPr>
        <p:spPr bwMode="auto">
          <a:xfrm>
            <a:off x="5495925" y="3471863"/>
            <a:ext cx="504825" cy="431800"/>
          </a:xfrm>
          <a:prstGeom prst="rect">
            <a:avLst/>
          </a:prstGeom>
          <a:noFill/>
          <a:ln w="9525">
            <a:noFill/>
            <a:round/>
            <a:headEnd/>
            <a:tailEnd/>
          </a:ln>
        </p:spPr>
        <p:txBody>
          <a:bodyPr lIns="0" tIns="46800" rIns="0" bIns="46800">
            <a:spAutoFit/>
          </a:bodyPr>
          <a:lstStyle/>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i="0">
                <a:solidFill>
                  <a:srgbClr val="000000"/>
                </a:solidFill>
              </a:rPr>
              <a:t>digital signals</a:t>
            </a:r>
          </a:p>
        </p:txBody>
      </p:sp>
      <p:sp>
        <p:nvSpPr>
          <p:cNvPr id="105499" name="Rectangle 46"/>
          <p:cNvSpPr>
            <a:spLocks noChangeArrowheads="1"/>
          </p:cNvSpPr>
          <p:nvPr/>
        </p:nvSpPr>
        <p:spPr bwMode="auto">
          <a:xfrm>
            <a:off x="3919538" y="4595813"/>
            <a:ext cx="1584325" cy="260350"/>
          </a:xfrm>
          <a:prstGeom prst="rect">
            <a:avLst/>
          </a:prstGeom>
          <a:noFill/>
          <a:ln w="9525">
            <a:noFill/>
            <a:round/>
            <a:headEnd/>
            <a:tailEnd/>
          </a:ln>
        </p:spPr>
        <p:txBody>
          <a:bodyPr lIns="0" tIns="46800" rIns="0" bIns="46800">
            <a:spAutoFit/>
          </a:bodyPr>
          <a:lstStyle/>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i="0">
                <a:solidFill>
                  <a:srgbClr val="000000"/>
                </a:solidFill>
              </a:rPr>
              <a:t>640 μs integration time</a:t>
            </a:r>
          </a:p>
        </p:txBody>
      </p:sp>
      <p:sp>
        <p:nvSpPr>
          <p:cNvPr id="105500" name="Line 47"/>
          <p:cNvSpPr>
            <a:spLocks noChangeShapeType="1"/>
          </p:cNvSpPr>
          <p:nvPr/>
        </p:nvSpPr>
        <p:spPr bwMode="auto">
          <a:xfrm flipV="1">
            <a:off x="2744788" y="2738438"/>
            <a:ext cx="15875" cy="809625"/>
          </a:xfrm>
          <a:prstGeom prst="line">
            <a:avLst/>
          </a:prstGeom>
          <a:noFill/>
          <a:ln w="19050">
            <a:solidFill>
              <a:srgbClr val="3366FF"/>
            </a:solidFill>
            <a:round/>
            <a:headEnd/>
            <a:tailEnd type="triangle" w="med" len="med"/>
          </a:ln>
        </p:spPr>
        <p:txBody>
          <a:bodyPr>
            <a:spAutoFit/>
          </a:bodyPr>
          <a:lstStyle/>
          <a:p>
            <a:endParaRPr lang="en-US"/>
          </a:p>
        </p:txBody>
      </p:sp>
      <p:sp>
        <p:nvSpPr>
          <p:cNvPr id="105501" name="Line 48"/>
          <p:cNvSpPr>
            <a:spLocks noChangeShapeType="1"/>
          </p:cNvSpPr>
          <p:nvPr/>
        </p:nvSpPr>
        <p:spPr bwMode="auto">
          <a:xfrm flipV="1">
            <a:off x="5668963" y="2738438"/>
            <a:ext cx="0" cy="762000"/>
          </a:xfrm>
          <a:prstGeom prst="line">
            <a:avLst/>
          </a:prstGeom>
          <a:noFill/>
          <a:ln w="19050">
            <a:solidFill>
              <a:srgbClr val="3366FF"/>
            </a:solidFill>
            <a:round/>
            <a:headEnd/>
            <a:tailEnd type="triangle" w="med" len="med"/>
          </a:ln>
        </p:spPr>
        <p:txBody>
          <a:bodyPr>
            <a:spAutoFit/>
          </a:bodyPr>
          <a:lstStyle/>
          <a:p>
            <a:endParaRPr lang="en-US"/>
          </a:p>
        </p:txBody>
      </p:sp>
      <p:sp>
        <p:nvSpPr>
          <p:cNvPr id="105502" name="Line 49"/>
          <p:cNvSpPr>
            <a:spLocks noChangeShapeType="1"/>
          </p:cNvSpPr>
          <p:nvPr/>
        </p:nvSpPr>
        <p:spPr bwMode="auto">
          <a:xfrm flipH="1" flipV="1">
            <a:off x="7345363" y="2738438"/>
            <a:ext cx="0" cy="762000"/>
          </a:xfrm>
          <a:prstGeom prst="line">
            <a:avLst/>
          </a:prstGeom>
          <a:noFill/>
          <a:ln w="19050">
            <a:solidFill>
              <a:srgbClr val="3366FF"/>
            </a:solidFill>
            <a:round/>
            <a:headEnd/>
            <a:tailEnd type="triangle" w="med" len="med"/>
          </a:ln>
        </p:spPr>
        <p:txBody>
          <a:bodyPr>
            <a:spAutoFit/>
          </a:bodyPr>
          <a:lstStyle/>
          <a:p>
            <a:endParaRPr lang="en-US"/>
          </a:p>
        </p:txBody>
      </p:sp>
      <p:sp>
        <p:nvSpPr>
          <p:cNvPr id="105503" name="Text Box 50"/>
          <p:cNvSpPr txBox="1">
            <a:spLocks noChangeArrowheads="1"/>
          </p:cNvSpPr>
          <p:nvPr/>
        </p:nvSpPr>
        <p:spPr bwMode="auto">
          <a:xfrm>
            <a:off x="7546975" y="4932363"/>
            <a:ext cx="1524000" cy="396875"/>
          </a:xfrm>
          <a:prstGeom prst="rect">
            <a:avLst/>
          </a:prstGeom>
          <a:noFill/>
          <a:ln w="12700" algn="ctr">
            <a:noFill/>
            <a:miter lim="800000"/>
            <a:headEnd/>
            <a:tailEnd/>
          </a:ln>
        </p:spPr>
        <p:txBody>
          <a:bodyPr>
            <a:spAutoFit/>
          </a:bodyPr>
          <a:lstStyle/>
          <a:p>
            <a:pPr>
              <a:spcBef>
                <a:spcPct val="50000"/>
              </a:spcBef>
              <a:buClr>
                <a:schemeClr val="hlink"/>
              </a:buClr>
              <a:buFont typeface="Wingdings" pitchFamily="2" charset="2"/>
              <a:buNone/>
            </a:pPr>
            <a:r>
              <a:rPr lang="en-GB" sz="1000" i="0">
                <a:solidFill>
                  <a:schemeClr val="tx1"/>
                </a:solidFill>
              </a:rPr>
              <a:t>CDS – Correlated Double Sampling</a:t>
            </a:r>
            <a:endParaRPr lang="en-US" sz="1000" i="0">
              <a:solidFill>
                <a:schemeClr val="tx1"/>
              </a:solidFill>
            </a:endParaRPr>
          </a:p>
        </p:txBody>
      </p:sp>
      <p:sp>
        <p:nvSpPr>
          <p:cNvPr id="105504" name="Rectangle 52"/>
          <p:cNvSpPr>
            <a:spLocks noGrp="1" noChangeArrowheads="1"/>
          </p:cNvSpPr>
          <p:nvPr>
            <p:ph type="body" idx="4294967295"/>
          </p:nvPr>
        </p:nvSpPr>
        <p:spPr>
          <a:xfrm>
            <a:off x="457200" y="838200"/>
            <a:ext cx="8229600" cy="1066800"/>
          </a:xfrm>
        </p:spPr>
        <p:txBody>
          <a:bodyPr/>
          <a:lstStyle/>
          <a:p>
            <a:pPr>
              <a:spcBef>
                <a:spcPct val="50000"/>
              </a:spcBef>
            </a:pPr>
            <a:r>
              <a:rPr lang="en-US" sz="1800" smtClean="0"/>
              <a:t>Three generations of sensors designed specifically for the PXL detector</a:t>
            </a:r>
          </a:p>
          <a:p>
            <a:pPr>
              <a:spcBef>
                <a:spcPct val="50000"/>
              </a:spcBef>
            </a:pPr>
            <a:r>
              <a:rPr lang="en-US" sz="1800" smtClean="0"/>
              <a:t>PXL sensors benefited from parallel development of multiple other sensor prototypes designed and tested at IPHC</a:t>
            </a:r>
          </a:p>
          <a:p>
            <a:pPr lvl="1">
              <a:spcBef>
                <a:spcPct val="50000"/>
              </a:spcBef>
            </a:pPr>
            <a:endParaRPr lang="en-US" sz="1400" smtClean="0"/>
          </a:p>
        </p:txBody>
      </p:sp>
      <p:sp>
        <p:nvSpPr>
          <p:cNvPr id="105505" name="Text Box 100"/>
          <p:cNvSpPr txBox="1">
            <a:spLocks noChangeArrowheads="1"/>
          </p:cNvSpPr>
          <p:nvPr/>
        </p:nvSpPr>
        <p:spPr bwMode="auto">
          <a:xfrm>
            <a:off x="1579563" y="1997075"/>
            <a:ext cx="2057400" cy="741363"/>
          </a:xfrm>
          <a:prstGeom prst="rect">
            <a:avLst/>
          </a:prstGeom>
          <a:noFill/>
          <a:ln w="9525">
            <a:noFill/>
            <a:round/>
            <a:headEnd/>
            <a:tailEnd/>
          </a:ln>
        </p:spPr>
        <p:txBody>
          <a:bodyPr lIns="90000" tIns="46800" rIns="90000" bIns="46800">
            <a:spAutoFit/>
          </a:bodyPr>
          <a:lstStyle/>
          <a:p>
            <a:pPr defTabSz="457200">
              <a:lnSpc>
                <a:spcPct val="93000"/>
              </a:lnSpc>
              <a:spcBef>
                <a:spcPts val="875"/>
              </a:spcBef>
              <a:buClr>
                <a:srgbClr val="003366"/>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i="0">
                <a:solidFill>
                  <a:schemeClr val="tx1"/>
                </a:solidFill>
              </a:rPr>
              <a:t>2004-2008</a:t>
            </a:r>
          </a:p>
          <a:p>
            <a:pPr defTabSz="457200">
              <a:lnSpc>
                <a:spcPct val="93000"/>
              </a:lnSpc>
              <a:spcBef>
                <a:spcPts val="875"/>
              </a:spcBef>
              <a:buClr>
                <a:srgbClr val="003366"/>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i="0">
                <a:solidFill>
                  <a:schemeClr val="tx1"/>
                </a:solidFill>
              </a:rPr>
              <a:t>First MAPS prototypes for the STAR PXL detector</a:t>
            </a:r>
          </a:p>
        </p:txBody>
      </p:sp>
      <p:sp>
        <p:nvSpPr>
          <p:cNvPr id="105506" name="Text Box 24"/>
          <p:cNvSpPr txBox="1">
            <a:spLocks noChangeArrowheads="1"/>
          </p:cNvSpPr>
          <p:nvPr/>
        </p:nvSpPr>
        <p:spPr bwMode="auto">
          <a:xfrm>
            <a:off x="1676400" y="5562600"/>
            <a:ext cx="6194425" cy="1254125"/>
          </a:xfrm>
          <a:prstGeom prst="rect">
            <a:avLst/>
          </a:prstGeom>
          <a:solidFill>
            <a:schemeClr val="bg1"/>
          </a:solidFill>
          <a:ln w="19050">
            <a:solidFill>
              <a:srgbClr val="0000FF"/>
            </a:solidFill>
            <a:miter lim="800000"/>
            <a:headEnd/>
            <a:tailEnd/>
          </a:ln>
        </p:spPr>
        <p:txBody>
          <a:bodyPr lIns="46800" rIns="1440000">
            <a:spAutoFit/>
          </a:bodyPr>
          <a:lstStyle/>
          <a:p>
            <a:pPr marL="342900" indent="-342900">
              <a:lnSpc>
                <a:spcPct val="90000"/>
              </a:lnSpc>
              <a:spcBef>
                <a:spcPts val="500"/>
              </a:spcBef>
              <a:buClr>
                <a:schemeClr val="accent2"/>
              </a:buClr>
              <a:buSzPct val="76000"/>
              <a:buFont typeface="Wingdings 3" pitchFamily="18" charset="2"/>
              <a:buChar char=""/>
            </a:pPr>
            <a:r>
              <a:rPr lang="en-US" altLang="fr-FR" sz="1400" i="0">
                <a:solidFill>
                  <a:srgbClr val="009900"/>
                </a:solidFill>
                <a:latin typeface="Gill Sans MT" pitchFamily="34" charset="0"/>
                <a:ea typeface="ヒラギノ角ゴ Pro W3"/>
                <a:cs typeface="ヒラギノ角ゴ Pro W3"/>
              </a:rPr>
              <a:t>Finding suitable CMOS technology (AMS0.35)</a:t>
            </a:r>
          </a:p>
          <a:p>
            <a:pPr marL="342900" indent="-342900">
              <a:lnSpc>
                <a:spcPct val="90000"/>
              </a:lnSpc>
              <a:spcBef>
                <a:spcPts val="500"/>
              </a:spcBef>
              <a:buClr>
                <a:srgbClr val="FFC000"/>
              </a:buClr>
              <a:buSzPct val="76000"/>
              <a:buFont typeface="Wingdings 3" pitchFamily="18" charset="2"/>
              <a:buChar char="}"/>
            </a:pPr>
            <a:r>
              <a:rPr lang="en-US" altLang="fr-FR" sz="1400" i="0">
                <a:solidFill>
                  <a:srgbClr val="FF9900"/>
                </a:solidFill>
                <a:latin typeface="Gill Sans MT" pitchFamily="34" charset="0"/>
                <a:ea typeface="ヒラギノ角ゴ Pro W3"/>
                <a:cs typeface="ヒラギノ角ゴ Pro W3"/>
              </a:rPr>
              <a:t>Unexpected issues scaling small prototypes to half-reticule size solved by adjustments in the fabrication process</a:t>
            </a:r>
          </a:p>
          <a:p>
            <a:pPr marL="342900" indent="-342900">
              <a:lnSpc>
                <a:spcPct val="90000"/>
              </a:lnSpc>
              <a:spcBef>
                <a:spcPts val="500"/>
              </a:spcBef>
              <a:buClr>
                <a:schemeClr val="accent2"/>
              </a:buClr>
              <a:buSzPct val="76000"/>
              <a:buFont typeface="Wingdings 3" pitchFamily="18" charset="2"/>
              <a:buChar char="}"/>
            </a:pPr>
            <a:endParaRPr lang="fr-FR" altLang="fr-FR" sz="1400" i="0">
              <a:solidFill>
                <a:srgbClr val="FF9900"/>
              </a:solidFill>
              <a:latin typeface="Gill Sans MT" pitchFamily="34" charset="0"/>
              <a:ea typeface="ヒラギノ角ゴ Pro W3"/>
              <a:cs typeface="ヒラギノ角ゴ Pro W3"/>
            </a:endParaRPr>
          </a:p>
          <a:p>
            <a:pPr marL="342900" indent="-342900">
              <a:lnSpc>
                <a:spcPct val="90000"/>
              </a:lnSpc>
              <a:spcBef>
                <a:spcPts val="500"/>
              </a:spcBef>
              <a:buClr>
                <a:schemeClr val="accent2"/>
              </a:buClr>
              <a:buSzPct val="76000"/>
              <a:buFont typeface="Wingdings 3" pitchFamily="18" charset="2"/>
              <a:buChar char="}"/>
            </a:pPr>
            <a:endParaRPr lang="fr-FR" altLang="fr-FR" sz="1400" i="0">
              <a:solidFill>
                <a:srgbClr val="FF9900"/>
              </a:solidFill>
              <a:latin typeface="Gill Sans MT" pitchFamily="34" charset="0"/>
              <a:ea typeface="ヒラギノ角ゴ Pro W3"/>
              <a:cs typeface="ヒラギノ角ゴ Pro W3"/>
            </a:endParaRPr>
          </a:p>
        </p:txBody>
      </p:sp>
      <p:pic>
        <p:nvPicPr>
          <p:cNvPr id="105507" name="Picture 102" descr="Image2_019"/>
          <p:cNvPicPr>
            <a:picLocks noChangeAspect="1" noChangeArrowheads="1"/>
          </p:cNvPicPr>
          <p:nvPr/>
        </p:nvPicPr>
        <p:blipFill>
          <a:blip r:embed="rId2"/>
          <a:srcRect/>
          <a:stretch>
            <a:fillRect/>
          </a:stretch>
        </p:blipFill>
        <p:spPr bwMode="auto">
          <a:xfrm>
            <a:off x="6584950" y="5637213"/>
            <a:ext cx="1219200" cy="1122362"/>
          </a:xfrm>
          <a:prstGeom prst="rect">
            <a:avLst/>
          </a:prstGeom>
          <a:noFill/>
          <a:ln w="9525">
            <a:noFill/>
            <a:miter lim="800000"/>
            <a:headEnd/>
            <a:tailEnd/>
          </a:ln>
        </p:spPr>
      </p:pic>
      <p:sp>
        <p:nvSpPr>
          <p:cNvPr id="105508" name="Text Box 103"/>
          <p:cNvSpPr txBox="1">
            <a:spLocks noChangeArrowheads="1"/>
          </p:cNvSpPr>
          <p:nvPr/>
        </p:nvSpPr>
        <p:spPr bwMode="auto">
          <a:xfrm>
            <a:off x="4899025" y="6338888"/>
            <a:ext cx="1752600" cy="384175"/>
          </a:xfrm>
          <a:prstGeom prst="rect">
            <a:avLst/>
          </a:prstGeom>
          <a:noFill/>
          <a:ln w="9525">
            <a:noFill/>
            <a:miter lim="800000"/>
            <a:headEnd/>
            <a:tailEnd/>
          </a:ln>
        </p:spPr>
        <p:txBody>
          <a:bodyPr lIns="9144" tIns="9144" rIns="9144" bIns="9144">
            <a:spAutoFit/>
          </a:bodyPr>
          <a:lstStyle/>
          <a:p>
            <a:r>
              <a:rPr lang="en-US" sz="1200" i="0">
                <a:solidFill>
                  <a:schemeClr val="tx1"/>
                </a:solidFill>
              </a:rPr>
              <a:t>Incomplete via contacts in the middle of the chip</a:t>
            </a:r>
          </a:p>
        </p:txBody>
      </p:sp>
      <p:sp>
        <p:nvSpPr>
          <p:cNvPr id="105509" name="AutoShape 104"/>
          <p:cNvSpPr>
            <a:spLocks noChangeArrowheads="1"/>
          </p:cNvSpPr>
          <p:nvPr/>
        </p:nvSpPr>
        <p:spPr bwMode="auto">
          <a:xfrm>
            <a:off x="2974975" y="3941763"/>
            <a:ext cx="790575" cy="361950"/>
          </a:xfrm>
          <a:prstGeom prst="roundRect">
            <a:avLst>
              <a:gd name="adj" fmla="val 16667"/>
            </a:avLst>
          </a:prstGeom>
          <a:solidFill>
            <a:srgbClr val="99CC00"/>
          </a:solidFill>
          <a:ln w="9398">
            <a:solidFill>
              <a:srgbClr val="000000"/>
            </a:solidFill>
            <a:miter lim="800000"/>
            <a:headEnd/>
            <a:tailEnd/>
          </a:ln>
        </p:spPr>
        <p:txBody>
          <a:bodyPr wrap="none" anchor="ctr"/>
          <a:lstStyle/>
          <a:p>
            <a:pPr algn="ctr"/>
            <a:r>
              <a:rPr lang="en-US" sz="1400" i="0">
                <a:solidFill>
                  <a:srgbClr val="000000"/>
                </a:solidFill>
              </a:rPr>
              <a:t>CDS</a:t>
            </a:r>
          </a:p>
        </p:txBody>
      </p:sp>
      <p:sp>
        <p:nvSpPr>
          <p:cNvPr id="105510" name="AutoShape 111"/>
          <p:cNvSpPr>
            <a:spLocks noChangeArrowheads="1"/>
          </p:cNvSpPr>
          <p:nvPr/>
        </p:nvSpPr>
        <p:spPr bwMode="auto">
          <a:xfrm>
            <a:off x="4575175" y="3560763"/>
            <a:ext cx="790575" cy="361950"/>
          </a:xfrm>
          <a:prstGeom prst="roundRect">
            <a:avLst>
              <a:gd name="adj" fmla="val 16667"/>
            </a:avLst>
          </a:prstGeom>
          <a:noFill/>
          <a:ln w="9398">
            <a:solidFill>
              <a:srgbClr val="000000"/>
            </a:solidFill>
            <a:miter lim="800000"/>
            <a:headEnd/>
            <a:tailEnd/>
          </a:ln>
        </p:spPr>
        <p:txBody>
          <a:bodyPr wrap="none" anchor="ctr"/>
          <a:lstStyle/>
          <a:p>
            <a:pPr algn="ctr"/>
            <a:r>
              <a:rPr lang="en-US" sz="1400" i="0">
                <a:solidFill>
                  <a:srgbClr val="000000"/>
                </a:solidFill>
              </a:rPr>
              <a:t>CDS</a:t>
            </a:r>
          </a:p>
        </p:txBody>
      </p:sp>
      <p:sp>
        <p:nvSpPr>
          <p:cNvPr id="105511" name="AutoShape 112"/>
          <p:cNvSpPr>
            <a:spLocks noChangeArrowheads="1"/>
          </p:cNvSpPr>
          <p:nvPr/>
        </p:nvSpPr>
        <p:spPr bwMode="auto">
          <a:xfrm>
            <a:off x="4575175" y="3941763"/>
            <a:ext cx="790575" cy="361950"/>
          </a:xfrm>
          <a:prstGeom prst="roundRect">
            <a:avLst>
              <a:gd name="adj" fmla="val 16667"/>
            </a:avLst>
          </a:prstGeom>
          <a:solidFill>
            <a:srgbClr val="99CC00"/>
          </a:solidFill>
          <a:ln w="9398">
            <a:solidFill>
              <a:srgbClr val="000000"/>
            </a:solidFill>
            <a:miter lim="800000"/>
            <a:headEnd/>
            <a:tailEnd/>
          </a:ln>
        </p:spPr>
        <p:txBody>
          <a:bodyPr wrap="none" anchor="ctr"/>
          <a:lstStyle/>
          <a:p>
            <a:pPr algn="ctr"/>
            <a:r>
              <a:rPr lang="en-US" sz="1400" i="0">
                <a:solidFill>
                  <a:srgbClr val="000000"/>
                </a:solidFill>
              </a:rPr>
              <a:t>Disc.</a:t>
            </a:r>
          </a:p>
        </p:txBody>
      </p:sp>
      <p:sp>
        <p:nvSpPr>
          <p:cNvPr id="105512" name="Text Box 114"/>
          <p:cNvSpPr txBox="1">
            <a:spLocks noChangeArrowheads="1"/>
          </p:cNvSpPr>
          <p:nvPr/>
        </p:nvSpPr>
        <p:spPr bwMode="auto">
          <a:xfrm>
            <a:off x="231775" y="3941763"/>
            <a:ext cx="990600" cy="457200"/>
          </a:xfrm>
          <a:prstGeom prst="rect">
            <a:avLst/>
          </a:prstGeom>
          <a:noFill/>
          <a:ln w="9525">
            <a:noFill/>
            <a:miter lim="800000"/>
            <a:headEnd/>
            <a:tailEnd/>
          </a:ln>
        </p:spPr>
        <p:txBody>
          <a:bodyPr>
            <a:spAutoFit/>
          </a:bodyPr>
          <a:lstStyle/>
          <a:p>
            <a:r>
              <a:rPr lang="en-US" sz="1200"/>
              <a:t>sensor</a:t>
            </a:r>
          </a:p>
          <a:p>
            <a:r>
              <a:rPr lang="en-US" sz="1200"/>
              <a:t>generations</a:t>
            </a:r>
          </a:p>
        </p:txBody>
      </p:sp>
      <p:sp>
        <p:nvSpPr>
          <p:cNvPr id="105513" name="Text Box 115"/>
          <p:cNvSpPr txBox="1">
            <a:spLocks noChangeArrowheads="1"/>
          </p:cNvSpPr>
          <p:nvPr/>
        </p:nvSpPr>
        <p:spPr bwMode="auto">
          <a:xfrm>
            <a:off x="612775" y="4398963"/>
            <a:ext cx="457200" cy="825500"/>
          </a:xfrm>
          <a:prstGeom prst="rect">
            <a:avLst/>
          </a:prstGeom>
          <a:noFill/>
          <a:ln w="9525">
            <a:noFill/>
            <a:miter lim="800000"/>
            <a:headEnd/>
            <a:tailEnd/>
          </a:ln>
        </p:spPr>
        <p:txBody>
          <a:bodyPr>
            <a:spAutoFit/>
          </a:bodyPr>
          <a:lstStyle/>
          <a:p>
            <a:r>
              <a:rPr lang="en-US" sz="1600"/>
              <a:t>1</a:t>
            </a:r>
            <a:r>
              <a:rPr lang="en-US" sz="1600" baseline="30000"/>
              <a:t>st</a:t>
            </a:r>
          </a:p>
          <a:p>
            <a:r>
              <a:rPr lang="en-US" sz="1600"/>
              <a:t>2</a:t>
            </a:r>
            <a:r>
              <a:rPr lang="en-US" sz="1600" baseline="30000"/>
              <a:t>nd</a:t>
            </a:r>
          </a:p>
          <a:p>
            <a:r>
              <a:rPr lang="en-US" sz="1600"/>
              <a:t>3</a:t>
            </a:r>
            <a:r>
              <a:rPr lang="en-US" sz="1600" baseline="30000"/>
              <a:t>rd</a:t>
            </a:r>
            <a:endParaRPr lang="en-US" sz="160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AutoShape 2"/>
          <p:cNvSpPr>
            <a:spLocks noGrp="1" noChangeArrowheads="1"/>
          </p:cNvSpPr>
          <p:nvPr>
            <p:ph type="title"/>
          </p:nvPr>
        </p:nvSpPr>
        <p:spPr/>
        <p:txBody>
          <a:bodyPr/>
          <a:lstStyle/>
          <a:p>
            <a:r>
              <a:rPr lang="en-US" sz="2400" smtClean="0"/>
              <a:t>PXL sensor threshold operation point</a:t>
            </a:r>
          </a:p>
        </p:txBody>
      </p:sp>
      <p:sp>
        <p:nvSpPr>
          <p:cNvPr id="106498" name="Rectangle 3"/>
          <p:cNvSpPr>
            <a:spLocks noGrp="1" noChangeArrowheads="1"/>
          </p:cNvSpPr>
          <p:nvPr>
            <p:ph type="body" idx="1"/>
          </p:nvPr>
        </p:nvSpPr>
        <p:spPr>
          <a:xfrm>
            <a:off x="533400" y="990600"/>
            <a:ext cx="8229600" cy="609600"/>
          </a:xfrm>
        </p:spPr>
        <p:txBody>
          <a:bodyPr/>
          <a:lstStyle/>
          <a:p>
            <a:pPr>
              <a:lnSpc>
                <a:spcPct val="80000"/>
              </a:lnSpc>
            </a:pPr>
            <a:r>
              <a:rPr lang="en-US" sz="1800" smtClean="0"/>
              <a:t>The noise level was set at ~2 x 10</a:t>
            </a:r>
            <a:r>
              <a:rPr lang="en-US" sz="1800" baseline="30000" smtClean="0"/>
              <a:t>-6</a:t>
            </a:r>
            <a:r>
              <a:rPr lang="en-US" sz="1800" smtClean="0"/>
              <a:t> for the cosmic ray run. At this noise rate, the measured operating point (taken from beam tests) is shown above.</a:t>
            </a:r>
          </a:p>
          <a:p>
            <a:pPr>
              <a:lnSpc>
                <a:spcPct val="80000"/>
              </a:lnSpc>
              <a:buFont typeface="Wingdings" pitchFamily="2" charset="2"/>
              <a:buNone/>
            </a:pPr>
            <a:endParaRPr lang="en-US" sz="1800" smtClean="0"/>
          </a:p>
        </p:txBody>
      </p:sp>
      <p:pic>
        <p:nvPicPr>
          <p:cNvPr id="106499" name="Picture 3"/>
          <p:cNvPicPr>
            <a:picLocks noChangeAspect="1" noChangeArrowheads="1"/>
          </p:cNvPicPr>
          <p:nvPr/>
        </p:nvPicPr>
        <p:blipFill>
          <a:blip r:embed="rId2"/>
          <a:srcRect t="9299"/>
          <a:stretch>
            <a:fillRect/>
          </a:stretch>
        </p:blipFill>
        <p:spPr bwMode="auto">
          <a:xfrm>
            <a:off x="1143000" y="1655763"/>
            <a:ext cx="6400800" cy="52022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AutoShape 2"/>
          <p:cNvSpPr>
            <a:spLocks noGrp="1" noChangeArrowheads="1"/>
          </p:cNvSpPr>
          <p:nvPr>
            <p:ph type="title"/>
          </p:nvPr>
        </p:nvSpPr>
        <p:spPr/>
        <p:txBody>
          <a:bodyPr/>
          <a:lstStyle/>
          <a:p>
            <a:r>
              <a:rPr lang="en-US" altLang="en-US" sz="2400" smtClean="0"/>
              <a:t>PXL hit efficiency</a:t>
            </a:r>
            <a:endParaRPr lang="en-US" sz="2400" smtClean="0"/>
          </a:p>
        </p:txBody>
      </p:sp>
      <p:sp>
        <p:nvSpPr>
          <p:cNvPr id="107522" name="Rectangle 2"/>
          <p:cNvSpPr>
            <a:spLocks noChangeArrowheads="1"/>
          </p:cNvSpPr>
          <p:nvPr/>
        </p:nvSpPr>
        <p:spPr bwMode="auto">
          <a:xfrm>
            <a:off x="381000" y="838200"/>
            <a:ext cx="8305800" cy="641350"/>
          </a:xfrm>
          <a:prstGeom prst="rect">
            <a:avLst/>
          </a:prstGeom>
          <a:noFill/>
          <a:ln w="9525">
            <a:noFill/>
            <a:miter lim="800000"/>
            <a:headEnd/>
            <a:tailEnd/>
          </a:ln>
        </p:spPr>
        <p:txBody>
          <a:bodyPr>
            <a:spAutoFit/>
          </a:bodyPr>
          <a:lstStyle/>
          <a:p>
            <a:r>
              <a:rPr lang="en-US" altLang="en-US" i="0">
                <a:solidFill>
                  <a:schemeClr val="tx1"/>
                </a:solidFill>
                <a:ea typeface="ヒラギノ角ゴ Pro W3"/>
                <a:cs typeface="ヒラギノ角ゴ Pro W3"/>
              </a:rPr>
              <a:t>preliminary results based on</a:t>
            </a:r>
            <a:r>
              <a:rPr lang="en-US" altLang="en-US" i="0">
                <a:solidFill>
                  <a:schemeClr val="tx1"/>
                </a:solidFill>
              </a:rPr>
              <a:t> the cosmic ray data</a:t>
            </a:r>
            <a:r>
              <a:rPr lang="en-US" altLang="en-US" i="0">
                <a:solidFill>
                  <a:schemeClr val="tx1"/>
                </a:solidFill>
                <a:ea typeface="ヒラギノ角ゴ Pro W3"/>
                <a:cs typeface="ヒラギノ角ゴ Pro W3"/>
              </a:rPr>
              <a:t> </a:t>
            </a:r>
          </a:p>
          <a:p>
            <a:r>
              <a:rPr lang="en-US" altLang="en-US" b="1" i="0">
                <a:solidFill>
                  <a:schemeClr val="tx1"/>
                </a:solidFill>
                <a:ea typeface="ヒラギノ角ゴ Pro W3"/>
                <a:cs typeface="ヒラギノ角ゴ Pro W3"/>
              </a:rPr>
              <a:t>Note: this data was taken before the final detector optimizations</a:t>
            </a:r>
          </a:p>
        </p:txBody>
      </p:sp>
      <p:pic>
        <p:nvPicPr>
          <p:cNvPr id="107523" name="Picture 6"/>
          <p:cNvPicPr>
            <a:picLocks noChangeAspect="1" noChangeArrowheads="1"/>
          </p:cNvPicPr>
          <p:nvPr/>
        </p:nvPicPr>
        <p:blipFill>
          <a:blip r:embed="rId2"/>
          <a:srcRect/>
          <a:stretch>
            <a:fillRect/>
          </a:stretch>
        </p:blipFill>
        <p:spPr bwMode="auto">
          <a:xfrm>
            <a:off x="1600200" y="1828800"/>
            <a:ext cx="5486400" cy="4497388"/>
          </a:xfrm>
          <a:prstGeom prst="rect">
            <a:avLst/>
          </a:prstGeom>
          <a:noFill/>
          <a:ln w="9525">
            <a:noFill/>
            <a:miter lim="800000"/>
            <a:headEnd/>
            <a:tailEnd/>
          </a:ln>
        </p:spPr>
      </p:pic>
      <p:sp>
        <p:nvSpPr>
          <p:cNvPr id="107524" name="ZoneTexte 1"/>
          <p:cNvSpPr txBox="1">
            <a:spLocks noChangeArrowheads="1"/>
          </p:cNvSpPr>
          <p:nvPr/>
        </p:nvSpPr>
        <p:spPr bwMode="auto">
          <a:xfrm>
            <a:off x="2286000" y="4495800"/>
            <a:ext cx="1981200" cy="519113"/>
          </a:xfrm>
          <a:prstGeom prst="rect">
            <a:avLst/>
          </a:prstGeom>
          <a:noFill/>
          <a:ln w="9525">
            <a:noFill/>
            <a:miter lim="800000"/>
            <a:headEnd/>
            <a:tailEnd/>
          </a:ln>
        </p:spPr>
        <p:txBody>
          <a:bodyPr>
            <a:spAutoFit/>
          </a:bodyPr>
          <a:lstStyle/>
          <a:p>
            <a:r>
              <a:rPr lang="en-US" altLang="fr-FR" sz="2800" i="0">
                <a:solidFill>
                  <a:srgbClr val="FF7C80"/>
                </a:solidFill>
              </a:rPr>
              <a:t>Prel</a:t>
            </a:r>
            <a:r>
              <a:rPr lang="fr-FR" altLang="fr-FR" sz="2800" i="0">
                <a:solidFill>
                  <a:srgbClr val="FF7C80"/>
                </a:solidFill>
              </a:rPr>
              <a:t>i</a:t>
            </a:r>
            <a:r>
              <a:rPr lang="en-US" altLang="fr-FR" sz="2800" i="0">
                <a:solidFill>
                  <a:srgbClr val="FF7C80"/>
                </a:solidFill>
              </a:rPr>
              <a:t>minary</a:t>
            </a:r>
            <a:endParaRPr lang="fr-FR" altLang="fr-FR" sz="2800" i="0">
              <a:solidFill>
                <a:srgbClr val="FF7C80"/>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ctr"/>
          <a:lstStyle/>
          <a:p>
            <a:pPr>
              <a:defRPr/>
            </a:pPr>
            <a:r>
              <a:rPr lang="en-US" smtClean="0">
                <a:effectLst>
                  <a:outerShdw blurRad="38100" dist="38100" dir="2700000" algn="tl">
                    <a:srgbClr val="C0C0C0"/>
                  </a:outerShdw>
                </a:effectLst>
              </a:rPr>
              <a:t>Silicon Strip Detector (SSD)</a:t>
            </a:r>
          </a:p>
        </p:txBody>
      </p:sp>
      <p:pic>
        <p:nvPicPr>
          <p:cNvPr id="32770" name="Picture 7"/>
          <p:cNvPicPr>
            <a:picLocks noChangeAspect="1"/>
          </p:cNvPicPr>
          <p:nvPr/>
        </p:nvPicPr>
        <p:blipFill>
          <a:blip r:embed="rId2"/>
          <a:srcRect t="13165" b="2579"/>
          <a:stretch>
            <a:fillRect/>
          </a:stretch>
        </p:blipFill>
        <p:spPr bwMode="auto">
          <a:xfrm>
            <a:off x="1447800" y="2133600"/>
            <a:ext cx="6629400" cy="4159250"/>
          </a:xfrm>
          <a:prstGeom prst="rect">
            <a:avLst/>
          </a:prstGeom>
          <a:noFill/>
          <a:ln w="9525">
            <a:noFill/>
            <a:miter lim="800000"/>
            <a:headEnd/>
            <a:tailEnd/>
          </a:ln>
        </p:spPr>
      </p:pic>
      <p:sp>
        <p:nvSpPr>
          <p:cNvPr id="32771" name="Text Box 6"/>
          <p:cNvSpPr txBox="1">
            <a:spLocks noChangeArrowheads="1"/>
          </p:cNvSpPr>
          <p:nvPr/>
        </p:nvSpPr>
        <p:spPr bwMode="auto">
          <a:xfrm>
            <a:off x="609600" y="914400"/>
            <a:ext cx="7924800" cy="1069975"/>
          </a:xfrm>
          <a:prstGeom prst="rect">
            <a:avLst/>
          </a:prstGeom>
          <a:noFill/>
          <a:ln w="9525">
            <a:noFill/>
            <a:miter lim="800000"/>
            <a:headEnd/>
            <a:tailEnd/>
          </a:ln>
        </p:spPr>
        <p:txBody>
          <a:bodyPr>
            <a:spAutoFit/>
          </a:bodyPr>
          <a:lstStyle/>
          <a:p>
            <a:pPr marL="285750" indent="-285750">
              <a:buSzPct val="75000"/>
              <a:buFont typeface="Arial" charset="0"/>
              <a:buChar char="•"/>
            </a:pPr>
            <a:r>
              <a:rPr lang="en-US" altLang="en-US" sz="1600" i="0">
                <a:solidFill>
                  <a:schemeClr val="tx1"/>
                </a:solidFill>
                <a:ea typeface="ヒラギノ角ゴ Pro W3"/>
                <a:cs typeface="ヒラギノ角ゴ Pro W3"/>
              </a:rPr>
              <a:t>Double sided silicon strip modules with 95 </a:t>
            </a:r>
            <a:r>
              <a:rPr lang="en-GB" altLang="fr-FR" sz="1600" i="0">
                <a:solidFill>
                  <a:schemeClr val="tx1"/>
                </a:solidFill>
                <a:ea typeface="ヒラギノ角ゴ Pro W3"/>
                <a:cs typeface="ヒラギノ角ゴ Pro W3"/>
              </a:rPr>
              <a:t>μ</a:t>
            </a:r>
            <a:r>
              <a:rPr lang="en-US" altLang="en-US" sz="1600" i="0">
                <a:solidFill>
                  <a:schemeClr val="tx1"/>
                </a:solidFill>
                <a:ea typeface="ヒラギノ角ゴ Pro W3"/>
                <a:cs typeface="ヒラギノ角ゴ Pro W3"/>
              </a:rPr>
              <a:t>m pitch</a:t>
            </a:r>
          </a:p>
          <a:p>
            <a:pPr marL="285750" indent="-285750">
              <a:buSzPct val="75000"/>
              <a:buFont typeface="Arial" charset="0"/>
              <a:buChar char="•"/>
            </a:pPr>
            <a:r>
              <a:rPr lang="en-US" altLang="en-US" sz="1600" i="0">
                <a:solidFill>
                  <a:schemeClr val="tx1"/>
                </a:solidFill>
                <a:ea typeface="ヒラギノ角ゴ Pro W3"/>
                <a:cs typeface="ヒラギノ角ゴ Pro W3"/>
              </a:rPr>
              <a:t>Existing detector with new faster electronics</a:t>
            </a:r>
          </a:p>
          <a:p>
            <a:pPr marL="285750" indent="-285750">
              <a:buSzPct val="75000"/>
              <a:buFont typeface="Arial" charset="0"/>
              <a:buChar char="•"/>
            </a:pPr>
            <a:r>
              <a:rPr lang="en-US" altLang="en-US" sz="1600" i="0">
                <a:solidFill>
                  <a:schemeClr val="tx1"/>
                </a:solidFill>
                <a:ea typeface="ヒラギノ角ゴ Pro W3"/>
                <a:cs typeface="ヒラギノ角ゴ Pro W3"/>
              </a:rPr>
              <a:t>Radius: 22 cm</a:t>
            </a:r>
          </a:p>
          <a:p>
            <a:pPr marL="285750" indent="-285750">
              <a:buSzPct val="75000"/>
              <a:buFont typeface="Arial" charset="0"/>
              <a:buChar char="•"/>
            </a:pPr>
            <a:r>
              <a:rPr lang="en-US" altLang="en-US" sz="1600" i="0">
                <a:solidFill>
                  <a:schemeClr val="tx1"/>
                </a:solidFill>
                <a:ea typeface="ヒラギノ角ゴ Pro W3"/>
                <a:cs typeface="ヒラギノ角ゴ Pro W3"/>
              </a:rPr>
              <a:t>Radiation length 1% X</a:t>
            </a:r>
            <a:r>
              <a:rPr lang="en-US" altLang="en-US" sz="1600" i="0" baseline="-25000">
                <a:solidFill>
                  <a:schemeClr val="tx1"/>
                </a:solidFill>
                <a:ea typeface="ヒラギノ角ゴ Pro W3"/>
                <a:cs typeface="ヒラギノ角ゴ Pro W3"/>
              </a:rPr>
              <a:t>0</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ctr"/>
          <a:lstStyle/>
          <a:p>
            <a:pPr>
              <a:defRPr/>
            </a:pPr>
            <a:r>
              <a:rPr lang="en-US" smtClean="0">
                <a:effectLst>
                  <a:outerShdw blurRad="38100" dist="38100" dir="2700000" algn="tl">
                    <a:srgbClr val="C0C0C0"/>
                  </a:outerShdw>
                </a:effectLst>
              </a:rPr>
              <a:t>SSD refurbishment</a:t>
            </a:r>
          </a:p>
        </p:txBody>
      </p:sp>
      <p:sp>
        <p:nvSpPr>
          <p:cNvPr id="33794" name="Content Placeholder 2"/>
          <p:cNvSpPr>
            <a:spLocks noGrp="1"/>
          </p:cNvSpPr>
          <p:nvPr>
            <p:ph idx="4294967295"/>
          </p:nvPr>
        </p:nvSpPr>
        <p:spPr>
          <a:xfrm>
            <a:off x="501650" y="990600"/>
            <a:ext cx="8642350" cy="2165350"/>
          </a:xfrm>
        </p:spPr>
        <p:txBody>
          <a:bodyPr/>
          <a:lstStyle/>
          <a:p>
            <a:r>
              <a:rPr lang="en-US" sz="2200" smtClean="0"/>
              <a:t>20 ladders from the old SSD detector</a:t>
            </a:r>
          </a:p>
          <a:p>
            <a:r>
              <a:rPr lang="en-US" sz="2200" smtClean="0"/>
              <a:t>Upgrade readout from 200 Hz to 1 kHz</a:t>
            </a:r>
          </a:p>
          <a:p>
            <a:r>
              <a:rPr lang="en-US" sz="2200" smtClean="0"/>
              <a:t>New</a:t>
            </a:r>
          </a:p>
          <a:p>
            <a:pPr lvl="1"/>
            <a:r>
              <a:rPr lang="en-US" sz="2000" smtClean="0"/>
              <a:t>40 ladder cards on detector </a:t>
            </a:r>
          </a:p>
          <a:p>
            <a:pPr lvl="1"/>
            <a:r>
              <a:rPr lang="en-US" sz="2000" smtClean="0"/>
              <a:t>5 RDO cards</a:t>
            </a:r>
          </a:p>
          <a:p>
            <a:pPr lvl="1"/>
            <a:r>
              <a:rPr lang="en-US" sz="2000" smtClean="0"/>
              <a:t>5 Fiber-to-LVDS boards</a:t>
            </a:r>
          </a:p>
          <a:p>
            <a:pPr lvl="1"/>
            <a:r>
              <a:rPr lang="en-US" sz="2000" smtClean="0"/>
              <a:t>Upgraded cooling system (air cooled)</a:t>
            </a:r>
          </a:p>
          <a:p>
            <a:pPr lvl="1">
              <a:buFontTx/>
              <a:buNone/>
            </a:pPr>
            <a:endParaRPr lang="en-US" sz="1400" smtClean="0">
              <a:solidFill>
                <a:srgbClr val="0000FF"/>
              </a:solidFill>
            </a:endParaRPr>
          </a:p>
        </p:txBody>
      </p:sp>
      <p:sp>
        <p:nvSpPr>
          <p:cNvPr id="33795" name="TextBox 10"/>
          <p:cNvSpPr txBox="1">
            <a:spLocks noChangeArrowheads="1"/>
          </p:cNvSpPr>
          <p:nvPr/>
        </p:nvSpPr>
        <p:spPr bwMode="auto">
          <a:xfrm>
            <a:off x="6858000" y="4495800"/>
            <a:ext cx="1398588" cy="366713"/>
          </a:xfrm>
          <a:prstGeom prst="rect">
            <a:avLst/>
          </a:prstGeom>
          <a:noFill/>
          <a:ln w="9525">
            <a:noFill/>
            <a:miter lim="800000"/>
            <a:headEnd/>
            <a:tailEnd/>
          </a:ln>
        </p:spPr>
        <p:txBody>
          <a:bodyPr wrap="none">
            <a:spAutoFit/>
          </a:bodyPr>
          <a:lstStyle/>
          <a:p>
            <a:pPr defTabSz="457200"/>
            <a:r>
              <a:rPr lang="en-US" i="0">
                <a:solidFill>
                  <a:schemeClr val="tx1"/>
                </a:solidFill>
                <a:latin typeface="Calibri" pitchFamily="34" charset="0"/>
              </a:rPr>
              <a:t>Ladder Cards</a:t>
            </a:r>
          </a:p>
        </p:txBody>
      </p:sp>
      <p:pic>
        <p:nvPicPr>
          <p:cNvPr id="33796" name="Picture 11" descr="Picture1.jpg"/>
          <p:cNvPicPr>
            <a:picLocks noChangeAspect="1"/>
          </p:cNvPicPr>
          <p:nvPr/>
        </p:nvPicPr>
        <p:blipFill>
          <a:blip r:embed="rId2"/>
          <a:srcRect/>
          <a:stretch>
            <a:fillRect/>
          </a:stretch>
        </p:blipFill>
        <p:spPr bwMode="auto">
          <a:xfrm>
            <a:off x="6781800" y="5054600"/>
            <a:ext cx="1752600" cy="1647825"/>
          </a:xfrm>
          <a:prstGeom prst="rect">
            <a:avLst/>
          </a:prstGeom>
          <a:noFill/>
          <a:ln w="9525">
            <a:noFill/>
            <a:miter lim="800000"/>
            <a:headEnd/>
            <a:tailEnd/>
          </a:ln>
        </p:spPr>
      </p:pic>
      <p:pic>
        <p:nvPicPr>
          <p:cNvPr id="33797" name="Picture 6" descr="IMG_1120.JPG"/>
          <p:cNvPicPr>
            <a:picLocks noChangeAspect="1"/>
          </p:cNvPicPr>
          <p:nvPr/>
        </p:nvPicPr>
        <p:blipFill>
          <a:blip r:embed="rId3"/>
          <a:srcRect l="4015" t="3542" b="3542"/>
          <a:stretch>
            <a:fillRect/>
          </a:stretch>
        </p:blipFill>
        <p:spPr bwMode="auto">
          <a:xfrm>
            <a:off x="3581400" y="5029200"/>
            <a:ext cx="2057400" cy="1692275"/>
          </a:xfrm>
          <a:prstGeom prst="rect">
            <a:avLst/>
          </a:prstGeom>
          <a:noFill/>
          <a:ln w="9525">
            <a:noFill/>
            <a:miter lim="800000"/>
            <a:headEnd/>
            <a:tailEnd/>
          </a:ln>
        </p:spPr>
      </p:pic>
      <p:sp>
        <p:nvSpPr>
          <p:cNvPr id="33798" name="TextBox 10"/>
          <p:cNvSpPr txBox="1">
            <a:spLocks noChangeArrowheads="1"/>
          </p:cNvSpPr>
          <p:nvPr/>
        </p:nvSpPr>
        <p:spPr bwMode="auto">
          <a:xfrm>
            <a:off x="838200" y="4495800"/>
            <a:ext cx="1465263" cy="366713"/>
          </a:xfrm>
          <a:prstGeom prst="rect">
            <a:avLst/>
          </a:prstGeom>
          <a:noFill/>
          <a:ln w="9525">
            <a:noFill/>
            <a:miter lim="800000"/>
            <a:headEnd/>
            <a:tailEnd/>
          </a:ln>
        </p:spPr>
        <p:txBody>
          <a:bodyPr wrap="none">
            <a:spAutoFit/>
          </a:bodyPr>
          <a:lstStyle/>
          <a:p>
            <a:pPr defTabSz="457200"/>
            <a:r>
              <a:rPr lang="en-US" i="0">
                <a:solidFill>
                  <a:schemeClr val="tx1"/>
                </a:solidFill>
                <a:latin typeface="Calibri" pitchFamily="34" charset="0"/>
              </a:rPr>
              <a:t>Fiber-to-LVDS</a:t>
            </a:r>
          </a:p>
        </p:txBody>
      </p:sp>
      <p:pic>
        <p:nvPicPr>
          <p:cNvPr id="33799" name="Content Placeholder 17" descr="Untitled-3.png"/>
          <p:cNvPicPr>
            <a:picLocks noChangeAspect="1"/>
          </p:cNvPicPr>
          <p:nvPr/>
        </p:nvPicPr>
        <p:blipFill>
          <a:blip r:embed="rId4">
            <a:lum bright="20000"/>
          </a:blip>
          <a:srcRect/>
          <a:stretch>
            <a:fillRect/>
          </a:stretch>
        </p:blipFill>
        <p:spPr bwMode="auto">
          <a:xfrm>
            <a:off x="5486400" y="1600200"/>
            <a:ext cx="3871913" cy="2447925"/>
          </a:xfrm>
          <a:prstGeom prst="rect">
            <a:avLst/>
          </a:prstGeom>
          <a:noFill/>
          <a:ln w="9525">
            <a:noFill/>
            <a:miter lim="800000"/>
            <a:headEnd/>
            <a:tailEnd/>
          </a:ln>
        </p:spPr>
      </p:pic>
      <p:cxnSp>
        <p:nvCxnSpPr>
          <p:cNvPr id="4" name="Straight Arrow Connector 3"/>
          <p:cNvCxnSpPr>
            <a:stCxn id="33795" idx="0"/>
          </p:cNvCxnSpPr>
          <p:nvPr/>
        </p:nvCxnSpPr>
        <p:spPr>
          <a:xfrm flipH="1" flipV="1">
            <a:off x="6248400" y="3733800"/>
            <a:ext cx="1309688" cy="762000"/>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7924800" y="2209800"/>
            <a:ext cx="984250" cy="2209800"/>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33802" name="TextBox 10"/>
          <p:cNvSpPr txBox="1">
            <a:spLocks noChangeArrowheads="1"/>
          </p:cNvSpPr>
          <p:nvPr/>
        </p:nvSpPr>
        <p:spPr bwMode="auto">
          <a:xfrm>
            <a:off x="2971800" y="4495800"/>
            <a:ext cx="2974975" cy="366713"/>
          </a:xfrm>
          <a:prstGeom prst="rect">
            <a:avLst/>
          </a:prstGeom>
          <a:noFill/>
          <a:ln w="9525">
            <a:noFill/>
            <a:miter lim="800000"/>
            <a:headEnd/>
            <a:tailEnd/>
          </a:ln>
        </p:spPr>
        <p:txBody>
          <a:bodyPr wrap="none">
            <a:spAutoFit/>
          </a:bodyPr>
          <a:lstStyle/>
          <a:p>
            <a:pPr defTabSz="457200"/>
            <a:r>
              <a:rPr lang="en-US" i="0">
                <a:solidFill>
                  <a:schemeClr val="tx1"/>
                </a:solidFill>
                <a:latin typeface="Calibri" pitchFamily="34" charset="0"/>
              </a:rPr>
              <a:t>RDO board, adapted from PXL</a:t>
            </a:r>
          </a:p>
        </p:txBody>
      </p:sp>
      <p:pic>
        <p:nvPicPr>
          <p:cNvPr id="33803" name="Picture 12" descr="IMG_1338"/>
          <p:cNvPicPr>
            <a:picLocks noChangeAspect="1" noChangeArrowheads="1"/>
          </p:cNvPicPr>
          <p:nvPr/>
        </p:nvPicPr>
        <p:blipFill>
          <a:blip r:embed="rId5"/>
          <a:srcRect/>
          <a:stretch>
            <a:fillRect/>
          </a:stretch>
        </p:blipFill>
        <p:spPr bwMode="auto">
          <a:xfrm>
            <a:off x="457200" y="4938713"/>
            <a:ext cx="2362200" cy="17716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idx="4294967295"/>
          </p:nvPr>
        </p:nvSpPr>
        <p:spPr/>
        <p:txBody>
          <a:bodyPr anchor="ctr"/>
          <a:lstStyle/>
          <a:p>
            <a:r>
              <a:rPr lang="en-US" sz="2400" smtClean="0"/>
              <a:t>Intermediate Silicon Tracker (IST)</a:t>
            </a:r>
          </a:p>
        </p:txBody>
      </p:sp>
      <p:sp>
        <p:nvSpPr>
          <p:cNvPr id="34818" name="Content Placeholder 2"/>
          <p:cNvSpPr>
            <a:spLocks/>
          </p:cNvSpPr>
          <p:nvPr/>
        </p:nvSpPr>
        <p:spPr bwMode="auto">
          <a:xfrm>
            <a:off x="1066800" y="5867400"/>
            <a:ext cx="6629400" cy="6858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tx1"/>
              </a:buClr>
              <a:buSzPct val="75000"/>
              <a:buFont typeface="Wingdings" pitchFamily="2" charset="2"/>
              <a:buChar char="l"/>
            </a:pPr>
            <a:r>
              <a:rPr lang="en-US" sz="1600" i="0">
                <a:solidFill>
                  <a:schemeClr val="tx1"/>
                </a:solidFill>
              </a:rPr>
              <a:t>Conventional Si pad detector using CMS APV chip for ladders</a:t>
            </a:r>
          </a:p>
          <a:p>
            <a:pPr marL="342900" indent="-342900" eaLnBrk="0" hangingPunct="0">
              <a:lnSpc>
                <a:spcPct val="90000"/>
              </a:lnSpc>
              <a:spcBef>
                <a:spcPct val="20000"/>
              </a:spcBef>
              <a:buClr>
                <a:schemeClr val="tx1"/>
              </a:buClr>
              <a:buSzPct val="75000"/>
              <a:buFont typeface="Wingdings" pitchFamily="2" charset="2"/>
              <a:buChar char="l"/>
            </a:pPr>
            <a:r>
              <a:rPr lang="en-US" sz="1600" i="0">
                <a:solidFill>
                  <a:schemeClr val="tx1"/>
                </a:solidFill>
              </a:rPr>
              <a:t>Readout system copy of just completed FGT detector system</a:t>
            </a:r>
          </a:p>
          <a:p>
            <a:pPr marL="742950" lvl="1" indent="-285750" eaLnBrk="0" hangingPunct="0">
              <a:lnSpc>
                <a:spcPct val="90000"/>
              </a:lnSpc>
              <a:spcBef>
                <a:spcPct val="20000"/>
              </a:spcBef>
              <a:buClr>
                <a:schemeClr val="tx1"/>
              </a:buClr>
              <a:buSzPct val="75000"/>
              <a:buFont typeface="Wingdings" pitchFamily="2" charset="2"/>
              <a:buChar char="l"/>
            </a:pPr>
            <a:r>
              <a:rPr lang="en-US" sz="1000" i="0">
                <a:solidFill>
                  <a:schemeClr val="tx1"/>
                </a:solidFill>
              </a:rPr>
              <a:t>G. Visser et al. A Readout System Utilizing the APV25 ASIC for the Forward GEM Tracker in STAR, IEEE Real Time Conference Record, Berkeley, CA, 2012</a:t>
            </a:r>
          </a:p>
          <a:p>
            <a:pPr marL="342900" indent="-342900" eaLnBrk="0" hangingPunct="0">
              <a:lnSpc>
                <a:spcPct val="90000"/>
              </a:lnSpc>
              <a:spcBef>
                <a:spcPct val="20000"/>
              </a:spcBef>
              <a:buClr>
                <a:schemeClr val="tx1"/>
              </a:buClr>
              <a:buSzPct val="75000"/>
              <a:buFont typeface="Wingdings" pitchFamily="2" charset="2"/>
              <a:buNone/>
            </a:pPr>
            <a:endParaRPr lang="en-US" sz="1600" i="0">
              <a:solidFill>
                <a:schemeClr val="tx1"/>
              </a:solidFill>
            </a:endParaRPr>
          </a:p>
        </p:txBody>
      </p:sp>
      <p:sp>
        <p:nvSpPr>
          <p:cNvPr id="34819" name="Text Box 6"/>
          <p:cNvSpPr txBox="1">
            <a:spLocks noChangeArrowheads="1"/>
          </p:cNvSpPr>
          <p:nvPr/>
        </p:nvSpPr>
        <p:spPr bwMode="auto">
          <a:xfrm>
            <a:off x="533400" y="914400"/>
            <a:ext cx="6781800" cy="1314450"/>
          </a:xfrm>
          <a:prstGeom prst="rect">
            <a:avLst/>
          </a:prstGeom>
          <a:noFill/>
          <a:ln w="9525">
            <a:noFill/>
            <a:miter lim="800000"/>
            <a:headEnd/>
            <a:tailEnd/>
          </a:ln>
        </p:spPr>
        <p:txBody>
          <a:bodyPr>
            <a:spAutoFit/>
          </a:bodyPr>
          <a:lstStyle/>
          <a:p>
            <a:pPr marL="454025" lvl="1" indent="-171450">
              <a:buSzPct val="75000"/>
              <a:buFont typeface="Arial" charset="0"/>
              <a:buChar char="•"/>
            </a:pPr>
            <a:r>
              <a:rPr lang="en-US" altLang="en-US" sz="1600" i="0">
                <a:solidFill>
                  <a:schemeClr val="tx1"/>
                </a:solidFill>
                <a:ea typeface="ヒラギノ角ゴ Pro W3"/>
                <a:cs typeface="ヒラギノ角ゴ Pro W3"/>
              </a:rPr>
              <a:t>Single sided double-metal silicon pad with 600 μm x 6 mm pitch</a:t>
            </a:r>
          </a:p>
          <a:p>
            <a:pPr marL="454025" lvl="1" indent="-171450">
              <a:buSzPct val="75000"/>
              <a:buFont typeface="Arial" charset="0"/>
              <a:buChar char="•"/>
            </a:pPr>
            <a:r>
              <a:rPr lang="en-US" altLang="en-US" sz="1600" i="0">
                <a:solidFill>
                  <a:schemeClr val="tx1"/>
                </a:solidFill>
                <a:ea typeface="ヒラギノ角ゴ Pro W3"/>
                <a:cs typeface="ヒラギノ角ゴ Pro W3"/>
              </a:rPr>
              <a:t>Radius: 14 cm</a:t>
            </a:r>
          </a:p>
          <a:p>
            <a:pPr marL="454025" lvl="1" indent="-171450">
              <a:buSzPct val="75000"/>
              <a:buFont typeface="Arial" charset="0"/>
              <a:buChar char="•"/>
            </a:pPr>
            <a:r>
              <a:rPr lang="en-US" altLang="en-US" sz="1600" i="0">
                <a:solidFill>
                  <a:schemeClr val="tx1"/>
                </a:solidFill>
                <a:ea typeface="ヒラギノ角ゴ Pro W3"/>
                <a:cs typeface="ヒラギノ角ゴ Pro W3"/>
              </a:rPr>
              <a:t>Radiation length &lt;1.5% X</a:t>
            </a:r>
            <a:r>
              <a:rPr lang="en-US" altLang="en-US" sz="1600" i="0" baseline="-25000">
                <a:solidFill>
                  <a:schemeClr val="tx1"/>
                </a:solidFill>
                <a:ea typeface="ヒラギノ角ゴ Pro W3"/>
                <a:cs typeface="ヒラギノ角ゴ Pro W3"/>
              </a:rPr>
              <a:t>0</a:t>
            </a:r>
          </a:p>
          <a:p>
            <a:pPr marL="454025" lvl="1" indent="-171450">
              <a:buSzPct val="75000"/>
              <a:buFont typeface="Arial" charset="0"/>
              <a:buChar char="•"/>
            </a:pPr>
            <a:endParaRPr lang="en-US" altLang="en-US" sz="1600" i="0">
              <a:solidFill>
                <a:schemeClr val="tx1"/>
              </a:solidFill>
              <a:ea typeface="ヒラギノ角ゴ Pro W3"/>
              <a:cs typeface="ヒラギノ角ゴ Pro W3"/>
            </a:endParaRPr>
          </a:p>
          <a:p>
            <a:pPr marL="285750" indent="-285750">
              <a:buSzPct val="75000"/>
              <a:buFont typeface="Arial" charset="0"/>
              <a:buChar char="•"/>
            </a:pPr>
            <a:endParaRPr lang="en-US" altLang="en-US" sz="1600" i="0">
              <a:solidFill>
                <a:schemeClr val="tx1"/>
              </a:solidFill>
              <a:ea typeface="ヒラギノ角ゴ Pro W3"/>
              <a:cs typeface="ヒラギノ角ゴ Pro W3"/>
            </a:endParaRPr>
          </a:p>
        </p:txBody>
      </p:sp>
      <p:pic>
        <p:nvPicPr>
          <p:cNvPr id="34820" name="Picture 3"/>
          <p:cNvPicPr>
            <a:picLocks noChangeAspect="1" noChangeArrowheads="1"/>
          </p:cNvPicPr>
          <p:nvPr/>
        </p:nvPicPr>
        <p:blipFill>
          <a:blip r:embed="rId2"/>
          <a:srcRect/>
          <a:stretch>
            <a:fillRect/>
          </a:stretch>
        </p:blipFill>
        <p:spPr bwMode="auto">
          <a:xfrm>
            <a:off x="533400" y="1905000"/>
            <a:ext cx="8305800" cy="37798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r>
              <a:rPr lang="en-US" smtClean="0"/>
              <a:t>IST characteristics</a:t>
            </a:r>
          </a:p>
        </p:txBody>
      </p:sp>
      <p:graphicFrame>
        <p:nvGraphicFramePr>
          <p:cNvPr id="58487" name="Group 119"/>
          <p:cNvGraphicFramePr>
            <a:graphicFrameLocks noGrp="1"/>
          </p:cNvGraphicFramePr>
          <p:nvPr/>
        </p:nvGraphicFramePr>
        <p:xfrm>
          <a:off x="533400" y="2590800"/>
          <a:ext cx="3673475" cy="3687992"/>
        </p:xfrm>
        <a:graphic>
          <a:graphicData uri="http://schemas.openxmlformats.org/drawingml/2006/table">
            <a:tbl>
              <a:tblPr/>
              <a:tblGrid>
                <a:gridCol w="2447925"/>
                <a:gridCol w="1225550"/>
              </a:tblGrid>
              <a:tr h="292100">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zh-CN" altLang="en-US" sz="1600" b="0" i="0" u="none" strike="noStrike" cap="none" normalizeH="0" baseline="0" smtClean="0">
                          <a:ln>
                            <a:noFill/>
                          </a:ln>
                          <a:solidFill>
                            <a:schemeClr val="tx1"/>
                          </a:solidFill>
                          <a:effectLst/>
                          <a:latin typeface="Arial" charset="0"/>
                          <a:ea typeface="Lucida Grande"/>
                          <a:cs typeface="Lucida Grande"/>
                        </a:rPr>
                        <a:t>ϕ</a:t>
                      </a: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-Coverage</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2π</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|η|-Coverage</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zh-CN" altLang="en-US" sz="1600" b="0" i="0" u="none" strike="noStrike" cap="none" normalizeH="0" baseline="0" smtClean="0">
                          <a:ln>
                            <a:noFill/>
                          </a:ln>
                          <a:solidFill>
                            <a:schemeClr val="tx1"/>
                          </a:solidFill>
                          <a:effectLst/>
                          <a:latin typeface="Arial" charset="0"/>
                          <a:ea typeface="SimSun" pitchFamily="2" charset="-122"/>
                          <a:cs typeface="Arial" charset="0"/>
                        </a:rPr>
                        <a:t>≤</a:t>
                      </a: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1.2</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Number of Staves</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24</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Number of hybrids</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24</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Number of sensors</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144</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Number of readout chips</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864</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Number of channels</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110592</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r-</a:t>
                      </a:r>
                      <a:r>
                        <a:rPr kumimoji="0" lang="en-US" altLang="zh-CN" sz="1600" b="0" i="0" u="none" strike="noStrike" cap="none" normalizeH="0" baseline="0" smtClean="0">
                          <a:ln>
                            <a:noFill/>
                          </a:ln>
                          <a:solidFill>
                            <a:schemeClr val="tx1"/>
                          </a:solidFill>
                          <a:effectLst/>
                          <a:latin typeface="Arial" charset="0"/>
                          <a:ea typeface="Lucida Grande"/>
                          <a:cs typeface="Lucida Grande"/>
                        </a:rPr>
                        <a:t>ϕ</a:t>
                      </a: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 resolution</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172 μm</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Z resolution</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1811 μm</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l" defTabSz="3290888"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R-</a:t>
                      </a:r>
                      <a:r>
                        <a:rPr kumimoji="0" lang="en-US" altLang="zh-CN" sz="1600" b="0" i="0" u="none" strike="noStrike" cap="none" normalizeH="0" baseline="0" smtClean="0">
                          <a:ln>
                            <a:noFill/>
                          </a:ln>
                          <a:solidFill>
                            <a:schemeClr val="tx1"/>
                          </a:solidFill>
                          <a:effectLst/>
                          <a:latin typeface="Arial" charset="0"/>
                          <a:ea typeface="Lucida Grande"/>
                          <a:cs typeface="Lucida Grande"/>
                        </a:rPr>
                        <a:t>ϕ</a:t>
                      </a: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 pad size</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594 μm</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Z pad size</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r>
                        <a:rPr kumimoji="0" lang="en-US" altLang="zh-CN" sz="1600" b="0" i="0" u="none" strike="noStrike" cap="none" normalizeH="0" baseline="0" smtClean="0">
                          <a:ln>
                            <a:noFill/>
                          </a:ln>
                          <a:solidFill>
                            <a:schemeClr val="tx1"/>
                          </a:solidFill>
                          <a:effectLst/>
                          <a:latin typeface="Arial" charset="0"/>
                          <a:ea typeface="SimSun" pitchFamily="2" charset="-122"/>
                          <a:cs typeface="Arial" charset="0"/>
                        </a:rPr>
                        <a:t>6275 μm</a:t>
                      </a:r>
                      <a:endParaRPr kumimoji="0" lang="zh-CN" altLang="en-US" sz="1600" b="0" i="0" u="none" strike="noStrike" cap="none" normalizeH="0" baseline="0" smtClean="0">
                        <a:ln>
                          <a:noFill/>
                        </a:ln>
                        <a:solidFill>
                          <a:schemeClr val="tx1"/>
                        </a:solidFill>
                        <a:effectLst/>
                        <a:latin typeface="Arial" charset="0"/>
                        <a:ea typeface="SimSun" pitchFamily="2" charset="-122"/>
                        <a:cs typeface="Arial" charset="0"/>
                      </a:endParaRPr>
                    </a:p>
                  </a:txBody>
                  <a:tcPr marL="91465" marR="9146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35880" name="组 5"/>
          <p:cNvGrpSpPr>
            <a:grpSpLocks/>
          </p:cNvGrpSpPr>
          <p:nvPr/>
        </p:nvGrpSpPr>
        <p:grpSpPr bwMode="auto">
          <a:xfrm>
            <a:off x="1295400" y="914400"/>
            <a:ext cx="6408738" cy="909638"/>
            <a:chOff x="504825" y="21161375"/>
            <a:chExt cx="6408738" cy="909638"/>
          </a:xfrm>
        </p:grpSpPr>
        <p:pic>
          <p:nvPicPr>
            <p:cNvPr id="35888" name="图片 379"/>
            <p:cNvPicPr>
              <a:picLocks noChangeAspect="1"/>
            </p:cNvPicPr>
            <p:nvPr/>
          </p:nvPicPr>
          <p:blipFill>
            <a:blip r:embed="rId2"/>
            <a:srcRect l="3804" r="2513"/>
            <a:stretch>
              <a:fillRect/>
            </a:stretch>
          </p:blipFill>
          <p:spPr bwMode="auto">
            <a:xfrm>
              <a:off x="504825" y="21161375"/>
              <a:ext cx="6408738" cy="873125"/>
            </a:xfrm>
            <a:prstGeom prst="rect">
              <a:avLst/>
            </a:prstGeom>
            <a:noFill/>
            <a:ln w="9525">
              <a:noFill/>
              <a:miter lim="800000"/>
              <a:headEnd/>
              <a:tailEnd/>
            </a:ln>
          </p:spPr>
        </p:pic>
        <p:cxnSp>
          <p:nvCxnSpPr>
            <p:cNvPr id="5" name="直线箭头连接符 4"/>
            <p:cNvCxnSpPr/>
            <p:nvPr/>
          </p:nvCxnSpPr>
          <p:spPr>
            <a:xfrm>
              <a:off x="1368425" y="21747163"/>
              <a:ext cx="3960813"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3" name="文本框 42"/>
            <p:cNvSpPr txBox="1"/>
            <p:nvPr/>
          </p:nvSpPr>
          <p:spPr>
            <a:xfrm>
              <a:off x="1944688" y="21674138"/>
              <a:ext cx="2735262" cy="396875"/>
            </a:xfrm>
            <a:prstGeom prst="rect">
              <a:avLst/>
            </a:prstGeom>
            <a:noFill/>
          </p:spPr>
          <p:txBody>
            <a:bodyPr>
              <a:spAutoFit/>
            </a:bodyPr>
            <a:lstStyle/>
            <a:p>
              <a:pPr algn="ctr" defTabSz="3290888">
                <a:defRPr/>
              </a:pPr>
              <a:r>
                <a:rPr kumimoji="1" lang="en-US" altLang="zh-CN" sz="2000" i="0" dirty="0">
                  <a:solidFill>
                    <a:srgbClr val="FF0000"/>
                  </a:solidFill>
                  <a:latin typeface="+mn-lt"/>
                  <a:ea typeface="宋体" charset="0"/>
                  <a:cs typeface="宋体" charset="0"/>
                </a:rPr>
                <a:t>~ 50 cm</a:t>
              </a:r>
              <a:endParaRPr kumimoji="1" lang="zh-CN" altLang="en-US" sz="2000" i="0" dirty="0">
                <a:solidFill>
                  <a:srgbClr val="FF0000"/>
                </a:solidFill>
                <a:latin typeface="+mn-lt"/>
                <a:ea typeface="宋体" charset="0"/>
                <a:cs typeface="宋体" charset="0"/>
              </a:endParaRPr>
            </a:p>
          </p:txBody>
        </p:sp>
      </p:grpSp>
      <p:pic>
        <p:nvPicPr>
          <p:cNvPr id="35881" name="图片 43"/>
          <p:cNvPicPr>
            <a:picLocks noChangeAspect="1"/>
          </p:cNvPicPr>
          <p:nvPr/>
        </p:nvPicPr>
        <p:blipFill>
          <a:blip r:embed="rId3"/>
          <a:srcRect/>
          <a:stretch>
            <a:fillRect/>
          </a:stretch>
        </p:blipFill>
        <p:spPr bwMode="auto">
          <a:xfrm>
            <a:off x="5254625" y="1971675"/>
            <a:ext cx="2449513" cy="1457325"/>
          </a:xfrm>
          <a:prstGeom prst="rect">
            <a:avLst/>
          </a:prstGeom>
          <a:noFill/>
          <a:ln w="9525">
            <a:solidFill>
              <a:srgbClr val="0000FF"/>
            </a:solidFill>
            <a:miter lim="800000"/>
            <a:headEnd/>
            <a:tailEnd/>
          </a:ln>
        </p:spPr>
      </p:pic>
      <p:sp>
        <p:nvSpPr>
          <p:cNvPr id="35882" name="文本框 44"/>
          <p:cNvSpPr txBox="1">
            <a:spLocks noChangeArrowheads="1"/>
          </p:cNvSpPr>
          <p:nvPr/>
        </p:nvSpPr>
        <p:spPr bwMode="auto">
          <a:xfrm>
            <a:off x="5254625" y="2611438"/>
            <a:ext cx="2520950" cy="825500"/>
          </a:xfrm>
          <a:prstGeom prst="rect">
            <a:avLst/>
          </a:prstGeom>
          <a:noFill/>
          <a:ln w="9525">
            <a:noFill/>
            <a:miter lim="800000"/>
            <a:headEnd/>
            <a:tailEnd/>
          </a:ln>
        </p:spPr>
        <p:txBody>
          <a:bodyPr>
            <a:spAutoFit/>
          </a:bodyPr>
          <a:lstStyle/>
          <a:p>
            <a:pPr defTabSz="3290888"/>
            <a:r>
              <a:rPr kumimoji="1" lang="en-US" altLang="zh-CN" sz="1600" b="1" i="0">
                <a:solidFill>
                  <a:srgbClr val="FFFF00"/>
                </a:solidFill>
                <a:latin typeface="Calibri" pitchFamily="34" charset="0"/>
                <a:ea typeface="SimSun" pitchFamily="2" charset="-122"/>
              </a:rPr>
              <a:t>300 μm Hamamatsu sensor </a:t>
            </a:r>
          </a:p>
          <a:p>
            <a:pPr defTabSz="3290888"/>
            <a:r>
              <a:rPr kumimoji="1" lang="en-US" altLang="zh-CN" sz="1600" b="1" i="0">
                <a:solidFill>
                  <a:srgbClr val="FFFF00"/>
                </a:solidFill>
                <a:latin typeface="Calibri" pitchFamily="34" charset="0"/>
                <a:ea typeface="SimSun" pitchFamily="2" charset="-122"/>
              </a:rPr>
              <a:t>( 64 × 12 pads)</a:t>
            </a:r>
          </a:p>
        </p:txBody>
      </p:sp>
      <p:cxnSp>
        <p:nvCxnSpPr>
          <p:cNvPr id="11" name="直线箭头连接符 10"/>
          <p:cNvCxnSpPr>
            <a:stCxn id="14" idx="2"/>
          </p:cNvCxnSpPr>
          <p:nvPr/>
        </p:nvCxnSpPr>
        <p:spPr>
          <a:xfrm flipH="1">
            <a:off x="5245100" y="1250950"/>
            <a:ext cx="73025" cy="79216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4" name="椭圆 13"/>
          <p:cNvSpPr/>
          <p:nvPr/>
        </p:nvSpPr>
        <p:spPr>
          <a:xfrm>
            <a:off x="5327650" y="1035050"/>
            <a:ext cx="863600" cy="431800"/>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3290888">
              <a:defRPr/>
            </a:pPr>
            <a:endParaRPr kumimoji="1" lang="zh-CN" altLang="en-US" sz="6500" i="0">
              <a:solidFill>
                <a:srgbClr val="FFFFFF"/>
              </a:solidFill>
              <a:latin typeface="Calibri" charset="0"/>
              <a:ea typeface="宋体" charset="0"/>
              <a:cs typeface="宋体" charset="0"/>
            </a:endParaRPr>
          </a:p>
        </p:txBody>
      </p:sp>
      <p:cxnSp>
        <p:nvCxnSpPr>
          <p:cNvPr id="17" name="直线箭头连接符 16"/>
          <p:cNvCxnSpPr>
            <a:stCxn id="14" idx="6"/>
          </p:cNvCxnSpPr>
          <p:nvPr/>
        </p:nvCxnSpPr>
        <p:spPr>
          <a:xfrm>
            <a:off x="6200775" y="1250950"/>
            <a:ext cx="1512888" cy="72072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5886" name="矩形 38"/>
          <p:cNvSpPr>
            <a:spLocks noChangeArrowheads="1"/>
          </p:cNvSpPr>
          <p:nvPr/>
        </p:nvSpPr>
        <p:spPr bwMode="auto">
          <a:xfrm>
            <a:off x="4572000" y="3810000"/>
            <a:ext cx="4343400" cy="1803400"/>
          </a:xfrm>
          <a:prstGeom prst="rect">
            <a:avLst/>
          </a:prstGeom>
          <a:noFill/>
          <a:ln w="9525">
            <a:noFill/>
            <a:miter lim="800000"/>
            <a:headEnd/>
            <a:tailEnd/>
          </a:ln>
        </p:spPr>
        <p:txBody>
          <a:bodyPr>
            <a:spAutoFit/>
          </a:bodyPr>
          <a:lstStyle/>
          <a:p>
            <a:pPr defTabSz="3290888"/>
            <a:r>
              <a:rPr lang="en-US" altLang="zh-CN" sz="1600" i="0">
                <a:solidFill>
                  <a:schemeClr val="tx1"/>
                </a:solidFill>
                <a:ea typeface="SimSun" pitchFamily="2" charset="-122"/>
              </a:rPr>
              <a:t>IST stave = Carbon fiber ladder </a:t>
            </a:r>
          </a:p>
          <a:p>
            <a:pPr defTabSz="3290888"/>
            <a:r>
              <a:rPr lang="en-US" altLang="zh-CN" sz="1600" i="0">
                <a:solidFill>
                  <a:schemeClr val="tx1"/>
                </a:solidFill>
                <a:ea typeface="SimSun" pitchFamily="2" charset="-122"/>
              </a:rPr>
              <a:t>                 + Kapton flex hybrid </a:t>
            </a:r>
          </a:p>
          <a:p>
            <a:pPr defTabSz="3290888"/>
            <a:r>
              <a:rPr lang="en-US" altLang="zh-CN" sz="1600" i="0">
                <a:solidFill>
                  <a:schemeClr val="tx1"/>
                </a:solidFill>
                <a:ea typeface="SimSun" pitchFamily="2" charset="-122"/>
              </a:rPr>
              <a:t>                 + Passive components</a:t>
            </a:r>
          </a:p>
          <a:p>
            <a:pPr defTabSz="3290888"/>
            <a:r>
              <a:rPr lang="en-US" altLang="zh-CN" sz="1600" i="0">
                <a:solidFill>
                  <a:schemeClr val="tx1"/>
                </a:solidFill>
                <a:ea typeface="SimSun" pitchFamily="2" charset="-122"/>
              </a:rPr>
              <a:t>                 + 6 silicon pad sensors</a:t>
            </a:r>
          </a:p>
          <a:p>
            <a:pPr defTabSz="3290888"/>
            <a:r>
              <a:rPr lang="en-US" altLang="zh-CN" sz="1600" i="0">
                <a:solidFill>
                  <a:schemeClr val="tx1"/>
                </a:solidFill>
                <a:ea typeface="SimSun" pitchFamily="2" charset="-122"/>
              </a:rPr>
              <a:t>                 + 3 x 12 APV25-S1 readout chips</a:t>
            </a:r>
          </a:p>
          <a:p>
            <a:pPr defTabSz="3290888"/>
            <a:r>
              <a:rPr lang="en-US" altLang="zh-CN" sz="1600" i="0">
                <a:solidFill>
                  <a:schemeClr val="tx1"/>
                </a:solidFill>
                <a:ea typeface="SimSun" pitchFamily="2" charset="-122"/>
              </a:rPr>
              <a:t>                 + Aluminum cooling tube</a:t>
            </a:r>
          </a:p>
          <a:p>
            <a:pPr defTabSz="3290888"/>
            <a:r>
              <a:rPr lang="en-US" altLang="zh-CN" sz="1600" i="0">
                <a:solidFill>
                  <a:schemeClr val="tx1"/>
                </a:solidFill>
                <a:ea typeface="SimSun" pitchFamily="2" charset="-122"/>
              </a:rPr>
              <a:t>                 + Liquid coolant (3M Novec 7200)</a:t>
            </a:r>
          </a:p>
        </p:txBody>
      </p:sp>
      <p:sp>
        <p:nvSpPr>
          <p:cNvPr id="35887" name="矩形 69"/>
          <p:cNvSpPr>
            <a:spLocks noChangeArrowheads="1"/>
          </p:cNvSpPr>
          <p:nvPr/>
        </p:nvSpPr>
        <p:spPr bwMode="auto">
          <a:xfrm>
            <a:off x="4572000" y="5791200"/>
            <a:ext cx="4359275" cy="825500"/>
          </a:xfrm>
          <a:prstGeom prst="rect">
            <a:avLst/>
          </a:prstGeom>
          <a:noFill/>
          <a:ln w="9525">
            <a:noFill/>
            <a:miter lim="800000"/>
            <a:headEnd/>
            <a:tailEnd/>
          </a:ln>
        </p:spPr>
        <p:txBody>
          <a:bodyPr>
            <a:spAutoFit/>
          </a:bodyPr>
          <a:lstStyle/>
          <a:p>
            <a:pPr algn="just" defTabSz="3290888"/>
            <a:r>
              <a:rPr lang="en-US" altLang="zh-CN" sz="1600" i="0">
                <a:solidFill>
                  <a:schemeClr val="tx1"/>
                </a:solidFill>
                <a:ea typeface="SimSun" pitchFamily="2" charset="-122"/>
              </a:rPr>
              <a:t>IST staves were assembled/tested/surveyed at UIC/FNAL and MIT/BNL sites (18 staves produced at each site).</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idx="4294967295"/>
          </p:nvPr>
        </p:nvSpPr>
        <p:spPr/>
        <p:txBody>
          <a:bodyPr anchor="ctr"/>
          <a:lstStyle/>
          <a:p>
            <a:pPr eaLnBrk="1" hangingPunct="1"/>
            <a:r>
              <a:rPr lang="en-US" altLang="fr-FR" sz="2400" smtClean="0"/>
              <a:t>PXL detector</a:t>
            </a:r>
          </a:p>
        </p:txBody>
      </p:sp>
      <p:sp>
        <p:nvSpPr>
          <p:cNvPr id="36866" name="Text Box 6"/>
          <p:cNvSpPr txBox="1">
            <a:spLocks noChangeArrowheads="1"/>
          </p:cNvSpPr>
          <p:nvPr/>
        </p:nvSpPr>
        <p:spPr bwMode="auto">
          <a:xfrm>
            <a:off x="381000" y="1066800"/>
            <a:ext cx="4419600" cy="825500"/>
          </a:xfrm>
          <a:prstGeom prst="rect">
            <a:avLst/>
          </a:prstGeom>
          <a:noFill/>
          <a:ln w="9525">
            <a:noFill/>
            <a:miter lim="800000"/>
            <a:headEnd/>
            <a:tailEnd/>
          </a:ln>
        </p:spPr>
        <p:txBody>
          <a:bodyPr>
            <a:spAutoFit/>
          </a:bodyPr>
          <a:lstStyle/>
          <a:p>
            <a:pPr marL="454025" lvl="1" indent="-171450">
              <a:buSzPct val="75000"/>
              <a:buFont typeface="Arial" charset="0"/>
              <a:buChar char="•"/>
            </a:pPr>
            <a:r>
              <a:rPr lang="en-US" altLang="en-US" sz="1600" i="0">
                <a:solidFill>
                  <a:schemeClr val="tx1"/>
                </a:solidFill>
                <a:ea typeface="ヒラギノ角ゴ Pro W3"/>
                <a:cs typeface="ヒラギノ角ゴ Pro W3"/>
              </a:rPr>
              <a:t>MAPS sensors with 20.7 </a:t>
            </a:r>
            <a:r>
              <a:rPr lang="en-GB" altLang="fr-FR" sz="1600" i="0">
                <a:solidFill>
                  <a:schemeClr val="tx1"/>
                </a:solidFill>
                <a:ea typeface="ヒラギノ角ゴ Pro W3"/>
                <a:cs typeface="ヒラギノ角ゴ Pro W3"/>
              </a:rPr>
              <a:t>μ</a:t>
            </a:r>
            <a:r>
              <a:rPr lang="en-US" altLang="en-US" sz="1600" i="0">
                <a:solidFill>
                  <a:schemeClr val="tx1"/>
                </a:solidFill>
                <a:ea typeface="ヒラギノ角ゴ Pro W3"/>
                <a:cs typeface="ヒラギノ角ゴ Pro W3"/>
              </a:rPr>
              <a:t>m pitch</a:t>
            </a:r>
          </a:p>
          <a:p>
            <a:pPr marL="454025" lvl="1" indent="-171450">
              <a:buSzPct val="75000"/>
              <a:buFont typeface="Arial" charset="0"/>
              <a:buChar char="•"/>
            </a:pPr>
            <a:r>
              <a:rPr lang="en-US" altLang="en-US" sz="1600" i="0">
                <a:solidFill>
                  <a:schemeClr val="tx1"/>
                </a:solidFill>
                <a:ea typeface="ヒラギノ角ゴ Pro W3"/>
                <a:cs typeface="ヒラギノ角ゴ Pro W3"/>
              </a:rPr>
              <a:t>Radius: 2.8 and 8 cm</a:t>
            </a:r>
          </a:p>
          <a:p>
            <a:pPr marL="454025" lvl="1" indent="-171450">
              <a:buSzPct val="75000"/>
              <a:buFont typeface="Arial" charset="0"/>
              <a:buChar char="•"/>
            </a:pPr>
            <a:r>
              <a:rPr lang="en-US" altLang="en-US" sz="1600" i="0">
                <a:solidFill>
                  <a:schemeClr val="tx1"/>
                </a:solidFill>
                <a:ea typeface="ヒラギノ角ゴ Pro W3"/>
                <a:cs typeface="ヒラギノ角ゴ Pro W3"/>
              </a:rPr>
              <a:t>Radiation length &lt;0.4% X</a:t>
            </a:r>
            <a:r>
              <a:rPr lang="en-US" altLang="en-US" sz="1600" i="0" baseline="-25000">
                <a:solidFill>
                  <a:schemeClr val="tx1"/>
                </a:solidFill>
                <a:ea typeface="ヒラギノ角ゴ Pro W3"/>
                <a:cs typeface="ヒラギノ角ゴ Pro W3"/>
              </a:rPr>
              <a:t>0 </a:t>
            </a:r>
            <a:r>
              <a:rPr lang="en-US" altLang="en-US" sz="1600" i="0">
                <a:solidFill>
                  <a:schemeClr val="tx1"/>
                </a:solidFill>
                <a:ea typeface="ヒラギノ角ゴ Pro W3"/>
                <a:cs typeface="ヒラギノ角ゴ Pro W3"/>
              </a:rPr>
              <a:t>in inner layer</a:t>
            </a:r>
          </a:p>
        </p:txBody>
      </p:sp>
      <p:pic>
        <p:nvPicPr>
          <p:cNvPr id="36867" name="Image 1"/>
          <p:cNvPicPr>
            <a:picLocks noChangeAspect="1"/>
          </p:cNvPicPr>
          <p:nvPr/>
        </p:nvPicPr>
        <p:blipFill>
          <a:blip r:embed="rId2"/>
          <a:srcRect l="13879" t="13873" b="18121"/>
          <a:stretch>
            <a:fillRect/>
          </a:stretch>
        </p:blipFill>
        <p:spPr bwMode="auto">
          <a:xfrm>
            <a:off x="762000" y="2057400"/>
            <a:ext cx="7848600" cy="4137025"/>
          </a:xfrm>
          <a:prstGeom prst="rect">
            <a:avLst/>
          </a:prstGeom>
          <a:noFill/>
          <a:ln w="9525">
            <a:noFill/>
            <a:miter lim="800000"/>
            <a:headEnd/>
            <a:tailEnd/>
          </a:ln>
        </p:spPr>
      </p:pic>
      <p:sp>
        <p:nvSpPr>
          <p:cNvPr id="36868" name="Rectangle 18"/>
          <p:cNvSpPr>
            <a:spLocks noChangeArrowheads="1"/>
          </p:cNvSpPr>
          <p:nvPr/>
        </p:nvSpPr>
        <p:spPr bwMode="auto">
          <a:xfrm>
            <a:off x="4800600" y="1143000"/>
            <a:ext cx="3781425" cy="641350"/>
          </a:xfrm>
          <a:prstGeom prst="rect">
            <a:avLst/>
          </a:prstGeom>
          <a:solidFill>
            <a:schemeClr val="bg1"/>
          </a:solidFill>
          <a:ln w="9525">
            <a:noFill/>
            <a:miter lim="800000"/>
            <a:headEnd/>
            <a:tailEnd/>
          </a:ln>
        </p:spPr>
        <p:txBody>
          <a:bodyPr>
            <a:spAutoFit/>
          </a:bodyPr>
          <a:lstStyle/>
          <a:p>
            <a:pPr algn="ctr">
              <a:spcBef>
                <a:spcPct val="20000"/>
              </a:spcBef>
              <a:buClr>
                <a:schemeClr val="tx1"/>
              </a:buClr>
              <a:buSzPct val="75000"/>
              <a:buFont typeface="Wingdings" pitchFamily="2" charset="2"/>
              <a:buNone/>
            </a:pPr>
            <a:r>
              <a:rPr lang="en-GB" altLang="fr-FR" b="1" i="0">
                <a:solidFill>
                  <a:srgbClr val="C00000"/>
                </a:solidFill>
                <a:sym typeface="Wingdings" pitchFamily="2" charset="2"/>
              </a:rPr>
              <a:t>f</a:t>
            </a:r>
            <a:r>
              <a:rPr lang="en-GB" altLang="fr-FR" b="1" i="0">
                <a:solidFill>
                  <a:srgbClr val="C00000"/>
                </a:solidFill>
              </a:rPr>
              <a:t>irst MAPS based vertex detector at a collider experiment</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idx="4294967295"/>
          </p:nvPr>
        </p:nvSpPr>
        <p:spPr>
          <a:xfrm>
            <a:off x="152400" y="381000"/>
            <a:ext cx="7620000" cy="488950"/>
          </a:xfrm>
        </p:spPr>
        <p:txBody>
          <a:bodyPr anchor="ctr"/>
          <a:lstStyle/>
          <a:p>
            <a:pPr eaLnBrk="1" hangingPunct="1"/>
            <a:r>
              <a:rPr lang="en-US" altLang="en-US" sz="2400" smtClean="0"/>
              <a:t>PXL characteristics</a:t>
            </a:r>
          </a:p>
        </p:txBody>
      </p:sp>
      <p:graphicFrame>
        <p:nvGraphicFramePr>
          <p:cNvPr id="44073" name="Group 41"/>
          <p:cNvGraphicFramePr>
            <a:graphicFrameLocks noGrp="1"/>
          </p:cNvGraphicFramePr>
          <p:nvPr/>
        </p:nvGraphicFramePr>
        <p:xfrm>
          <a:off x="1143000" y="1090613"/>
          <a:ext cx="6781800" cy="4235504"/>
        </p:xfrm>
        <a:graphic>
          <a:graphicData uri="http://schemas.openxmlformats.org/drawingml/2006/table">
            <a:tbl>
              <a:tblPr/>
              <a:tblGrid>
                <a:gridCol w="3082925"/>
                <a:gridCol w="3698875"/>
              </a:tblGrid>
              <a:tr h="334927">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DCA Pointing resolution *</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rgbClr val="FF3300"/>
                          </a:solidFill>
                          <a:effectLst/>
                          <a:latin typeface="Arial" pitchFamily="34" charset="0"/>
                          <a:ea typeface="MS PGothic" pitchFamily="34" charset="-128"/>
                          <a:cs typeface="ヒラギノ角ゴ Pro W3"/>
                        </a:rPr>
                        <a:t>(12 </a:t>
                      </a:r>
                      <a:r>
                        <a:rPr kumimoji="1" lang="en-US" altLang="fr-FR" sz="1400" b="0" i="0" u="none" strike="noStrike" cap="none" normalizeH="0" baseline="0" smtClean="0">
                          <a:ln>
                            <a:noFill/>
                          </a:ln>
                          <a:solidFill>
                            <a:srgbClr val="FF3300"/>
                          </a:solidFill>
                          <a:effectLst/>
                          <a:latin typeface="Arial" pitchFamily="34" charset="0"/>
                          <a:ea typeface="MS PGothic" pitchFamily="34" charset="-128"/>
                          <a:cs typeface="ヒラギノ角ゴ Pro W3"/>
                          <a:sym typeface="Symbol" pitchFamily="18" charset="2"/>
                        </a:rPr>
                        <a:t> 24 GeV/pc) m</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582">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Layers</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rgbClr val="FF3300"/>
                          </a:solidFill>
                          <a:effectLst/>
                          <a:latin typeface="Arial" pitchFamily="34" charset="0"/>
                          <a:ea typeface="MS PGothic" pitchFamily="34" charset="-128"/>
                          <a:cs typeface="ヒラギノ角ゴ Pro W3"/>
                        </a:rPr>
                        <a:t>Layer 1 at 2.8 cm radius</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Layer 2 at 8 cm radius</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927">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Pixel size</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20.7 </a:t>
                      </a: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sym typeface="Symbol" pitchFamily="18" charset="2"/>
                        </a:rPr>
                        <a:t>m X </a:t>
                      </a: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20.7 </a:t>
                      </a: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sym typeface="Symbol" pitchFamily="18" charset="2"/>
                        </a:rPr>
                        <a:t>m </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927">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Hit resolution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3.7 </a:t>
                      </a: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sym typeface="Symbol" pitchFamily="18" charset="2"/>
                        </a:rPr>
                        <a:t>m</a:t>
                      </a: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 (6 </a:t>
                      </a: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sym typeface="Symbol" pitchFamily="18" charset="2"/>
                        </a:rPr>
                        <a:t>m geometric)</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927">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Position stability</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rgbClr val="FF3300"/>
                          </a:solidFill>
                          <a:effectLst/>
                          <a:latin typeface="Arial" pitchFamily="34" charset="0"/>
                          <a:ea typeface="MS PGothic" pitchFamily="34" charset="-128"/>
                          <a:cs typeface="ヒラギノ角ゴ Pro W3"/>
                        </a:rPr>
                        <a:t>6 </a:t>
                      </a:r>
                      <a:r>
                        <a:rPr kumimoji="1" lang="en-US" altLang="fr-FR" sz="1400" b="0" i="0" u="none" strike="noStrike" cap="none" normalizeH="0" baseline="0" smtClean="0">
                          <a:ln>
                            <a:noFill/>
                          </a:ln>
                          <a:solidFill>
                            <a:srgbClr val="FF3300"/>
                          </a:solidFill>
                          <a:effectLst/>
                          <a:latin typeface="Arial" pitchFamily="34" charset="0"/>
                          <a:ea typeface="MS PGothic" pitchFamily="34" charset="-128"/>
                          <a:cs typeface="ヒラギノ角ゴ Pro W3"/>
                          <a:sym typeface="Symbol" pitchFamily="18" charset="2"/>
                        </a:rPr>
                        <a:t>m rms (20 m  envelope)</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927">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Radiation length first layer</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rgbClr val="FF3300"/>
                          </a:solidFill>
                          <a:effectLst/>
                          <a:latin typeface="Arial" pitchFamily="34" charset="0"/>
                          <a:ea typeface="MS PGothic" pitchFamily="34" charset="-128"/>
                          <a:cs typeface="ヒラギノ角ゴ Pro W3"/>
                          <a:sym typeface="Symbol" pitchFamily="18" charset="2"/>
                        </a:rPr>
                        <a:t>X/X</a:t>
                      </a:r>
                      <a:r>
                        <a:rPr kumimoji="1" lang="en-US" altLang="fr-FR" sz="1400" b="0" i="0" u="none" strike="noStrike" cap="none" normalizeH="0" baseline="-25000" smtClean="0">
                          <a:ln>
                            <a:noFill/>
                          </a:ln>
                          <a:solidFill>
                            <a:srgbClr val="FF3300"/>
                          </a:solidFill>
                          <a:effectLst/>
                          <a:latin typeface="Arial" pitchFamily="34" charset="0"/>
                          <a:ea typeface="MS PGothic" pitchFamily="34" charset="-128"/>
                          <a:cs typeface="ヒラギノ角ゴ Pro W3"/>
                          <a:sym typeface="Symbol" pitchFamily="18" charset="2"/>
                        </a:rPr>
                        <a:t>0</a:t>
                      </a:r>
                      <a:r>
                        <a:rPr kumimoji="1" lang="en-US" altLang="fr-FR" sz="1400" b="0" i="0" u="none" strike="noStrike" cap="none" normalizeH="0" baseline="0" smtClean="0">
                          <a:ln>
                            <a:noFill/>
                          </a:ln>
                          <a:solidFill>
                            <a:srgbClr val="FF3300"/>
                          </a:solidFill>
                          <a:effectLst/>
                          <a:latin typeface="Arial" pitchFamily="34" charset="0"/>
                          <a:ea typeface="MS PGothic" pitchFamily="34" charset="-128"/>
                          <a:cs typeface="ヒラギノ角ゴ Pro W3"/>
                          <a:sym typeface="Symbol" pitchFamily="18" charset="2"/>
                        </a:rPr>
                        <a:t> = 0.39% (Al conductor cable)</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927">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Number of pixels</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356 M</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7944">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Integration time (affects pileup)</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185.6 </a:t>
                      </a: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sym typeface="Symbol" pitchFamily="18" charset="2"/>
                        </a:rPr>
                        <a:t></a:t>
                      </a: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s </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582">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Radiation environment</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20 to 90 kRad / year</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2*</a:t>
                      </a:r>
                      <a:r>
                        <a:rPr kumimoji="0"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10</a:t>
                      </a:r>
                      <a:r>
                        <a:rPr kumimoji="0" lang="en-US" altLang="fr-FR" sz="1400" b="0" i="0" u="none" strike="noStrike" cap="none" normalizeH="0" baseline="30000" smtClean="0">
                          <a:ln>
                            <a:noFill/>
                          </a:ln>
                          <a:solidFill>
                            <a:schemeClr val="tx1"/>
                          </a:solidFill>
                          <a:effectLst/>
                          <a:latin typeface="Arial" pitchFamily="34" charset="0"/>
                          <a:ea typeface="MS PGothic" pitchFamily="34" charset="-128"/>
                          <a:cs typeface="ヒラギノ角ゴ Pro W3"/>
                        </a:rPr>
                        <a:t>11</a:t>
                      </a:r>
                      <a:r>
                        <a:rPr kumimoji="0"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 to 10</a:t>
                      </a:r>
                      <a:r>
                        <a:rPr kumimoji="0" lang="en-US" altLang="fr-FR" sz="1400" b="0" i="0" u="none" strike="noStrike" cap="none" normalizeH="0" baseline="30000" smtClean="0">
                          <a:ln>
                            <a:noFill/>
                          </a:ln>
                          <a:solidFill>
                            <a:schemeClr val="tx1"/>
                          </a:solidFill>
                          <a:effectLst/>
                          <a:latin typeface="Arial" pitchFamily="34" charset="0"/>
                          <a:ea typeface="MS PGothic" pitchFamily="34" charset="-128"/>
                          <a:cs typeface="ヒラギノ角ゴ Pro W3"/>
                        </a:rPr>
                        <a:t>12</a:t>
                      </a:r>
                      <a:r>
                        <a:rPr kumimoji="0"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 1MeV n eq/cm</a:t>
                      </a:r>
                      <a:r>
                        <a:rPr kumimoji="0" lang="en-US" altLang="fr-FR" sz="1400" b="0" i="0" u="none" strike="noStrike" cap="none" normalizeH="0" baseline="30000" smtClean="0">
                          <a:ln>
                            <a:noFill/>
                          </a:ln>
                          <a:solidFill>
                            <a:schemeClr val="tx1"/>
                          </a:solidFill>
                          <a:effectLst/>
                          <a:latin typeface="Arial" pitchFamily="34" charset="0"/>
                          <a:ea typeface="MS PGothic" pitchFamily="34" charset="-128"/>
                          <a:cs typeface="ヒラギノ角ゴ Pro W3"/>
                        </a:rPr>
                        <a:t>2</a:t>
                      </a:r>
                      <a:endParaRPr kumimoji="1" lang="en-US" altLang="fr-FR" sz="1400" b="0" i="0" u="none" strike="noStrike" cap="none" normalizeH="0" baseline="30000" smtClean="0">
                        <a:ln>
                          <a:noFill/>
                        </a:ln>
                        <a:solidFill>
                          <a:schemeClr val="tx1"/>
                        </a:solidFill>
                        <a:effectLst/>
                        <a:latin typeface="Arial" pitchFamily="34" charset="0"/>
                        <a:ea typeface="MS PGothic" pitchFamily="34" charset="-128"/>
                        <a:cs typeface="ヒラギノ角ゴ Pro W3"/>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0783">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Rapid detector replacement</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chemeClr val="tx1"/>
                          </a:solidFill>
                          <a:effectLst/>
                          <a:latin typeface="Arial" pitchFamily="34" charset="0"/>
                          <a:ea typeface="MS PGothic" pitchFamily="34" charset="-128"/>
                          <a:cs typeface="ヒラギノ角ゴ Pro W3"/>
                        </a:rPr>
                        <a:t>(hot spare copy of the detector)</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5000"/>
                        <a:buFont typeface="Wingdings" pitchFamily="2" charset="2"/>
                        <a:defRPr sz="24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defRPr sz="20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defRPr>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defRPr sz="16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defRPr sz="16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1" lang="en-US" altLang="fr-FR" sz="1400" b="0" i="0" u="none" strike="noStrike" cap="none" normalizeH="0" baseline="0" smtClean="0">
                          <a:ln>
                            <a:noFill/>
                          </a:ln>
                          <a:solidFill>
                            <a:srgbClr val="FF0000"/>
                          </a:solidFill>
                          <a:effectLst/>
                          <a:latin typeface="Arial" pitchFamily="34" charset="0"/>
                          <a:ea typeface="MS PGothic" pitchFamily="34" charset="-128"/>
                          <a:cs typeface="ヒラギノ角ゴ Pro W3"/>
                        </a:rPr>
                        <a:t>~ 1 day</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925" name="Rectangle 3"/>
          <p:cNvSpPr>
            <a:spLocks noChangeArrowheads="1"/>
          </p:cNvSpPr>
          <p:nvPr/>
        </p:nvSpPr>
        <p:spPr bwMode="auto">
          <a:xfrm>
            <a:off x="2438400" y="5529263"/>
            <a:ext cx="4419600" cy="338137"/>
          </a:xfrm>
          <a:prstGeom prst="rect">
            <a:avLst/>
          </a:prstGeom>
          <a:noFill/>
          <a:ln w="9525">
            <a:noFill/>
            <a:miter lim="800000"/>
            <a:headEnd/>
            <a:tailEnd/>
          </a:ln>
        </p:spPr>
        <p:txBody>
          <a:bodyPr>
            <a:spAutoFit/>
          </a:bodyPr>
          <a:lstStyle/>
          <a:p>
            <a:pPr marL="342900" indent="-342900" defTabSz="457200">
              <a:lnSpc>
                <a:spcPct val="80000"/>
              </a:lnSpc>
              <a:spcBef>
                <a:spcPct val="20000"/>
              </a:spcBef>
            </a:pPr>
            <a:r>
              <a:rPr lang="en-US" altLang="en-US" sz="2000" i="0">
                <a:solidFill>
                  <a:schemeClr val="tx1"/>
                </a:solidFill>
                <a:ea typeface="ヒラギノ角ゴ Pro W3"/>
                <a:cs typeface="ヒラギノ角ゴ Pro W3"/>
              </a:rPr>
              <a:t>356 M pixels on ~0.16 m</a:t>
            </a:r>
            <a:r>
              <a:rPr lang="en-US" altLang="en-US" sz="2000" i="0" baseline="30000">
                <a:solidFill>
                  <a:schemeClr val="tx1"/>
                </a:solidFill>
                <a:ea typeface="ヒラギノ角ゴ Pro W3"/>
                <a:cs typeface="ヒラギノ角ゴ Pro W3"/>
              </a:rPr>
              <a:t>2</a:t>
            </a:r>
            <a:r>
              <a:rPr lang="en-US" altLang="en-US" sz="2000" i="0">
                <a:solidFill>
                  <a:schemeClr val="tx1"/>
                </a:solidFill>
                <a:ea typeface="ヒラギノ角ゴ Pro W3"/>
                <a:cs typeface="ヒラギノ角ゴ Pro W3"/>
              </a:rPr>
              <a:t> of Silicon</a:t>
            </a:r>
          </a:p>
        </p:txBody>
      </p:sp>
      <p:sp>
        <p:nvSpPr>
          <p:cNvPr id="37926" name="Text Box 40"/>
          <p:cNvSpPr txBox="1">
            <a:spLocks noChangeArrowheads="1"/>
          </p:cNvSpPr>
          <p:nvPr/>
        </p:nvSpPr>
        <p:spPr bwMode="auto">
          <a:xfrm>
            <a:off x="533400" y="6324600"/>
            <a:ext cx="3795713" cy="366713"/>
          </a:xfrm>
          <a:prstGeom prst="rect">
            <a:avLst/>
          </a:prstGeom>
          <a:noFill/>
          <a:ln w="9525">
            <a:noFill/>
            <a:miter lim="800000"/>
            <a:headEnd/>
            <a:tailEnd/>
          </a:ln>
        </p:spPr>
        <p:txBody>
          <a:bodyPr wrap="none">
            <a:spAutoFit/>
          </a:bodyPr>
          <a:lstStyle/>
          <a:p>
            <a:r>
              <a:rPr lang="en-US" altLang="fr-FR" sz="1400" i="0">
                <a:solidFill>
                  <a:schemeClr val="tx1"/>
                </a:solidFill>
              </a:rPr>
              <a:t>* </a:t>
            </a:r>
            <a:r>
              <a:rPr lang="en-US" altLang="fr-FR" sz="1000" i="0">
                <a:solidFill>
                  <a:schemeClr val="tx1"/>
                </a:solidFill>
              </a:rPr>
              <a:t>Pointing resolution is limited by MCS and mechanical stability</a:t>
            </a:r>
            <a:r>
              <a:rPr lang="en-US" altLang="fr-FR" i="0">
                <a:solidFill>
                  <a:schemeClr val="tx1"/>
                </a:solidFill>
              </a:rPr>
              <a:t>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PHC_LBL">
  <a:themeElements>
    <a:clrScheme name="IPHC_LBL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IPHC_LBL">
      <a:majorFont>
        <a:latin typeface="Comic Sans MS"/>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PHC_LBL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IPHC_LBL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IPHC_LBL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IPHC_LBL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IPHC_LBL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IPHC_LBL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IPHC_LBL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IPHC_LBL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PHC_LBL">
  <a:themeElements>
    <a:clrScheme name="1_IPHC_LBL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1_IPHC_LBL">
      <a:majorFont>
        <a:latin typeface="Comic Sans MS"/>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IPHC_LBL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1_IPHC_LBL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1_IPHC_LBL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1_IPHC_LBL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1_IPHC_LBL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IPHC_LBL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1_IPHC_LBL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1_IPHC_LBL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2358</TotalTime>
  <Words>2386</Words>
  <Application>Microsoft Macintosh PowerPoint</Application>
  <PresentationFormat>On-screen Show (4:3)</PresentationFormat>
  <Paragraphs>446</Paragraphs>
  <Slides>35</Slides>
  <Notes>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38" baseType="lpstr">
      <vt:lpstr>IPHC_LBL</vt:lpstr>
      <vt:lpstr>1_IPHC_LBL</vt:lpstr>
      <vt:lpstr>Document</vt:lpstr>
      <vt:lpstr>Upgrade of the STAR silicon detectors</vt:lpstr>
      <vt:lpstr>Outline</vt:lpstr>
      <vt:lpstr>STAR Heavy Flavor Tracker (HFT) Upgrade</vt:lpstr>
      <vt:lpstr>Silicon Strip Detector (SSD)</vt:lpstr>
      <vt:lpstr>SSD refurbishment</vt:lpstr>
      <vt:lpstr>Intermediate Silicon Tracker (IST)</vt:lpstr>
      <vt:lpstr>IST characteristics</vt:lpstr>
      <vt:lpstr>PXL detector</vt:lpstr>
      <vt:lpstr>PXL characteristics</vt:lpstr>
      <vt:lpstr>PXL architecture</vt:lpstr>
      <vt:lpstr>PXL detector Ultimate-2 sensor</vt:lpstr>
      <vt:lpstr>PXL detector readout chain</vt:lpstr>
      <vt:lpstr>PXL insertion</vt:lpstr>
      <vt:lpstr>HFT Status and Performance</vt:lpstr>
      <vt:lpstr>HFT Status</vt:lpstr>
      <vt:lpstr>HFT Status</vt:lpstr>
      <vt:lpstr>PowerPoint Presentation</vt:lpstr>
      <vt:lpstr>PXL preliminary half-to-half pointing residuals</vt:lpstr>
      <vt:lpstr>Preliminary DCA Pointing resolution</vt:lpstr>
      <vt:lpstr>PXL Detector Lessons Learned</vt:lpstr>
      <vt:lpstr>Probe testing</vt:lpstr>
      <vt:lpstr>PXL ladder</vt:lpstr>
      <vt:lpstr>PXL ladder assembly</vt:lpstr>
      <vt:lpstr>Sector and detector half assembly</vt:lpstr>
      <vt:lpstr>Engineering run 2013</vt:lpstr>
      <vt:lpstr>PowerPoint Presentation</vt:lpstr>
      <vt:lpstr>PowerPoint Presentation</vt:lpstr>
      <vt:lpstr>PowerPoint Presentation</vt:lpstr>
      <vt:lpstr>SSD sensors</vt:lpstr>
      <vt:lpstr>Silicon Strip Detector (SSD)</vt:lpstr>
      <vt:lpstr>IST Stave</vt:lpstr>
      <vt:lpstr>PXL electronics and operator’s GUI</vt:lpstr>
      <vt:lpstr>PXL sensor development at IPHC</vt:lpstr>
      <vt:lpstr>PXL sensor threshold operation point</vt:lpstr>
      <vt:lpstr>PXL hit efficiency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learned from the STAR HFT</dc:title>
  <dc:creator>michal</dc:creator>
  <cp:lastModifiedBy>Spyridon Margetis</cp:lastModifiedBy>
  <cp:revision>144</cp:revision>
  <dcterms:created xsi:type="dcterms:W3CDTF">2014-05-23T11:25:36Z</dcterms:created>
  <dcterms:modified xsi:type="dcterms:W3CDTF">2014-11-20T21:43:29Z</dcterms:modified>
</cp:coreProperties>
</file>