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4" r:id="rId4"/>
    <p:sldId id="270" r:id="rId5"/>
    <p:sldId id="271" r:id="rId6"/>
    <p:sldId id="272" r:id="rId7"/>
    <p:sldId id="273" r:id="rId8"/>
    <p:sldId id="274" r:id="rId9"/>
    <p:sldId id="275" r:id="rId10"/>
    <p:sldId id="259" r:id="rId11"/>
    <p:sldId id="260" r:id="rId12"/>
    <p:sldId id="261" r:id="rId13"/>
    <p:sldId id="263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18DCB-5D77-4A78-A757-4845F3F6F4A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4E950-67E9-4E5E-A3CC-29A1E1E1B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60529-60DA-422B-95B6-6EB8A6A72AD9}" type="slidenum">
              <a:rPr lang="fr-FR"/>
              <a:pPr/>
              <a:t>17</a:t>
            </a:fld>
            <a:endParaRPr lang="fr-F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5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6766"/>
            <a:ext cx="2895600" cy="21431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CC - IPHC 8th March 2011 - ULTIMATE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70A9F7-1CD1-4D8D-A84F-C6977985F54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20BB-E319-4CB5-BC9A-D78D768AC8FE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8F75-FF9A-4CBF-A108-606E092D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219200"/>
            <a:ext cx="5562600" cy="525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1371600"/>
            <a:ext cx="52578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105400"/>
            <a:ext cx="13051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Sensor (0,0)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304800"/>
            <a:ext cx="160653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(20235, 22725)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7966065" y="674132"/>
            <a:ext cx="339735" cy="545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2143365" y="5290066"/>
            <a:ext cx="752235" cy="10345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228600"/>
            <a:ext cx="20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PXL Ultimate sensor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13716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Diced Silicon Size</a:t>
            </a:r>
          </a:p>
          <a:p>
            <a:r>
              <a:rPr lang="en-US" dirty="0"/>
              <a:t>20.240mm x 22.730mm</a:t>
            </a:r>
          </a:p>
          <a:p>
            <a:endParaRPr lang="en-US" dirty="0" smtClean="0"/>
          </a:p>
          <a:p>
            <a:r>
              <a:rPr lang="en-US" dirty="0" smtClean="0"/>
              <a:t>There is a uniform 15 um border around the sensor lithography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33528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um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09800" y="35052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95600" y="35052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96000" y="5943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96000" y="64770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15000" y="55626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um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620000" y="34290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305800" y="34290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66223" y="30480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um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096000" y="8382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096000" y="137160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15000" y="4572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90600" y="6248400"/>
            <a:ext cx="1045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(-15, -15)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>
            <a:off x="2036079" y="6433066"/>
            <a:ext cx="707121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762000"/>
            <a:ext cx="24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Dimensions are microns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62000" y="1066800"/>
            <a:ext cx="533400" cy="4218317"/>
          </a:xfrm>
          <a:custGeom>
            <a:avLst/>
            <a:gdLst>
              <a:gd name="connsiteX0" fmla="*/ 809446 w 1155940"/>
              <a:gd name="connsiteY0" fmla="*/ 0 h 4218317"/>
              <a:gd name="connsiteX1" fmla="*/ 50321 w 1155940"/>
              <a:gd name="connsiteY1" fmla="*/ 1397479 h 4218317"/>
              <a:gd name="connsiteX2" fmla="*/ 1111370 w 1155940"/>
              <a:gd name="connsiteY2" fmla="*/ 2932981 h 4218317"/>
              <a:gd name="connsiteX3" fmla="*/ 317740 w 1155940"/>
              <a:gd name="connsiteY3" fmla="*/ 4218317 h 4218317"/>
              <a:gd name="connsiteX4" fmla="*/ 317740 w 1155940"/>
              <a:gd name="connsiteY4" fmla="*/ 4218317 h 421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940" h="4218317">
                <a:moveTo>
                  <a:pt x="809446" y="0"/>
                </a:moveTo>
                <a:cubicBezTo>
                  <a:pt x="404723" y="454324"/>
                  <a:pt x="0" y="908649"/>
                  <a:pt x="50321" y="1397479"/>
                </a:cubicBezTo>
                <a:cubicBezTo>
                  <a:pt x="100642" y="1886309"/>
                  <a:pt x="1066800" y="2462841"/>
                  <a:pt x="1111370" y="2932981"/>
                </a:cubicBezTo>
                <a:cubicBezTo>
                  <a:pt x="1155940" y="3403121"/>
                  <a:pt x="317740" y="4218317"/>
                  <a:pt x="317740" y="4218317"/>
                </a:cubicBezTo>
                <a:lnTo>
                  <a:pt x="317740" y="4218317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1828800"/>
            <a:ext cx="685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72400" y="1828800"/>
            <a:ext cx="0" cy="251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4343400"/>
            <a:ext cx="647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381000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Ladder end detail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10200" y="1828800"/>
            <a:ext cx="1905000" cy="2133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29000" y="1828800"/>
            <a:ext cx="1905000" cy="2133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47800" y="1828800"/>
            <a:ext cx="1905000" cy="2133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781800" y="29718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772400" y="29718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24800" y="25908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3.1 mm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28800" y="1447800"/>
            <a:ext cx="490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 are aligned to the upper edge of the cable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514600"/>
            <a:ext cx="6400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1600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10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2514600"/>
            <a:ext cx="5334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19812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214.48 mm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43600" y="2209800"/>
            <a:ext cx="2743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286000" y="2209800"/>
            <a:ext cx="2286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9800" y="411480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 gap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3429000"/>
            <a:ext cx="249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mass sensor section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3352800"/>
            <a:ext cx="14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 section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09600" y="2362200"/>
            <a:ext cx="16002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8200" y="2133600"/>
            <a:ext cx="11320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91.02 mm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5" idx="0"/>
          </p:cNvCxnSpPr>
          <p:nvPr/>
        </p:nvCxnSpPr>
        <p:spPr>
          <a:xfrm flipH="1" flipV="1">
            <a:off x="2286000" y="3429000"/>
            <a:ext cx="480459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76400" y="5029200"/>
            <a:ext cx="2451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length = 306.5 mm</a:t>
            </a:r>
          </a:p>
          <a:p>
            <a:r>
              <a:rPr lang="en-US" dirty="0" smtClean="0"/>
              <a:t>Width = 24.43 mm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9136"/>
            <a:ext cx="838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Joe  Silber  -  Attached are measurements I made yesterday.</a:t>
            </a:r>
          </a:p>
          <a:p>
            <a:endParaRPr lang="en-US" sz="1600" dirty="0" smtClean="0"/>
          </a:p>
          <a:p>
            <a:r>
              <a:rPr lang="en-US" sz="1600" dirty="0" smtClean="0"/>
              <a:t>1) If I divide the total width of 10 butted sensors by 10x Leo's</a:t>
            </a:r>
          </a:p>
          <a:p>
            <a:r>
              <a:rPr lang="en-US" sz="1600" dirty="0" smtClean="0"/>
              <a:t>nominal width (19.62mm) I get an average gap of 2um.</a:t>
            </a:r>
          </a:p>
          <a:p>
            <a:r>
              <a:rPr lang="en-US" sz="1600" dirty="0" smtClean="0"/>
              <a:t>2) If I instead divide by the width I measured (19.607mm) then I get</a:t>
            </a:r>
          </a:p>
          <a:p>
            <a:r>
              <a:rPr lang="en-US" sz="1600" dirty="0" smtClean="0"/>
              <a:t>average gap of 16um.</a:t>
            </a:r>
          </a:p>
          <a:p>
            <a:r>
              <a:rPr lang="en-US" sz="1600" dirty="0" smtClean="0"/>
              <a:t>3) If I add up the worst cases of offset and rotation that I measured,</a:t>
            </a:r>
          </a:p>
          <a:p>
            <a:r>
              <a:rPr lang="en-US" sz="1600" dirty="0" smtClean="0"/>
              <a:t>then the maximum </a:t>
            </a:r>
            <a:r>
              <a:rPr lang="en-US" sz="1600" dirty="0" err="1" smtClean="0"/>
              <a:t>tol</a:t>
            </a:r>
            <a:r>
              <a:rPr lang="en-US" sz="1600" dirty="0" smtClean="0"/>
              <a:t> envelope would be 54um.</a:t>
            </a:r>
          </a:p>
          <a:p>
            <a:r>
              <a:rPr lang="en-US" sz="1600" dirty="0" smtClean="0"/>
              <a:t>4) If I add up the </a:t>
            </a:r>
            <a:r>
              <a:rPr lang="en-US" sz="1600" dirty="0" err="1" smtClean="0"/>
              <a:t>stdevs</a:t>
            </a:r>
            <a:r>
              <a:rPr lang="en-US" sz="1600" dirty="0" smtClean="0"/>
              <a:t> on offset and rotation that I measured, then</a:t>
            </a:r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tol</a:t>
            </a:r>
            <a:r>
              <a:rPr lang="en-US" sz="1600" dirty="0" smtClean="0"/>
              <a:t> envelope should be 18um.</a:t>
            </a:r>
          </a:p>
          <a:p>
            <a:endParaRPr lang="en-US" sz="1600" dirty="0" smtClean="0"/>
          </a:p>
          <a:p>
            <a:r>
              <a:rPr lang="en-US" sz="1600" dirty="0" smtClean="0"/>
              <a:t>Clearly I may be simply interpreting the edge of sensor incorrectly</a:t>
            </a:r>
          </a:p>
          <a:p>
            <a:r>
              <a:rPr lang="en-US" sz="1600" dirty="0" smtClean="0"/>
              <a:t>due to my lighting conditions. If so, then the average gap is </a:t>
            </a:r>
            <a:r>
              <a:rPr lang="en-US" sz="1600" dirty="0" err="1" smtClean="0"/>
              <a:t>is</a:t>
            </a:r>
            <a:r>
              <a:rPr lang="en-US" sz="1600" dirty="0" smtClean="0"/>
              <a:t> tiny,</a:t>
            </a:r>
          </a:p>
          <a:p>
            <a:r>
              <a:rPr lang="en-US" sz="1600" dirty="0" smtClean="0"/>
              <a:t>2um, as in case (1). But if I am seeing things correctly on the</a:t>
            </a:r>
          </a:p>
          <a:p>
            <a:r>
              <a:rPr lang="en-US" sz="1600" dirty="0" err="1" smtClean="0"/>
              <a:t>smartscope</a:t>
            </a:r>
            <a:r>
              <a:rPr lang="en-US" sz="1600" dirty="0" smtClean="0"/>
              <a:t>, then this batch of sensors were cut undersized by about</a:t>
            </a:r>
          </a:p>
          <a:p>
            <a:r>
              <a:rPr lang="en-US" sz="1600" dirty="0" smtClean="0"/>
              <a:t>13um on average, and the correct gap to model would be more like</a:t>
            </a:r>
          </a:p>
          <a:p>
            <a:r>
              <a:rPr lang="en-US" sz="1600" dirty="0" smtClean="0"/>
              <a:t>16-18um, as in cases (2) and (4). Case (3) is essentially what Howard</a:t>
            </a:r>
          </a:p>
          <a:p>
            <a:r>
              <a:rPr lang="en-US" sz="1600" dirty="0" smtClean="0"/>
              <a:t>originally assumed (2 mil), but in reality it looks to me like it</a:t>
            </a:r>
          </a:p>
          <a:p>
            <a:r>
              <a:rPr lang="en-US" sz="1600" dirty="0" smtClean="0"/>
              <a:t>would be incorrect for us to assume this worst-case placement on every</a:t>
            </a:r>
          </a:p>
          <a:p>
            <a:r>
              <a:rPr lang="en-US" sz="1600" dirty="0" smtClean="0"/>
              <a:t>sensor.</a:t>
            </a:r>
          </a:p>
          <a:p>
            <a:endParaRPr lang="en-US" sz="1600" dirty="0" smtClean="0"/>
          </a:p>
          <a:p>
            <a:r>
              <a:rPr lang="en-US" sz="1600" dirty="0" smtClean="0"/>
              <a:t>I think the bottom line is that if Leo can stomach about 100um maximum</a:t>
            </a:r>
          </a:p>
          <a:p>
            <a:r>
              <a:rPr lang="en-US" sz="1600" dirty="0" smtClean="0"/>
              <a:t>error for wire bond alignment, then we should be fine splitting the</a:t>
            </a:r>
          </a:p>
          <a:p>
            <a:r>
              <a:rPr lang="en-US" sz="1600" dirty="0" smtClean="0"/>
              <a:t>difference between the 2 um and 18 um numbers, </a:t>
            </a:r>
            <a:r>
              <a:rPr lang="en-US" sz="1600" dirty="0" smtClean="0">
                <a:ln>
                  <a:solidFill>
                    <a:srgbClr val="FFFF00"/>
                  </a:solidFill>
                </a:ln>
              </a:rPr>
              <a:t>and calling the nominal</a:t>
            </a:r>
          </a:p>
          <a:p>
            <a:r>
              <a:rPr lang="en-US" sz="1600" dirty="0" smtClean="0">
                <a:ln>
                  <a:solidFill>
                    <a:srgbClr val="FFFF00"/>
                  </a:solidFill>
                </a:ln>
              </a:rPr>
              <a:t>gap 10um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14800" y="838200"/>
            <a:ext cx="114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detail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400" y="1600200"/>
            <a:ext cx="4038600" cy="487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1600200"/>
            <a:ext cx="4038600" cy="487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38600" y="32766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76800" y="32766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28956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um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background material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- IPHC 8th March 2011 - ULTIMATE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91754"/>
          </a:xfrm>
        </p:spPr>
        <p:txBody>
          <a:bodyPr>
            <a:normAutofit fontScale="90000"/>
          </a:bodyPr>
          <a:lstStyle/>
          <a:p>
            <a:r>
              <a:rPr lang="fr-FR" sz="2400" b="1"/>
              <a:t>ULTIMATE</a:t>
            </a:r>
            <a:br>
              <a:rPr lang="fr-FR" sz="2400" b="1"/>
            </a:br>
            <a:r>
              <a:rPr lang="fr-FR" sz="2400" b="1"/>
              <a:t>Run SA35C11_1 # 12404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1" y="1695450"/>
            <a:ext cx="8049684" cy="467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20" name="Group 72"/>
          <p:cNvGraphicFramePr>
            <a:graphicFrameLocks noGrp="1"/>
          </p:cNvGraphicFramePr>
          <p:nvPr/>
        </p:nvGraphicFramePr>
        <p:xfrm>
          <a:off x="2662767" y="784622"/>
          <a:ext cx="3816350" cy="952500"/>
        </p:xfrm>
        <a:graphic>
          <a:graphicData uri="http://schemas.openxmlformats.org/drawingml/2006/table">
            <a:tbl>
              <a:tblPr/>
              <a:tblGrid>
                <a:gridCol w="1272117"/>
                <a:gridCol w="1272116"/>
                <a:gridCol w="1272117"/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 (mm)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 (mm)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Chip Size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20,240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22,730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Step Size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20,340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23,530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Scribeline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0,100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0,800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Possible Dies   48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- IPHC 8th March 2011 - ULTIMATE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491"/>
            <a:ext cx="8229600" cy="927497"/>
          </a:xfrm>
        </p:spPr>
        <p:txBody>
          <a:bodyPr/>
          <a:lstStyle/>
          <a:p>
            <a:r>
              <a:rPr lang="fr-FR" sz="3600"/>
              <a:t>Traceability – Chip Numbering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878" t="12590" r="21123" b="10483"/>
          <a:stretch>
            <a:fillRect/>
          </a:stretch>
        </p:blipFill>
        <p:spPr>
          <a:xfrm>
            <a:off x="442384" y="1646635"/>
            <a:ext cx="8161867" cy="46446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- IPHC 8th March 2011 - ULTIMATE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27501" t="6528" r="27499" b="6856"/>
          <a:stretch>
            <a:fillRect/>
          </a:stretch>
        </p:blipFill>
        <p:spPr bwMode="auto">
          <a:xfrm>
            <a:off x="1037167" y="351235"/>
            <a:ext cx="7382933" cy="59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09" name="Group 89"/>
          <p:cNvGraphicFramePr>
            <a:graphicFrameLocks noGrp="1"/>
          </p:cNvGraphicFramePr>
          <p:nvPr>
            <p:ph idx="1"/>
          </p:nvPr>
        </p:nvGraphicFramePr>
        <p:xfrm>
          <a:off x="2749551" y="5535216"/>
          <a:ext cx="2783416" cy="685801"/>
        </p:xfrm>
        <a:graphic>
          <a:graphicData uri="http://schemas.openxmlformats.org/drawingml/2006/table">
            <a:tbl>
              <a:tblPr/>
              <a:tblGrid>
                <a:gridCol w="927100"/>
                <a:gridCol w="929216"/>
                <a:gridCol w="927100"/>
              </a:tblGrid>
              <a:tr h="13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8000" marR="4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 (mm)</a:t>
                      </a:r>
                    </a:p>
                  </a:txBody>
                  <a:tcPr marL="48000" marR="4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 (mm)</a:t>
                      </a:r>
                    </a:p>
                  </a:txBody>
                  <a:tcPr marL="48000" marR="4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Chip Size</a:t>
                      </a:r>
                    </a:p>
                  </a:txBody>
                  <a:tcPr marL="48000" marR="4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20,240</a:t>
                      </a:r>
                    </a:p>
                  </a:txBody>
                  <a:tcPr marL="48000" marR="4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22,730</a:t>
                      </a:r>
                    </a:p>
                  </a:txBody>
                  <a:tcPr marL="48000" marR="4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Step Size</a:t>
                      </a:r>
                    </a:p>
                  </a:txBody>
                  <a:tcPr marL="48000" marR="4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20,340</a:t>
                      </a:r>
                    </a:p>
                  </a:txBody>
                  <a:tcPr marL="48000" marR="4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23,530</a:t>
                      </a:r>
                    </a:p>
                  </a:txBody>
                  <a:tcPr marL="48000" marR="4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Scribeline</a:t>
                      </a:r>
                    </a:p>
                  </a:txBody>
                  <a:tcPr marL="48000" marR="4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0,100</a:t>
                      </a:r>
                    </a:p>
                  </a:txBody>
                  <a:tcPr marL="48000" marR="4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0,800</a:t>
                      </a:r>
                    </a:p>
                  </a:txBody>
                  <a:tcPr marL="48000" marR="4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9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Possible Dies   48</a:t>
                      </a:r>
                    </a:p>
                  </a:txBody>
                  <a:tcPr marL="48000" marR="4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0"/>
            <a:ext cx="7806267" cy="350044"/>
          </a:xfrm>
        </p:spPr>
        <p:txBody>
          <a:bodyPr>
            <a:normAutofit fontScale="90000"/>
          </a:bodyPr>
          <a:lstStyle/>
          <a:p>
            <a:r>
              <a:rPr lang="fr-FR" sz="3600"/>
              <a:t>Sawing Diagram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sor_coordin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044" y="0"/>
            <a:ext cx="59199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</a:t>
            </a:r>
            <a:r>
              <a:rPr lang="en-US" dirty="0" err="1" smtClean="0"/>
              <a:t>fiducial</a:t>
            </a:r>
            <a:r>
              <a:rPr lang="en-US" dirty="0" smtClean="0"/>
              <a:t> </a:t>
            </a:r>
            <a:r>
              <a:rPr lang="en-US" dirty="0" smtClean="0"/>
              <a:t>point locations </a:t>
            </a:r>
            <a:r>
              <a:rPr lang="en-US" dirty="0" smtClean="0"/>
              <a:t>are shown on the next pages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P1000283.JPG"/>
          <p:cNvPicPr>
            <a:picLocks noChangeAspect="1"/>
          </p:cNvPicPr>
          <p:nvPr/>
        </p:nvPicPr>
        <p:blipFill>
          <a:blip r:embed="rId2" cstate="print"/>
          <a:srcRect l="25833" t="21280" r="30000" b="32520"/>
          <a:stretch>
            <a:fillRect/>
          </a:stretch>
        </p:blipFill>
        <p:spPr bwMode="auto">
          <a:xfrm>
            <a:off x="381000" y="533400"/>
            <a:ext cx="81534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9000" y="5181600"/>
            <a:ext cx="1295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5105400"/>
            <a:ext cx="1295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7010400" y="48006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Right side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600200" y="4800600"/>
            <a:ext cx="97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Left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orner Target Right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505200" y="381000"/>
            <a:ext cx="1843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Right Side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2895600"/>
            <a:ext cx="1295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orner Target 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505200" y="381000"/>
            <a:ext cx="1843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Right Side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33600" y="1905000"/>
            <a:ext cx="12192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28600" y="31242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This corner</a:t>
            </a:r>
          </a:p>
          <a:p>
            <a:r>
              <a:rPr lang="en-US">
                <a:solidFill>
                  <a:schemeClr val="hlink"/>
                </a:solidFill>
                <a:latin typeface="Calibri" pitchFamily="34" charset="0"/>
              </a:rPr>
              <a:t>X= 18165.075 µm</a:t>
            </a:r>
          </a:p>
          <a:p>
            <a:r>
              <a:rPr lang="en-US">
                <a:solidFill>
                  <a:schemeClr val="hlink"/>
                </a:solidFill>
                <a:latin typeface="Calibri" pitchFamily="34" charset="0"/>
              </a:rPr>
              <a:t>Y= 871.6 µm</a:t>
            </a:r>
          </a:p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P1000283.JPG"/>
          <p:cNvPicPr>
            <a:picLocks noChangeAspect="1"/>
          </p:cNvPicPr>
          <p:nvPr/>
        </p:nvPicPr>
        <p:blipFill>
          <a:blip r:embed="rId2" cstate="print"/>
          <a:srcRect l="25833" t="52531" r="57884" b="34857"/>
          <a:stretch>
            <a:fillRect/>
          </a:stretch>
        </p:blipFill>
        <p:spPr bwMode="auto">
          <a:xfrm>
            <a:off x="609600" y="1371600"/>
            <a:ext cx="678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3581400"/>
            <a:ext cx="838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505200" y="381000"/>
            <a:ext cx="161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Left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orner Target Lef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505200" y="381000"/>
            <a:ext cx="161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Left Side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7400" y="2133600"/>
            <a:ext cx="24384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28600" y="3124200"/>
            <a:ext cx="1698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This corner</a:t>
            </a:r>
          </a:p>
          <a:p>
            <a:r>
              <a:rPr lang="en-US">
                <a:solidFill>
                  <a:schemeClr val="hlink"/>
                </a:solidFill>
                <a:latin typeface="Calibri" pitchFamily="34" charset="0"/>
              </a:rPr>
              <a:t>X= 4594.225 µm</a:t>
            </a:r>
          </a:p>
          <a:p>
            <a:r>
              <a:rPr lang="en-US">
                <a:solidFill>
                  <a:schemeClr val="hlink"/>
                </a:solidFill>
                <a:latin typeface="Calibri" pitchFamily="34" charset="0"/>
              </a:rPr>
              <a:t>Y= 920.775 µm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sizes and locations of sensors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488</Words>
  <Application>Microsoft Office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ULTIMATE Run SA35C11_1 # 12404</vt:lpstr>
      <vt:lpstr>Traceability – Chip Numbering</vt:lpstr>
      <vt:lpstr>Sawing Diagram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</dc:creator>
  <cp:lastModifiedBy>leog</cp:lastModifiedBy>
  <cp:revision>24</cp:revision>
  <dcterms:created xsi:type="dcterms:W3CDTF">2012-01-11T06:18:57Z</dcterms:created>
  <dcterms:modified xsi:type="dcterms:W3CDTF">2012-01-12T17:29:18Z</dcterms:modified>
</cp:coreProperties>
</file>