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266" r:id="rId4"/>
    <p:sldId id="261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FD"/>
    <a:srgbClr val="F1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10" autoAdjust="0"/>
  </p:normalViewPr>
  <p:slideViewPr>
    <p:cSldViewPr snapToGrid="0" snapToObjects="1">
      <p:cViewPr varScale="1">
        <p:scale>
          <a:sx n="127" d="100"/>
          <a:sy n="127" d="100"/>
        </p:scale>
        <p:origin x="-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0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2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8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7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1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2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1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4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2922-B3CD-E24B-88BA-80BD61B6841E}" type="datetimeFigureOut">
              <a:rPr lang="en-US" smtClean="0"/>
              <a:t>3/7/12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ECBA6-8F3C-EE4D-A047-573F7B25A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6474"/>
            <a:ext cx="7772400" cy="128245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  <a:t>HFT </a:t>
            </a:r>
            <a: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  <a:t>geometry in Run-13</a:t>
            </a:r>
            <a: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  <a:t/>
            </a:r>
            <a:b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  <a:t/>
            </a:r>
            <a:br>
              <a:rPr lang="en-US" sz="2800" dirty="0" smtClean="0">
                <a:solidFill>
                  <a:srgbClr val="0000FF"/>
                </a:solidFill>
                <a:latin typeface="Comic Sans MS"/>
                <a:cs typeface="Comic Sans MS"/>
              </a:rPr>
            </a:br>
            <a:r>
              <a:rPr lang="en-US" sz="16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Spiros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 Margetis</a:t>
            </a:r>
            <a:endParaRPr lang="en-US" sz="28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8202" y="3399693"/>
            <a:ext cx="6558182" cy="2541256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Review goals</a:t>
            </a:r>
          </a:p>
          <a:p>
            <a:pPr marL="457200" indent="-457200" algn="l"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The possible configuration(s)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Beyond engineering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Realistic goals; physics and not</a:t>
            </a:r>
            <a:endParaRPr lang="en-US" sz="16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2000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What is this geometry for?</a:t>
            </a:r>
            <a:endParaRPr lang="en-US" sz="20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2000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Next stop – Y2014 – Full HFT</a:t>
            </a:r>
            <a:endParaRPr lang="en-US" sz="20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631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41" y="338136"/>
            <a:ext cx="3194413" cy="608217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0000FF"/>
                </a:solidFill>
                <a:latin typeface="Comic Sans MS"/>
                <a:cs typeface="Comic Sans MS"/>
              </a:rPr>
              <a:t>Review goals</a:t>
            </a:r>
            <a:endParaRPr lang="en-US" sz="24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6740" y="1504462"/>
            <a:ext cx="8243645" cy="3985129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Comic Sans MS"/>
                <a:cs typeface="Comic Sans MS"/>
              </a:rPr>
              <a:t>A realistic Y2013 geometry for the PXL prototype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  <a:latin typeface="Comic Sans MS"/>
                <a:cs typeface="Comic Sans MS"/>
              </a:rPr>
              <a:t>Make sure mass distribution is realistic both at </a:t>
            </a:r>
            <a:r>
              <a:rPr lang="en-US" sz="14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midrapidity</a:t>
            </a:r>
            <a:r>
              <a:rPr lang="en-US" sz="1400" dirty="0" smtClean="0">
                <a:solidFill>
                  <a:srgbClr val="0000FF"/>
                </a:solidFill>
                <a:latin typeface="Comic Sans MS"/>
                <a:cs typeface="Comic Sans MS"/>
              </a:rPr>
              <a:t> and upstream (East)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200" dirty="0" smtClean="0">
                <a:solidFill>
                  <a:srgbClr val="0000FF"/>
                </a:solidFill>
                <a:latin typeface="Comic Sans MS"/>
                <a:cs typeface="Comic Sans MS"/>
              </a:rPr>
              <a:t>Impacts both PXL simulations/efficiencies and rest of STAR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200" dirty="0" smtClean="0">
                <a:solidFill>
                  <a:srgbClr val="FF0000"/>
                </a:solidFill>
                <a:latin typeface="Comic Sans MS"/>
                <a:cs typeface="Comic Sans MS"/>
              </a:rPr>
              <a:t>Your input/checks/comments are important</a:t>
            </a:r>
            <a:endParaRPr lang="en-US" sz="1200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Make sure model is useful in tracking etc.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Make sure results make sense</a:t>
            </a:r>
          </a:p>
          <a:p>
            <a:pPr marL="914400" lvl="1" indent="-457200" algn="l">
              <a:buFont typeface="Arial"/>
              <a:buChar char="•"/>
            </a:pPr>
            <a:endParaRPr lang="en-US" sz="1800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Comic Sans MS"/>
                <a:cs typeface="Comic Sans MS"/>
              </a:rPr>
              <a:t>Have an action plan for a geometry pre-release within a month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  <a:latin typeface="Comic Sans MS"/>
                <a:cs typeface="Comic Sans MS"/>
              </a:rPr>
              <a:t>Full geometry release can only happen when hardware is actually build/finalized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sz="1100" dirty="0" smtClean="0">
                <a:solidFill>
                  <a:srgbClr val="0000FF"/>
                </a:solidFill>
                <a:latin typeface="Comic Sans MS"/>
                <a:cs typeface="Comic Sans MS"/>
              </a:rPr>
              <a:t>Cu instead of Al cables, # of sectors, actual thicknesses</a:t>
            </a:r>
            <a:endParaRPr lang="en-US" sz="11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742950" lvl="1" indent="-285750" algn="l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  <a:latin typeface="Comic Sans MS"/>
                <a:cs typeface="Comic Sans MS"/>
              </a:rPr>
              <a:t>Exact placement of sectors in phi depends on TPC-sectors state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  <a:latin typeface="Comic Sans MS"/>
                <a:cs typeface="Comic Sans MS"/>
              </a:rPr>
              <a:t>Geometry versions might be needed if re-configuration of sectors is deemed necessary due to physics goals</a:t>
            </a:r>
          </a:p>
          <a:p>
            <a:pPr marL="742950" lvl="1" indent="-285750" algn="l">
              <a:buFont typeface="Arial"/>
              <a:buChar char="•"/>
            </a:pPr>
            <a:endParaRPr lang="en-US" sz="14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1800" dirty="0" smtClean="0">
                <a:solidFill>
                  <a:srgbClr val="0000FF"/>
                </a:solidFill>
                <a:latin typeface="Comic Sans MS"/>
                <a:cs typeface="Comic Sans MS"/>
              </a:rPr>
              <a:t>Verify that all elements needed for successful simulations (next slides) are present</a:t>
            </a:r>
            <a:endParaRPr lang="en-US" sz="18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920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41" y="338136"/>
            <a:ext cx="6291259" cy="608217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0000FF"/>
                </a:solidFill>
                <a:latin typeface="Comic Sans MS"/>
                <a:cs typeface="Comic Sans MS"/>
              </a:rPr>
              <a:t>Engineering-run goals…beyond engineering</a:t>
            </a:r>
            <a:endParaRPr lang="en-US" sz="24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817" y="1484923"/>
            <a:ext cx="8243645" cy="4200053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A prioritized (in terms of realistically achievable) list of goals is: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Prove Hit/Track (or </a:t>
            </a:r>
            <a:r>
              <a:rPr lang="en-US" sz="16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tracklet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) finding with PXL info only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200" dirty="0" smtClean="0">
                <a:solidFill>
                  <a:srgbClr val="0000FF"/>
                </a:solidFill>
                <a:latin typeface="Comic Sans MS"/>
                <a:cs typeface="Comic Sans MS"/>
              </a:rPr>
              <a:t>Assumes reasonable background environment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See if accidentals level is manageable</a:t>
            </a:r>
            <a:endParaRPr lang="en-US" sz="16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Prove some Event vertex capabilities with PXL only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Prove some TPC+PXL tracking capabilities (even with excessive ghosting)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Run Calibration codes</a:t>
            </a:r>
          </a:p>
          <a:p>
            <a:pPr lvl="1" algn="l"/>
            <a:endParaRPr lang="en-US" sz="1600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457200" indent="-457200" algn="l">
              <a:buFont typeface="Arial"/>
              <a:buChar char="•"/>
            </a:pPr>
            <a:r>
              <a:rPr lang="en-US" sz="2000" b="1" dirty="0" smtClean="0">
                <a:solidFill>
                  <a:srgbClr val="FF0000"/>
                </a:solidFill>
                <a:latin typeface="Comic Sans MS"/>
                <a:cs typeface="Comic Sans MS"/>
              </a:rPr>
              <a:t>IF</a:t>
            </a: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 the above are indeed the case</a:t>
            </a:r>
            <a:r>
              <a:rPr lang="en-US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*</a:t>
            </a: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: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Run in Mercedes (</a:t>
            </a:r>
            <a:r>
              <a:rPr lang="en-US" sz="16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low_pt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) configuration for D0 x-section measurement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Run in Join (</a:t>
            </a:r>
            <a:r>
              <a:rPr lang="en-US" sz="16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high_pt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) configuration for D0 R</a:t>
            </a:r>
            <a:r>
              <a:rPr lang="en-US" sz="1600" baseline="-25000" dirty="0" smtClean="0">
                <a:solidFill>
                  <a:srgbClr val="0000FF"/>
                </a:solidFill>
                <a:latin typeface="Comic Sans MS"/>
                <a:cs typeface="Comic Sans MS"/>
              </a:rPr>
              <a:t>CP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 at intermediate </a:t>
            </a:r>
            <a:r>
              <a:rPr lang="en-US" sz="1600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pt</a:t>
            </a: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	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200" dirty="0" smtClean="0">
                <a:solidFill>
                  <a:srgbClr val="0000FF"/>
                </a:solidFill>
                <a:latin typeface="Comic Sans MS"/>
                <a:cs typeface="Comic Sans MS"/>
              </a:rPr>
              <a:t>And why not give v2 a shot !?</a:t>
            </a:r>
          </a:p>
          <a:p>
            <a:pPr marL="914400" lvl="1" indent="-457200" algn="l">
              <a:buFont typeface="Arial"/>
              <a:buChar char="•"/>
            </a:pPr>
            <a:endParaRPr lang="en-US" sz="1600" dirty="0" smtClean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7379" y="6034053"/>
            <a:ext cx="4236293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* Assuming a multi-week Au-beam run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0903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80" y="113563"/>
            <a:ext cx="8712564" cy="66270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749" y="3561180"/>
            <a:ext cx="1875614" cy="17392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7845" y="3631187"/>
            <a:ext cx="1463245" cy="136917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770923" y="6379308"/>
            <a:ext cx="1201615" cy="283307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4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1524000"/>
            <a:ext cx="7962900" cy="37973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66741" y="338136"/>
            <a:ext cx="5539028" cy="608217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Single track efficiency and ghosting</a:t>
            </a:r>
            <a:endParaRPr lang="en-US" sz="20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7984" y="152400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species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97379" y="5694745"/>
            <a:ext cx="3912925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* Assuming everything else is ideal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3543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41" y="338136"/>
            <a:ext cx="4034567" cy="608217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smtClean="0">
                <a:solidFill>
                  <a:srgbClr val="0000FF"/>
                </a:solidFill>
                <a:latin typeface="Comic Sans MS"/>
                <a:cs typeface="Comic Sans MS"/>
              </a:rPr>
              <a:t>What is this geometry for?</a:t>
            </a:r>
            <a:endParaRPr lang="en-US" sz="2400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6740" y="1289538"/>
            <a:ext cx="8243645" cy="5119077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A realistic Y2013 geometry for the PXL prototype can be used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As a basis for Y2014 (full HFT) geometry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To perform realistic simulations for performance in general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Exercise geometry (alignment) codes</a:t>
            </a:r>
          </a:p>
          <a:p>
            <a:pPr marL="1371600" lvl="2" indent="-457200" algn="l">
              <a:buFont typeface="Arial"/>
              <a:buChar char="•"/>
            </a:pPr>
            <a:r>
              <a:rPr lang="en-US" sz="1200" dirty="0" smtClean="0">
                <a:solidFill>
                  <a:srgbClr val="0000FF"/>
                </a:solidFill>
                <a:latin typeface="Comic Sans MS"/>
                <a:cs typeface="Comic Sans MS"/>
              </a:rPr>
              <a:t>VMC environment is preferred 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At some point put it in track embedding chain for physics efficiency calculations</a:t>
            </a:r>
          </a:p>
          <a:p>
            <a:pPr marL="914400" lvl="1" indent="-457200" algn="l">
              <a:buFont typeface="Arial"/>
              <a:buChar char="•"/>
            </a:pPr>
            <a:endParaRPr lang="en-US" sz="2000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marL="285750" indent="-285750" algn="l">
              <a:buFont typeface="Arial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/>
                <a:cs typeface="Comic Sans MS"/>
              </a:rPr>
              <a:t>Next stop – Y2014/Run-14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SSD/IST come in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System becomes more complex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Partial remodeling of the SSD, from scratch modeling of IST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+ services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  <a:latin typeface="Comic Sans MS"/>
                <a:cs typeface="Comic Sans MS"/>
              </a:rPr>
              <a:t>We plan a draft in a couple of moths </a:t>
            </a:r>
          </a:p>
        </p:txBody>
      </p:sp>
    </p:spTree>
    <p:extLst>
      <p:ext uri="{BB962C8B-B14F-4D97-AF65-F5344CB8AC3E}">
        <p14:creationId xmlns:p14="http://schemas.microsoft.com/office/powerpoint/2010/main" val="62310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9+1lddr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12" b="2070"/>
          <a:stretch/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989039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3136</TotalTime>
  <Words>398</Words>
  <Application>Microsoft Macintosh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HFT geometry in Run-13  Spiros Margetis</vt:lpstr>
      <vt:lpstr>Review goals</vt:lpstr>
      <vt:lpstr>Engineering-run goals…beyond engineering</vt:lpstr>
      <vt:lpstr>PowerPoint Presentation</vt:lpstr>
      <vt:lpstr>Single track efficiency and ghosting</vt:lpstr>
      <vt:lpstr>What is this geometry for?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38</cp:revision>
  <dcterms:created xsi:type="dcterms:W3CDTF">2012-03-01T16:58:48Z</dcterms:created>
  <dcterms:modified xsi:type="dcterms:W3CDTF">2012-03-09T18:17:50Z</dcterms:modified>
</cp:coreProperties>
</file>